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2"/>
  </p:handout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0" r:id="rId23"/>
    <p:sldId id="276" r:id="rId24"/>
    <p:sldId id="277" r:id="rId25"/>
    <p:sldId id="278" r:id="rId26"/>
    <p:sldId id="291" r:id="rId27"/>
    <p:sldId id="292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3" r:id="rId39"/>
    <p:sldId id="289" r:id="rId40"/>
    <p:sldId id="295" r:id="rId41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>
        <p:scale>
          <a:sx n="125" d="100"/>
          <a:sy n="125" d="100"/>
        </p:scale>
        <p:origin x="-480" y="-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F7074-F513-449A-9AA4-50ADE75846AA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F2A11-F968-42B8-B844-9996CA87E2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9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aronshep.com/" TargetMode="External"/><Relationship Id="rId3" Type="http://schemas.openxmlformats.org/officeDocument/2006/relationships/hyperlink" Target="http://www.teachingheart.net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acherweb.com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rzanoresearch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558473"/>
            <a:ext cx="8144134" cy="1548306"/>
          </a:xfrm>
        </p:spPr>
        <p:txBody>
          <a:bodyPr/>
          <a:lstStyle/>
          <a:p>
            <a:r>
              <a:rPr lang="en-US" sz="5200" dirty="0" smtClean="0"/>
              <a:t>INSTRUCTIONAL STRATEGIES VS. ACTIVITIES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145335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 ANSWER 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http://www.readingquest.org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19793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one of the identifying similarities and differences activities in your classroom</a:t>
            </a:r>
          </a:p>
          <a:p>
            <a:r>
              <a:rPr lang="en-US" dirty="0" smtClean="0"/>
              <a:t>Write a paper explain your planning, how the activity was conducted, and the outcomes with students.</a:t>
            </a:r>
          </a:p>
          <a:p>
            <a:r>
              <a:rPr lang="en-US" dirty="0" smtClean="0"/>
              <a:t>Submit </a:t>
            </a:r>
            <a:r>
              <a:rPr lang="en-US" dirty="0" smtClean="0"/>
              <a:t>paper and a sample of student work in the “Assignment One” file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62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SUMMARIZING AND 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34 PERCENTILE GAIN</a:t>
            </a:r>
          </a:p>
          <a:p>
            <a:endParaRPr lang="en-US" dirty="0" smtClean="0"/>
          </a:p>
          <a:p>
            <a:r>
              <a:rPr lang="en-US" dirty="0" smtClean="0"/>
              <a:t>These skills promote greater comprehension by asking students to analyze a subject to expose what’s essential and then put it into their own words.</a:t>
            </a:r>
          </a:p>
          <a:p>
            <a:r>
              <a:rPr lang="en-US" dirty="0" smtClean="0"/>
              <a:t>Students must delete some information, substitute some information, and keep some information.</a:t>
            </a:r>
          </a:p>
          <a:p>
            <a:r>
              <a:rPr lang="en-US" dirty="0" smtClean="0"/>
              <a:t>Students should be encouraged to put some information in their own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Outlines</a:t>
            </a:r>
          </a:p>
          <a:p>
            <a:r>
              <a:rPr lang="en-US" dirty="0" smtClean="0"/>
              <a:t>Clusters</a:t>
            </a:r>
          </a:p>
          <a:p>
            <a:r>
              <a:rPr lang="en-US" dirty="0" smtClean="0"/>
              <a:t>Narrative organizers</a:t>
            </a:r>
          </a:p>
          <a:p>
            <a:r>
              <a:rPr lang="en-US" dirty="0" smtClean="0"/>
              <a:t>Break down assignments</a:t>
            </a:r>
          </a:p>
          <a:p>
            <a:r>
              <a:rPr lang="en-US" dirty="0" smtClean="0"/>
              <a:t>Quick writes</a:t>
            </a:r>
          </a:p>
          <a:p>
            <a:r>
              <a:rPr lang="en-US" dirty="0" smtClean="0"/>
              <a:t>Graphic organize</a:t>
            </a:r>
          </a:p>
          <a:p>
            <a:r>
              <a:rPr lang="en-US" dirty="0" smtClean="0"/>
              <a:t>Affinity diagrams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6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REINFORCING EFFORT AND PROVIDING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29 percentile gain</a:t>
            </a:r>
          </a:p>
          <a:p>
            <a:endParaRPr lang="en-US" dirty="0" smtClean="0"/>
          </a:p>
          <a:p>
            <a:r>
              <a:rPr lang="en-US" dirty="0" smtClean="0"/>
              <a:t>Not all students realize the importance of believing in effort.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symbolic recognition rather than just tangible rewards.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Reward is most effective when it is contingent on the attainment of some standard of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99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high expectation</a:t>
            </a:r>
          </a:p>
          <a:p>
            <a:r>
              <a:rPr lang="en-US" dirty="0" smtClean="0"/>
              <a:t>Display and give ribbons for finished products</a:t>
            </a:r>
          </a:p>
          <a:p>
            <a:r>
              <a:rPr lang="en-US" dirty="0" smtClean="0"/>
              <a:t>Encourage students to share ideas and express their thoughts</a:t>
            </a:r>
          </a:p>
          <a:p>
            <a:r>
              <a:rPr lang="en-US" dirty="0" smtClean="0"/>
              <a:t>Use students’ names in quizzes</a:t>
            </a:r>
          </a:p>
          <a:p>
            <a:r>
              <a:rPr lang="en-US" dirty="0" smtClean="0"/>
              <a:t>Conference individually with students</a:t>
            </a:r>
          </a:p>
          <a:p>
            <a:r>
              <a:rPr lang="en-US" dirty="0" smtClean="0"/>
              <a:t>Authentic portfolios</a:t>
            </a:r>
          </a:p>
          <a:p>
            <a:r>
              <a:rPr lang="en-US" dirty="0" smtClean="0"/>
              <a:t>Look Who’s Doing Good Board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98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one of the activities on summarizing and note taking or reinforcing effort and providing recognition in your classroom.</a:t>
            </a:r>
          </a:p>
          <a:p>
            <a:r>
              <a:rPr lang="en-US" dirty="0" smtClean="0"/>
              <a:t>Write a paper explain your planning, how the activity was conducted, and the outcomes with students.</a:t>
            </a:r>
          </a:p>
          <a:p>
            <a:r>
              <a:rPr lang="en-US" dirty="0" smtClean="0"/>
              <a:t>Submit </a:t>
            </a:r>
            <a:r>
              <a:rPr lang="en-US" dirty="0" smtClean="0"/>
              <a:t>paper and a sample of student work in the “Assignment Two” file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42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28 percentile gain</a:t>
            </a:r>
          </a:p>
          <a:p>
            <a:endParaRPr lang="en-US" dirty="0" smtClean="0"/>
          </a:p>
          <a:p>
            <a:r>
              <a:rPr lang="en-US" dirty="0" smtClean="0"/>
              <a:t>The amount of homework should be about 10 minutes per grade.</a:t>
            </a:r>
          </a:p>
          <a:p>
            <a:r>
              <a:rPr lang="en-US" dirty="0" smtClean="0"/>
              <a:t>Keep parental involvement to a minimum.</a:t>
            </a:r>
          </a:p>
          <a:p>
            <a:r>
              <a:rPr lang="en-US" dirty="0" smtClean="0"/>
              <a:t>Design homework assignments that clearly articulate the purpose and outcome.</a:t>
            </a:r>
          </a:p>
          <a:p>
            <a:r>
              <a:rPr lang="en-US" dirty="0" smtClean="0"/>
              <a:t>Establish and communicate a homework policy.</a:t>
            </a:r>
          </a:p>
          <a:p>
            <a:r>
              <a:rPr lang="en-US" dirty="0" smtClean="0"/>
              <a:t>All homework should be debriefed in some manner.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71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plans</a:t>
            </a:r>
          </a:p>
          <a:p>
            <a:endParaRPr lang="en-US" dirty="0" smtClean="0"/>
          </a:p>
          <a:p>
            <a:r>
              <a:rPr lang="en-US" dirty="0" smtClean="0"/>
              <a:t>Reflective journals</a:t>
            </a:r>
          </a:p>
          <a:p>
            <a:endParaRPr lang="en-US" dirty="0" smtClean="0"/>
          </a:p>
          <a:p>
            <a:r>
              <a:rPr lang="en-US" dirty="0" smtClean="0"/>
              <a:t>Teacher emails</a:t>
            </a:r>
          </a:p>
          <a:p>
            <a:endParaRPr lang="en-US" dirty="0" smtClean="0"/>
          </a:p>
          <a:p>
            <a:r>
              <a:rPr lang="en-US" dirty="0" smtClean="0"/>
              <a:t>Weekly newsletters with goals and objectives for week outlined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73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summary of how you assign homework, types of homework assignments you assign, and your homework policy.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Submit </a:t>
            </a:r>
            <a:r>
              <a:rPr lang="en-US" dirty="0" smtClean="0"/>
              <a:t>paper and a sample of student work in the “Assignment Three” file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5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NANCY SULLIVAN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413089"/>
            <a:ext cx="8144134" cy="1117687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sullivan53@bellsouth.net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9437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NONLINGUISTIC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27 percentile gain</a:t>
            </a:r>
          </a:p>
          <a:p>
            <a:endParaRPr lang="en-US" dirty="0" smtClean="0"/>
          </a:p>
          <a:p>
            <a:r>
              <a:rPr lang="en-US" dirty="0" smtClean="0"/>
              <a:t>Nonlinguistic representations should elaborate on the pre-existing knowledge or the newly introduced knowledge.</a:t>
            </a:r>
          </a:p>
          <a:p>
            <a:endParaRPr lang="en-US" dirty="0" smtClean="0"/>
          </a:p>
          <a:p>
            <a:r>
              <a:rPr lang="en-US" dirty="0" smtClean="0"/>
              <a:t>Students should participate in kinesthetic (hands-on) activities in order to assimilate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55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organizers</a:t>
            </a:r>
          </a:p>
          <a:p>
            <a:r>
              <a:rPr lang="en-US" dirty="0" smtClean="0"/>
              <a:t>Comic strips</a:t>
            </a:r>
          </a:p>
          <a:p>
            <a:r>
              <a:rPr lang="en-US" dirty="0" smtClean="0"/>
              <a:t>Foldables</a:t>
            </a:r>
          </a:p>
          <a:p>
            <a:r>
              <a:rPr lang="en-US" dirty="0" smtClean="0"/>
              <a:t>Storyboards</a:t>
            </a:r>
          </a:p>
          <a:p>
            <a:r>
              <a:rPr lang="en-US" dirty="0" smtClean="0"/>
              <a:t>Pictures</a:t>
            </a:r>
          </a:p>
          <a:p>
            <a:r>
              <a:rPr lang="en-US" dirty="0" smtClean="0"/>
              <a:t>Symbols</a:t>
            </a:r>
          </a:p>
          <a:p>
            <a:r>
              <a:rPr lang="en-US" dirty="0" smtClean="0"/>
              <a:t>Sketch to sketch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3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THINKING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http://thinkingmaps4school.blogspot.com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7710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COOPERATIVE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23 percentile gain</a:t>
            </a:r>
          </a:p>
          <a:p>
            <a:endParaRPr lang="en-US" dirty="0" smtClean="0"/>
          </a:p>
          <a:p>
            <a:r>
              <a:rPr lang="en-US" dirty="0" smtClean="0"/>
              <a:t>Teachers should limit use of ability groups.</a:t>
            </a:r>
          </a:p>
          <a:p>
            <a:pPr lvl="1"/>
            <a:r>
              <a:rPr lang="en-US" dirty="0" smtClean="0"/>
              <a:t>Students of low ability perform worse when they are place in homogeneous groups.</a:t>
            </a:r>
          </a:p>
          <a:p>
            <a:pPr lvl="1"/>
            <a:r>
              <a:rPr lang="en-US" dirty="0" smtClean="0"/>
              <a:t>Students of high ability perform only marginally better when homogeneously grouped.</a:t>
            </a:r>
          </a:p>
          <a:p>
            <a:pPr lvl="1"/>
            <a:r>
              <a:rPr lang="en-US" dirty="0" smtClean="0"/>
              <a:t>Middle ability students benefit the most.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27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should be small in size.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Assign roles and responsibilities.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Apply strategy consistently and systematically, but do not overuse.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sure students have time for independent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47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Reader’s Theatre</a:t>
            </a:r>
          </a:p>
          <a:p>
            <a:r>
              <a:rPr lang="en-US" dirty="0" smtClean="0"/>
              <a:t>Cube It</a:t>
            </a:r>
          </a:p>
          <a:p>
            <a:r>
              <a:rPr lang="en-US" dirty="0" smtClean="0"/>
              <a:t>Shared reading and writing</a:t>
            </a:r>
          </a:p>
          <a:p>
            <a:r>
              <a:rPr lang="en-US" dirty="0" smtClean="0"/>
              <a:t>Science projects</a:t>
            </a:r>
          </a:p>
          <a:p>
            <a:r>
              <a:rPr lang="en-US" dirty="0" smtClean="0"/>
              <a:t>Debates</a:t>
            </a:r>
          </a:p>
          <a:p>
            <a:r>
              <a:rPr lang="en-US" dirty="0" smtClean="0"/>
              <a:t>Team Learning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8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COOPERATIVE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http://www.collaborativelearning.org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8485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READER’S THEATER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www.aaronshep.com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>
                <a:hlinkClick r:id="rId3"/>
              </a:rPr>
              <a:t>www.teachingheart.net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2497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 OBJECTIVES AND PROVIDING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23 percentile gain</a:t>
            </a:r>
          </a:p>
          <a:p>
            <a:endParaRPr lang="en-US" dirty="0" smtClean="0"/>
          </a:p>
          <a:p>
            <a:r>
              <a:rPr lang="en-US" dirty="0" smtClean="0"/>
              <a:t>Teachers should create specific but flexible goals, allowing students to help set goals.</a:t>
            </a:r>
          </a:p>
          <a:p>
            <a:endParaRPr lang="en-US" dirty="0" smtClean="0"/>
          </a:p>
          <a:p>
            <a:r>
              <a:rPr lang="en-US" dirty="0" smtClean="0"/>
              <a:t>Students should have choice in the goals by adapting them to their personal learning styles and desires.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4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should be timely.</a:t>
            </a:r>
          </a:p>
          <a:p>
            <a:r>
              <a:rPr lang="en-US" dirty="0" smtClean="0"/>
              <a:t>Feedback shows students what is accurate and what is not.</a:t>
            </a:r>
          </a:p>
          <a:p>
            <a:r>
              <a:rPr lang="en-US" dirty="0" smtClean="0"/>
              <a:t>Feedback should be specific to a criterion, telling students where they are relative to a certain target or skill.</a:t>
            </a:r>
          </a:p>
          <a:p>
            <a:r>
              <a:rPr lang="en-US" dirty="0" smtClean="0"/>
              <a:t>Students can provide feedback on their own work or to other students.</a:t>
            </a:r>
          </a:p>
          <a:p>
            <a:r>
              <a:rPr lang="en-US" dirty="0" smtClean="0"/>
              <a:t>Guidelines should be set in providing feedback.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4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FROM ROBERT MARZANO AND JOHN HATTIE ON INSTRUCTIONAL STRATEGIES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 THE  STRONGEST INSTRUCTIONAL STRATEGIES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ACTIVITIES THAT CORRESPOND WITH EACH OF THE INSTRUCTIONAL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05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Articulating and displaying learning goals</a:t>
            </a:r>
          </a:p>
          <a:p>
            <a:endParaRPr lang="en-US" dirty="0" smtClean="0"/>
          </a:p>
          <a:p>
            <a:r>
              <a:rPr lang="en-US" dirty="0" smtClean="0"/>
              <a:t>KWL charts</a:t>
            </a:r>
          </a:p>
          <a:p>
            <a:endParaRPr lang="en-US" dirty="0" smtClean="0"/>
          </a:p>
          <a:p>
            <a:r>
              <a:rPr lang="en-US" dirty="0" smtClean="0"/>
              <a:t>Contract learning goals</a:t>
            </a:r>
          </a:p>
          <a:p>
            <a:endParaRPr lang="en-US" dirty="0" smtClean="0"/>
          </a:p>
          <a:p>
            <a:r>
              <a:rPr lang="en-US" dirty="0" smtClean="0"/>
              <a:t>“I Can”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84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an activity in your classroom using one of the ideas from nonlinguistic representations, cooperative learning, or setting objectives and providing feedback.</a:t>
            </a:r>
          </a:p>
          <a:p>
            <a:r>
              <a:rPr lang="en-US" dirty="0" smtClean="0"/>
              <a:t>Write a paper explaining planning, presentation of activity, and outcomes.</a:t>
            </a:r>
          </a:p>
          <a:p>
            <a:r>
              <a:rPr lang="en-US" dirty="0" smtClean="0"/>
              <a:t>Submit </a:t>
            </a:r>
            <a:r>
              <a:rPr lang="en-US" dirty="0" smtClean="0"/>
              <a:t>paper and a sample of student work in the “Assignment Four” file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50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GENERATING AND TESTING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23 percentile gain</a:t>
            </a:r>
          </a:p>
          <a:p>
            <a:endParaRPr lang="en-US" dirty="0" smtClean="0"/>
          </a:p>
          <a:p>
            <a:r>
              <a:rPr lang="en-US" dirty="0" smtClean="0"/>
              <a:t>Students should generate, explain , test, and defend hypothesis using both deductive and inductive strategies.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Deductive—specific pieces of information lead to a general conclusion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Inductive—use general rules to make a prediction about specific events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46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should 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8702"/>
          </a:xfrm>
        </p:spPr>
        <p:txBody>
          <a:bodyPr/>
          <a:lstStyle/>
          <a:p>
            <a:r>
              <a:rPr lang="en-US" dirty="0" smtClean="0"/>
              <a:t>Problem solving</a:t>
            </a:r>
          </a:p>
          <a:p>
            <a:endParaRPr lang="en-US" dirty="0" smtClean="0"/>
          </a:p>
          <a:p>
            <a:r>
              <a:rPr lang="en-US" dirty="0" smtClean="0"/>
              <a:t>History investigation</a:t>
            </a:r>
          </a:p>
          <a:p>
            <a:endParaRPr lang="en-US" dirty="0" smtClean="0"/>
          </a:p>
          <a:p>
            <a:r>
              <a:rPr lang="en-US" dirty="0" smtClean="0"/>
              <a:t>Invention</a:t>
            </a:r>
          </a:p>
          <a:p>
            <a:endParaRPr lang="en-US" dirty="0" smtClean="0"/>
          </a:p>
          <a:p>
            <a:r>
              <a:rPr lang="en-US" dirty="0" smtClean="0"/>
              <a:t>Experimental inquiry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03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predictions</a:t>
            </a:r>
          </a:p>
          <a:p>
            <a:endParaRPr lang="en-US" dirty="0" smtClean="0"/>
          </a:p>
          <a:p>
            <a:r>
              <a:rPr lang="en-US" dirty="0" smtClean="0"/>
              <a:t>Questioning author of book</a:t>
            </a:r>
          </a:p>
          <a:p>
            <a:endParaRPr lang="en-US" dirty="0" smtClean="0"/>
          </a:p>
          <a:p>
            <a:r>
              <a:rPr lang="en-US" dirty="0" smtClean="0"/>
              <a:t>Finding other ways to solve math problems</a:t>
            </a:r>
          </a:p>
          <a:p>
            <a:endParaRPr lang="en-US" dirty="0" smtClean="0"/>
          </a:p>
          <a:p>
            <a:r>
              <a:rPr lang="en-US" dirty="0" smtClean="0"/>
              <a:t>Science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42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CUES, QUESTIONS, AND ADVANCED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22 percentile gain</a:t>
            </a:r>
          </a:p>
          <a:p>
            <a:endParaRPr lang="en-US" dirty="0" smtClean="0"/>
          </a:p>
          <a:p>
            <a:r>
              <a:rPr lang="en-US" dirty="0" smtClean="0"/>
              <a:t>Teachers should use questions that focus on what is important rather than unusual.</a:t>
            </a:r>
          </a:p>
          <a:p>
            <a:r>
              <a:rPr lang="en-US" dirty="0" smtClean="0"/>
              <a:t>Use ample wait time before accepting responses.</a:t>
            </a:r>
          </a:p>
          <a:p>
            <a:r>
              <a:rPr lang="en-US" dirty="0" smtClean="0"/>
              <a:t>Elicit inferences and analysis.</a:t>
            </a:r>
          </a:p>
          <a:p>
            <a:r>
              <a:rPr lang="en-US" dirty="0" smtClean="0"/>
              <a:t>Higher level questions produce deeper learning than lower level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73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MOST USEFUL WITH INFORMATION THAT IS NOT WELL ORGANIZED.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75761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organizers</a:t>
            </a:r>
          </a:p>
          <a:p>
            <a:r>
              <a:rPr lang="en-US" dirty="0" smtClean="0"/>
              <a:t>Think alouds</a:t>
            </a:r>
          </a:p>
          <a:p>
            <a:r>
              <a:rPr lang="en-US" dirty="0" smtClean="0"/>
              <a:t>Guided questions before lessons</a:t>
            </a:r>
          </a:p>
          <a:p>
            <a:r>
              <a:rPr lang="en-US" dirty="0" smtClean="0"/>
              <a:t>Marzano stems</a:t>
            </a:r>
          </a:p>
          <a:p>
            <a:r>
              <a:rPr lang="en-US" dirty="0" smtClean="0"/>
              <a:t>Predicting bags</a:t>
            </a:r>
          </a:p>
          <a:p>
            <a:r>
              <a:rPr lang="en-US" dirty="0" smtClean="0"/>
              <a:t>Identifying key vocabulary</a:t>
            </a:r>
          </a:p>
          <a:p>
            <a:r>
              <a:rPr lang="en-US" dirty="0" smtClean="0"/>
              <a:t>Annotating the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977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MARZANO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>
                <a:hlinkClick r:id="rId2"/>
              </a:rPr>
              <a:t>http://teacherweb.com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0793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and conduct an activity shared in generating and testing hypothesis or cues, questions, and advanced organizers.</a:t>
            </a:r>
          </a:p>
          <a:p>
            <a:r>
              <a:rPr lang="en-US" dirty="0" smtClean="0"/>
              <a:t>Write a paper explaining your planning, implementation of activity, and outcomes.</a:t>
            </a:r>
          </a:p>
          <a:p>
            <a:r>
              <a:rPr lang="en-US" dirty="0" smtClean="0"/>
              <a:t>Submit </a:t>
            </a:r>
            <a:r>
              <a:rPr lang="en-US" dirty="0" smtClean="0"/>
              <a:t>paper and a sample of student work in the “Final Assignment” file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5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332510"/>
            <a:ext cx="7527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WEBSTER DEFINES STATEGIES AS: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6618" y="3075709"/>
            <a:ext cx="9522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 CAREFUL PLAN OR METHOD FOR ACHIEVING A PARTICULAR GOAL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20280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Visible Learning for Teachers </a:t>
            </a:r>
            <a:r>
              <a:rPr lang="en-US" dirty="0" smtClean="0"/>
              <a:t>by John Hattie</a:t>
            </a:r>
          </a:p>
          <a:p>
            <a:endParaRPr lang="en-US" dirty="0" smtClean="0"/>
          </a:p>
          <a:p>
            <a:r>
              <a:rPr lang="en-US" u="sng" dirty="0" smtClean="0"/>
              <a:t>The Highly Engaged Classroom</a:t>
            </a:r>
            <a:r>
              <a:rPr lang="en-US" dirty="0" smtClean="0"/>
              <a:t> by Robert Marzano and Debra Pickering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www.marzanoresearch.com</a:t>
            </a:r>
            <a:endParaRPr lang="en-US" dirty="0" smtClean="0"/>
          </a:p>
          <a:p>
            <a:endParaRPr lang="en-US" dirty="0" smtClean="0"/>
          </a:p>
          <a:p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  <a:p>
            <a:endParaRPr lang="en-US" u="sng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478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 YIELD INSTRUCTIONAL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SIMILARITIES AND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A 45 PERCENTILE GAIN</a:t>
            </a:r>
          </a:p>
          <a:p>
            <a:r>
              <a:rPr lang="en-US" dirty="0" smtClean="0"/>
              <a:t>Presenting students with explicit guidance in identifying similarities and differences enhances students’ understanding of and ability to use knowledge.</a:t>
            </a:r>
          </a:p>
          <a:p>
            <a:r>
              <a:rPr lang="en-US" dirty="0" smtClean="0"/>
              <a:t>Teachers can either directly present similarities and differences, accompanied by deep discussion and inquiry or ask students to identify on their own.</a:t>
            </a:r>
          </a:p>
          <a:p>
            <a:r>
              <a:rPr lang="en-US" dirty="0" smtClean="0"/>
              <a:t>Research also notes that graphic forms are a good way to represent similarities and difference.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6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Students should compare, classify, and create metaphors and analogies.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5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LOOKS IN THE CLASSROOM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Thinking Maps</a:t>
            </a:r>
          </a:p>
          <a:p>
            <a:r>
              <a:rPr lang="en-US" dirty="0" smtClean="0"/>
              <a:t>T-charts</a:t>
            </a:r>
          </a:p>
          <a:p>
            <a:r>
              <a:rPr lang="en-US" dirty="0" smtClean="0"/>
              <a:t>Venn diagrams</a:t>
            </a:r>
          </a:p>
          <a:p>
            <a:r>
              <a:rPr lang="en-US" dirty="0" smtClean="0"/>
              <a:t>Classifying</a:t>
            </a:r>
          </a:p>
          <a:p>
            <a:r>
              <a:rPr lang="en-US" dirty="0" smtClean="0"/>
              <a:t>Analogies and Metaphors</a:t>
            </a:r>
          </a:p>
          <a:p>
            <a:r>
              <a:rPr lang="en-US" dirty="0" smtClean="0"/>
              <a:t>Cause and effect links</a:t>
            </a:r>
          </a:p>
          <a:p>
            <a:r>
              <a:rPr lang="en-US" dirty="0" smtClean="0"/>
              <a:t>Compare and Contrast</a:t>
            </a:r>
          </a:p>
          <a:p>
            <a:r>
              <a:rPr lang="en-US" dirty="0" smtClean="0"/>
              <a:t>Question/Answer/Relationship</a:t>
            </a:r>
          </a:p>
          <a:p>
            <a:r>
              <a:rPr lang="en-US" dirty="0" smtClean="0"/>
              <a:t>Frayer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21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FRAYER MODEL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www.WorksheetWorks.com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2796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586</TotalTime>
  <Words>1169</Words>
  <Application>Microsoft Macintosh PowerPoint</Application>
  <PresentationFormat>Custom</PresentationFormat>
  <Paragraphs>230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Berlin</vt:lpstr>
      <vt:lpstr>INSTRUCTIONAL STRATEGIES VS. ACTIVITIES</vt:lpstr>
      <vt:lpstr>NANCY SULLIVAN</vt:lpstr>
      <vt:lpstr>GOALS</vt:lpstr>
      <vt:lpstr>PowerPoint Presentation</vt:lpstr>
      <vt:lpstr>HIGH YIELD INSTRUCTIONAL STRATEGIES</vt:lpstr>
      <vt:lpstr>IDENTIFYING SIMILARITIES AND DIFFERENCES</vt:lpstr>
      <vt:lpstr>Students should compare, classify, and create metaphors and analogies.</vt:lpstr>
      <vt:lpstr>HOW IT LOOKS IN THE CLASSROOM</vt:lpstr>
      <vt:lpstr>FRAYER MODEL DIAGRAM</vt:lpstr>
      <vt:lpstr>QUESTION  ANSWER  RELATIONSHIP</vt:lpstr>
      <vt:lpstr>ASSIGNMENT</vt:lpstr>
      <vt:lpstr>SUMMARIZING AND NOTE TAKING</vt:lpstr>
      <vt:lpstr>HOW IT LOOKS IN THE CLASSROOM</vt:lpstr>
      <vt:lpstr>REINFORCING EFFORT AND PROVIDING RECOGNITION</vt:lpstr>
      <vt:lpstr>HOW IT LOOKS IN THE CLASSROOM</vt:lpstr>
      <vt:lpstr>ASSIGNMENT</vt:lpstr>
      <vt:lpstr>HOMEWORK AND PRACTICE</vt:lpstr>
      <vt:lpstr>HOW IT LOOKS IN THE CLASSROOM</vt:lpstr>
      <vt:lpstr>ASSIGNMENT</vt:lpstr>
      <vt:lpstr>NONLINGUISTIC REPRESENTATIONS</vt:lpstr>
      <vt:lpstr>HOW IT LOOKS IN THE CLASSROOM</vt:lpstr>
      <vt:lpstr>THINKING MAPS</vt:lpstr>
      <vt:lpstr>COOPERATIVE LEARNING</vt:lpstr>
      <vt:lpstr>PowerPoint Presentation</vt:lpstr>
      <vt:lpstr>HOW IT LOOKS IN THE CLASSROOM</vt:lpstr>
      <vt:lpstr>COOPERATIVE LEARNING</vt:lpstr>
      <vt:lpstr>READER’S THEATER</vt:lpstr>
      <vt:lpstr>SETTING OBJECTIVES AND PROVIDING FEEDBACK</vt:lpstr>
      <vt:lpstr>FEEDBACK</vt:lpstr>
      <vt:lpstr>HOW IT LOOKS IN THE CLASSROOM</vt:lpstr>
      <vt:lpstr>ASSIGNMENT</vt:lpstr>
      <vt:lpstr>GENERATING AND TESTING HYPOTHESIS</vt:lpstr>
      <vt:lpstr>Students should use:</vt:lpstr>
      <vt:lpstr>HOW IT LOOKS IN THE CLASSROOM</vt:lpstr>
      <vt:lpstr>CUES, QUESTIONS, AND ADVANCED ORGANIZERS</vt:lpstr>
      <vt:lpstr>Advanced organizers</vt:lpstr>
      <vt:lpstr>HOW IT LOOKS IN THE CLASSROOM</vt:lpstr>
      <vt:lpstr>MARZANO STEMS</vt:lpstr>
      <vt:lpstr>FINAL ASSIGNMENT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STATEGIES VS. ACTIVITIES</dc:title>
  <dc:creator>nancy Sullivan</dc:creator>
  <cp:lastModifiedBy>Briana Stewart</cp:lastModifiedBy>
  <cp:revision>35</cp:revision>
  <cp:lastPrinted>2014-04-02T21:56:44Z</cp:lastPrinted>
  <dcterms:created xsi:type="dcterms:W3CDTF">2014-03-31T16:51:27Z</dcterms:created>
  <dcterms:modified xsi:type="dcterms:W3CDTF">2014-09-03T14:11:34Z</dcterms:modified>
</cp:coreProperties>
</file>