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8"/>
  </p:notesMasterIdLst>
  <p:handoutMasterIdLst>
    <p:handoutMasterId r:id="rId69"/>
  </p:handoutMasterIdLst>
  <p:sldIdLst>
    <p:sldId id="297" r:id="rId2"/>
    <p:sldId id="430" r:id="rId3"/>
    <p:sldId id="431" r:id="rId4"/>
    <p:sldId id="383" r:id="rId5"/>
    <p:sldId id="334" r:id="rId6"/>
    <p:sldId id="335" r:id="rId7"/>
    <p:sldId id="361" r:id="rId8"/>
    <p:sldId id="397" r:id="rId9"/>
    <p:sldId id="455" r:id="rId10"/>
    <p:sldId id="337" r:id="rId11"/>
    <p:sldId id="338" r:id="rId12"/>
    <p:sldId id="339" r:id="rId13"/>
    <p:sldId id="360" r:id="rId14"/>
    <p:sldId id="456" r:id="rId15"/>
    <p:sldId id="362" r:id="rId16"/>
    <p:sldId id="448" r:id="rId17"/>
    <p:sldId id="452" r:id="rId18"/>
    <p:sldId id="453" r:id="rId19"/>
    <p:sldId id="451" r:id="rId20"/>
    <p:sldId id="449" r:id="rId21"/>
    <p:sldId id="450" r:id="rId22"/>
    <p:sldId id="454" r:id="rId23"/>
    <p:sldId id="401" r:id="rId24"/>
    <p:sldId id="400" r:id="rId25"/>
    <p:sldId id="363" r:id="rId26"/>
    <p:sldId id="364" r:id="rId27"/>
    <p:sldId id="366" r:id="rId28"/>
    <p:sldId id="367" r:id="rId29"/>
    <p:sldId id="365" r:id="rId30"/>
    <p:sldId id="411" r:id="rId31"/>
    <p:sldId id="416" r:id="rId32"/>
    <p:sldId id="446" r:id="rId33"/>
    <p:sldId id="403" r:id="rId34"/>
    <p:sldId id="406" r:id="rId35"/>
    <p:sldId id="407" r:id="rId36"/>
    <p:sldId id="426" r:id="rId37"/>
    <p:sldId id="409" r:id="rId38"/>
    <p:sldId id="447" r:id="rId39"/>
    <p:sldId id="434" r:id="rId40"/>
    <p:sldId id="432" r:id="rId41"/>
    <p:sldId id="410" r:id="rId42"/>
    <p:sldId id="433" r:id="rId43"/>
    <p:sldId id="457" r:id="rId44"/>
    <p:sldId id="439" r:id="rId45"/>
    <p:sldId id="441" r:id="rId46"/>
    <p:sldId id="440" r:id="rId47"/>
    <p:sldId id="442" r:id="rId48"/>
    <p:sldId id="444" r:id="rId49"/>
    <p:sldId id="370" r:id="rId50"/>
    <p:sldId id="302" r:id="rId51"/>
    <p:sldId id="428" r:id="rId52"/>
    <p:sldId id="429" r:id="rId53"/>
    <p:sldId id="422" r:id="rId54"/>
    <p:sldId id="378" r:id="rId55"/>
    <p:sldId id="417" r:id="rId56"/>
    <p:sldId id="420" r:id="rId57"/>
    <p:sldId id="376" r:id="rId58"/>
    <p:sldId id="418" r:id="rId59"/>
    <p:sldId id="413" r:id="rId60"/>
    <p:sldId id="412" r:id="rId61"/>
    <p:sldId id="421" r:id="rId62"/>
    <p:sldId id="368" r:id="rId63"/>
    <p:sldId id="390" r:id="rId64"/>
    <p:sldId id="398" r:id="rId65"/>
    <p:sldId id="399" r:id="rId66"/>
    <p:sldId id="419" r:id="rId67"/>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Banks"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702" autoAdjust="0"/>
    <p:restoredTop sz="83645" autoAdjust="0"/>
  </p:normalViewPr>
  <p:slideViewPr>
    <p:cSldViewPr snapToGrid="0" snapToObjects="1">
      <p:cViewPr>
        <p:scale>
          <a:sx n="70" d="100"/>
          <a:sy n="70" d="100"/>
        </p:scale>
        <p:origin x="759" y="3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notesViewPr>
    <p:cSldViewPr snapToGrid="0" snapToObjects="1">
      <p:cViewPr varScale="1">
        <p:scale>
          <a:sx n="137" d="100"/>
          <a:sy n="137" d="100"/>
        </p:scale>
        <p:origin x="3992"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Scale Score Average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 Scale Score Average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2014-2015</c:v>
                </c:pt>
                <c:pt idx="1">
                  <c:v>2015-2016</c:v>
                </c:pt>
                <c:pt idx="2">
                  <c:v>2016-2017</c:v>
                </c:pt>
              </c:strCache>
            </c:strRef>
          </c:cat>
          <c:val>
            <c:numRef>
              <c:f>Sheet1!$B$2:$B$4</c:f>
              <c:numCache>
                <c:formatCode>General</c:formatCode>
                <c:ptCount val="3"/>
                <c:pt idx="0">
                  <c:v>424</c:v>
                </c:pt>
                <c:pt idx="1">
                  <c:v>426</c:v>
                </c:pt>
                <c:pt idx="2">
                  <c:v>424</c:v>
                </c:pt>
              </c:numCache>
            </c:numRef>
          </c:val>
          <c:extLst>
            <c:ext xmlns:c16="http://schemas.microsoft.com/office/drawing/2014/chart" uri="{C3380CC4-5D6E-409C-BE32-E72D297353CC}">
              <c16:uniqueId val="{00000000-426C-4EEE-8DAA-6F1D937EC525}"/>
            </c:ext>
          </c:extLst>
        </c:ser>
        <c:ser>
          <c:idx val="1"/>
          <c:order val="1"/>
          <c:tx>
            <c:strRef>
              <c:f>Sheet1!$C$1</c:f>
              <c:strCache>
                <c:ptCount val="1"/>
                <c:pt idx="0">
                  <c:v>Spring Scale Score Average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2014-2015</c:v>
                </c:pt>
                <c:pt idx="1">
                  <c:v>2015-2016</c:v>
                </c:pt>
                <c:pt idx="2">
                  <c:v>2016-2017</c:v>
                </c:pt>
              </c:strCache>
            </c:strRef>
          </c:cat>
          <c:val>
            <c:numRef>
              <c:f>Sheet1!$C$2:$C$4</c:f>
              <c:numCache>
                <c:formatCode>General</c:formatCode>
                <c:ptCount val="3"/>
                <c:pt idx="0">
                  <c:v>536</c:v>
                </c:pt>
                <c:pt idx="1">
                  <c:v>552</c:v>
                </c:pt>
                <c:pt idx="2">
                  <c:v>549</c:v>
                </c:pt>
              </c:numCache>
            </c:numRef>
          </c:val>
          <c:extLst>
            <c:ext xmlns:c16="http://schemas.microsoft.com/office/drawing/2014/chart" uri="{C3380CC4-5D6E-409C-BE32-E72D297353CC}">
              <c16:uniqueId val="{00000001-426C-4EEE-8DAA-6F1D937EC525}"/>
            </c:ext>
          </c:extLst>
        </c:ser>
        <c:dLbls>
          <c:showLegendKey val="0"/>
          <c:showVal val="0"/>
          <c:showCatName val="0"/>
          <c:showSerName val="0"/>
          <c:showPercent val="0"/>
          <c:showBubbleSize val="0"/>
        </c:dLbls>
        <c:gapWidth val="75"/>
        <c:overlap val="-25"/>
        <c:axId val="-535008"/>
        <c:axId val="-532688"/>
      </c:barChart>
      <c:catAx>
        <c:axId val="-53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2688"/>
        <c:crosses val="autoZero"/>
        <c:auto val="1"/>
        <c:lblAlgn val="ctr"/>
        <c:lblOffset val="100"/>
        <c:noMultiLvlLbl val="0"/>
      </c:catAx>
      <c:valAx>
        <c:axId val="-53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Scale Score Average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 Scale Score Average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2014-2015</c:v>
                </c:pt>
                <c:pt idx="1">
                  <c:v>2015-2016</c:v>
                </c:pt>
                <c:pt idx="2">
                  <c:v>2016-2017</c:v>
                </c:pt>
              </c:strCache>
            </c:strRef>
          </c:cat>
          <c:val>
            <c:numRef>
              <c:f>Sheet1!$B$2:$B$4</c:f>
              <c:numCache>
                <c:formatCode>General</c:formatCode>
                <c:ptCount val="3"/>
                <c:pt idx="0">
                  <c:v>501</c:v>
                </c:pt>
                <c:pt idx="1">
                  <c:v>502</c:v>
                </c:pt>
                <c:pt idx="2">
                  <c:v>502</c:v>
                </c:pt>
              </c:numCache>
            </c:numRef>
          </c:val>
          <c:extLst>
            <c:ext xmlns:c16="http://schemas.microsoft.com/office/drawing/2014/chart" uri="{C3380CC4-5D6E-409C-BE32-E72D297353CC}">
              <c16:uniqueId val="{00000000-C723-4384-A779-65977EDABF4F}"/>
            </c:ext>
          </c:extLst>
        </c:ser>
        <c:ser>
          <c:idx val="1"/>
          <c:order val="1"/>
          <c:tx>
            <c:strRef>
              <c:f>Sheet1!$C$1</c:f>
              <c:strCache>
                <c:ptCount val="1"/>
                <c:pt idx="0">
                  <c:v>Spring Scale Score Average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2014-2015</c:v>
                </c:pt>
                <c:pt idx="1">
                  <c:v>2015-2016</c:v>
                </c:pt>
                <c:pt idx="2">
                  <c:v>2016-2017</c:v>
                </c:pt>
              </c:strCache>
            </c:strRef>
          </c:cat>
          <c:val>
            <c:numRef>
              <c:f>Sheet1!$C$2:$C$4</c:f>
              <c:numCache>
                <c:formatCode>General</c:formatCode>
                <c:ptCount val="3"/>
                <c:pt idx="0">
                  <c:v>680</c:v>
                </c:pt>
                <c:pt idx="1">
                  <c:v>703</c:v>
                </c:pt>
                <c:pt idx="2">
                  <c:v>710</c:v>
                </c:pt>
              </c:numCache>
            </c:numRef>
          </c:val>
          <c:extLst>
            <c:ext xmlns:c16="http://schemas.microsoft.com/office/drawing/2014/chart" uri="{C3380CC4-5D6E-409C-BE32-E72D297353CC}">
              <c16:uniqueId val="{00000001-C723-4384-A779-65977EDABF4F}"/>
            </c:ext>
          </c:extLst>
        </c:ser>
        <c:dLbls>
          <c:showLegendKey val="0"/>
          <c:showVal val="0"/>
          <c:showCatName val="0"/>
          <c:showSerName val="0"/>
          <c:showPercent val="0"/>
          <c:showBubbleSize val="0"/>
        </c:dLbls>
        <c:gapWidth val="219"/>
        <c:overlap val="-27"/>
        <c:axId val="-470512"/>
        <c:axId val="-468464"/>
      </c:barChart>
      <c:catAx>
        <c:axId val="-47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8464"/>
        <c:crosses val="autoZero"/>
        <c:auto val="1"/>
        <c:lblAlgn val="ctr"/>
        <c:lblOffset val="100"/>
        <c:noMultiLvlLbl val="0"/>
      </c:catAx>
      <c:valAx>
        <c:axId val="-468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0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522AA6-579E-2C4D-A75C-A39E56E1FDCE}" type="doc">
      <dgm:prSet loTypeId="urn:microsoft.com/office/officeart/2005/8/layout/equation1" loCatId="" qsTypeId="urn:microsoft.com/office/officeart/2005/8/quickstyle/simple1" qsCatId="simple" csTypeId="urn:microsoft.com/office/officeart/2005/8/colors/colorful1" csCatId="colorful" phldr="1"/>
      <dgm:spPr/>
      <dgm:t>
        <a:bodyPr/>
        <a:lstStyle/>
        <a:p>
          <a:endParaRPr lang="en-US"/>
        </a:p>
      </dgm:t>
    </dgm:pt>
    <dgm:pt modelId="{C3D8B637-9325-F046-84C9-8D84C8E62219}">
      <dgm:prSet custT="1"/>
      <dgm:spPr/>
      <dgm:t>
        <a:bodyPr/>
        <a:lstStyle/>
        <a:p>
          <a:r>
            <a:rPr lang="en-US" sz="1800" b="1" dirty="0"/>
            <a:t>Working</a:t>
          </a:r>
          <a:r>
            <a:rPr lang="en-US" sz="1800" dirty="0"/>
            <a:t> </a:t>
          </a:r>
          <a:r>
            <a:rPr lang="en-US" sz="1800" b="1" dirty="0"/>
            <a:t>Memory</a:t>
          </a:r>
        </a:p>
      </dgm:t>
    </dgm:pt>
    <dgm:pt modelId="{7A00F608-6D51-4349-903A-8A8B93363D5D}" type="parTrans" cxnId="{EB7694B9-CEDF-684E-88D7-8ABF968775EC}">
      <dgm:prSet/>
      <dgm:spPr/>
      <dgm:t>
        <a:bodyPr/>
        <a:lstStyle/>
        <a:p>
          <a:endParaRPr lang="en-US"/>
        </a:p>
      </dgm:t>
    </dgm:pt>
    <dgm:pt modelId="{69499853-1AD4-4843-B518-FD12E81678EE}" type="sibTrans" cxnId="{EB7694B9-CEDF-684E-88D7-8ABF968775EC}">
      <dgm:prSet/>
      <dgm:spPr/>
      <dgm:t>
        <a:bodyPr/>
        <a:lstStyle/>
        <a:p>
          <a:endParaRPr lang="en-US"/>
        </a:p>
      </dgm:t>
    </dgm:pt>
    <dgm:pt modelId="{79D96752-E7AD-7948-9B31-28C4B3EE75DE}">
      <dgm:prSet custT="1"/>
      <dgm:spPr/>
      <dgm:t>
        <a:bodyPr/>
        <a:lstStyle/>
        <a:p>
          <a:r>
            <a:rPr lang="en-US" sz="1500" b="1" dirty="0"/>
            <a:t>Mental Flexibility (Cognitive Flexibility)</a:t>
          </a:r>
        </a:p>
      </dgm:t>
    </dgm:pt>
    <dgm:pt modelId="{515E506C-341B-864B-9E1B-4DA6545AF119}" type="parTrans" cxnId="{1036FA85-6799-364C-8D9D-C475EB616ED2}">
      <dgm:prSet/>
      <dgm:spPr/>
      <dgm:t>
        <a:bodyPr/>
        <a:lstStyle/>
        <a:p>
          <a:endParaRPr lang="en-US"/>
        </a:p>
      </dgm:t>
    </dgm:pt>
    <dgm:pt modelId="{2209A2FA-0435-2445-A202-51CB0CA59546}" type="sibTrans" cxnId="{1036FA85-6799-364C-8D9D-C475EB616ED2}">
      <dgm:prSet/>
      <dgm:spPr/>
      <dgm:t>
        <a:bodyPr/>
        <a:lstStyle/>
        <a:p>
          <a:endParaRPr lang="en-US"/>
        </a:p>
      </dgm:t>
    </dgm:pt>
    <dgm:pt modelId="{D0BC33C3-A854-674E-8968-EB069C6B47CF}">
      <dgm:prSet/>
      <dgm:spPr/>
      <dgm:t>
        <a:bodyPr/>
        <a:lstStyle/>
        <a:p>
          <a:r>
            <a:rPr lang="en-US" b="1" dirty="0"/>
            <a:t>Inhibitory Control (Cognitive Self-Control</a:t>
          </a:r>
          <a:r>
            <a:rPr lang="en-US" dirty="0"/>
            <a:t>)</a:t>
          </a:r>
        </a:p>
      </dgm:t>
    </dgm:pt>
    <dgm:pt modelId="{9D083F54-2EDC-BE44-8453-9D2767797382}" type="parTrans" cxnId="{87490DA5-D83B-E547-8580-A47977AA0A89}">
      <dgm:prSet/>
      <dgm:spPr/>
      <dgm:t>
        <a:bodyPr/>
        <a:lstStyle/>
        <a:p>
          <a:endParaRPr lang="en-US"/>
        </a:p>
      </dgm:t>
    </dgm:pt>
    <dgm:pt modelId="{B9E5A188-787A-1D46-B06B-901D442C3EA1}" type="sibTrans" cxnId="{87490DA5-D83B-E547-8580-A47977AA0A89}">
      <dgm:prSet/>
      <dgm:spPr/>
      <dgm:t>
        <a:bodyPr/>
        <a:lstStyle/>
        <a:p>
          <a:endParaRPr lang="en-US"/>
        </a:p>
      </dgm:t>
    </dgm:pt>
    <dgm:pt modelId="{3290EC71-6B2D-884E-9E02-266E09EB2841}">
      <dgm:prSet custT="1"/>
      <dgm:spPr/>
      <dgm:t>
        <a:bodyPr/>
        <a:lstStyle/>
        <a:p>
          <a:r>
            <a:rPr lang="en-US" sz="1650" b="1" dirty="0"/>
            <a:t>Executive Function</a:t>
          </a:r>
        </a:p>
      </dgm:t>
    </dgm:pt>
    <dgm:pt modelId="{F0662769-5DAA-7B41-ABC4-B348E78C1E85}" type="parTrans" cxnId="{4AF9AA90-3B2C-FE49-86F4-6BB6D640CCAD}">
      <dgm:prSet/>
      <dgm:spPr/>
      <dgm:t>
        <a:bodyPr/>
        <a:lstStyle/>
        <a:p>
          <a:endParaRPr lang="en-US"/>
        </a:p>
      </dgm:t>
    </dgm:pt>
    <dgm:pt modelId="{EE61C4D9-E52C-6E4D-AA9C-3083FFA20401}" type="sibTrans" cxnId="{4AF9AA90-3B2C-FE49-86F4-6BB6D640CCAD}">
      <dgm:prSet/>
      <dgm:spPr/>
      <dgm:t>
        <a:bodyPr/>
        <a:lstStyle/>
        <a:p>
          <a:endParaRPr lang="en-US"/>
        </a:p>
      </dgm:t>
    </dgm:pt>
    <dgm:pt modelId="{B05F3A22-C613-6F4D-9FE7-8537E6442BF0}" type="pres">
      <dgm:prSet presAssocID="{53522AA6-579E-2C4D-A75C-A39E56E1FDCE}" presName="linearFlow" presStyleCnt="0">
        <dgm:presLayoutVars>
          <dgm:dir/>
          <dgm:resizeHandles val="exact"/>
        </dgm:presLayoutVars>
      </dgm:prSet>
      <dgm:spPr/>
    </dgm:pt>
    <dgm:pt modelId="{F9BBBE89-2BEC-5649-B19A-0C721930775C}" type="pres">
      <dgm:prSet presAssocID="{C3D8B637-9325-F046-84C9-8D84C8E62219}" presName="node" presStyleLbl="node1" presStyleIdx="0" presStyleCnt="4">
        <dgm:presLayoutVars>
          <dgm:bulletEnabled val="1"/>
        </dgm:presLayoutVars>
      </dgm:prSet>
      <dgm:spPr/>
    </dgm:pt>
    <dgm:pt modelId="{320D6155-F83D-3D42-8D02-5023BF7972A2}" type="pres">
      <dgm:prSet presAssocID="{69499853-1AD4-4843-B518-FD12E81678EE}" presName="spacerL" presStyleCnt="0"/>
      <dgm:spPr/>
    </dgm:pt>
    <dgm:pt modelId="{012519B0-7657-E046-953A-CEA2DB4CC4FE}" type="pres">
      <dgm:prSet presAssocID="{69499853-1AD4-4843-B518-FD12E81678EE}" presName="sibTrans" presStyleLbl="sibTrans2D1" presStyleIdx="0" presStyleCnt="3"/>
      <dgm:spPr/>
    </dgm:pt>
    <dgm:pt modelId="{D1D1403B-D258-6B47-9401-0D91F79F6D82}" type="pres">
      <dgm:prSet presAssocID="{69499853-1AD4-4843-B518-FD12E81678EE}" presName="spacerR" presStyleCnt="0"/>
      <dgm:spPr/>
    </dgm:pt>
    <dgm:pt modelId="{E80803D9-2ED8-F745-BB96-66E39F5C9843}" type="pres">
      <dgm:prSet presAssocID="{D0BC33C3-A854-674E-8968-EB069C6B47CF}" presName="node" presStyleLbl="node1" presStyleIdx="1" presStyleCnt="4">
        <dgm:presLayoutVars>
          <dgm:bulletEnabled val="1"/>
        </dgm:presLayoutVars>
      </dgm:prSet>
      <dgm:spPr/>
    </dgm:pt>
    <dgm:pt modelId="{431B0EC2-5B47-3248-8D82-F9B1C00E6D44}" type="pres">
      <dgm:prSet presAssocID="{B9E5A188-787A-1D46-B06B-901D442C3EA1}" presName="spacerL" presStyleCnt="0"/>
      <dgm:spPr/>
    </dgm:pt>
    <dgm:pt modelId="{860E2142-B3E9-F147-AA22-A6DF9DDCFBE5}" type="pres">
      <dgm:prSet presAssocID="{B9E5A188-787A-1D46-B06B-901D442C3EA1}" presName="sibTrans" presStyleLbl="sibTrans2D1" presStyleIdx="1" presStyleCnt="3"/>
      <dgm:spPr/>
    </dgm:pt>
    <dgm:pt modelId="{B39F573C-3B06-9446-80FC-297232986CD2}" type="pres">
      <dgm:prSet presAssocID="{B9E5A188-787A-1D46-B06B-901D442C3EA1}" presName="spacerR" presStyleCnt="0"/>
      <dgm:spPr/>
    </dgm:pt>
    <dgm:pt modelId="{85C952CF-6DAF-564D-85D6-60D5BFB9034A}" type="pres">
      <dgm:prSet presAssocID="{79D96752-E7AD-7948-9B31-28C4B3EE75DE}" presName="node" presStyleLbl="node1" presStyleIdx="2" presStyleCnt="4">
        <dgm:presLayoutVars>
          <dgm:bulletEnabled val="1"/>
        </dgm:presLayoutVars>
      </dgm:prSet>
      <dgm:spPr/>
    </dgm:pt>
    <dgm:pt modelId="{A1ABD3D1-C2EF-3F41-AC6F-DC27F7C59FBC}" type="pres">
      <dgm:prSet presAssocID="{2209A2FA-0435-2445-A202-51CB0CA59546}" presName="spacerL" presStyleCnt="0"/>
      <dgm:spPr/>
    </dgm:pt>
    <dgm:pt modelId="{94184765-5692-3046-8D98-5E7554859032}" type="pres">
      <dgm:prSet presAssocID="{2209A2FA-0435-2445-A202-51CB0CA59546}" presName="sibTrans" presStyleLbl="sibTrans2D1" presStyleIdx="2" presStyleCnt="3"/>
      <dgm:spPr/>
    </dgm:pt>
    <dgm:pt modelId="{8FEA1361-9914-B540-8A7E-9600370102D4}" type="pres">
      <dgm:prSet presAssocID="{2209A2FA-0435-2445-A202-51CB0CA59546}" presName="spacerR" presStyleCnt="0"/>
      <dgm:spPr/>
    </dgm:pt>
    <dgm:pt modelId="{DA7B0646-B431-A14A-B160-BC0E8F4F9788}" type="pres">
      <dgm:prSet presAssocID="{3290EC71-6B2D-884E-9E02-266E09EB2841}" presName="node" presStyleLbl="node1" presStyleIdx="3" presStyleCnt="4" custLinFactNeighborX="31576" custLinFactNeighborY="-1742">
        <dgm:presLayoutVars>
          <dgm:bulletEnabled val="1"/>
        </dgm:presLayoutVars>
      </dgm:prSet>
      <dgm:spPr/>
    </dgm:pt>
  </dgm:ptLst>
  <dgm:cxnLst>
    <dgm:cxn modelId="{1D50FA05-7937-2A4C-A60A-4E703DC6D347}" type="presOf" srcId="{79D96752-E7AD-7948-9B31-28C4B3EE75DE}" destId="{85C952CF-6DAF-564D-85D6-60D5BFB9034A}" srcOrd="0" destOrd="0" presId="urn:microsoft.com/office/officeart/2005/8/layout/equation1"/>
    <dgm:cxn modelId="{DD96D118-A2CE-C345-9B2D-94D901B7C39C}" type="presOf" srcId="{D0BC33C3-A854-674E-8968-EB069C6B47CF}" destId="{E80803D9-2ED8-F745-BB96-66E39F5C9843}" srcOrd="0" destOrd="0" presId="urn:microsoft.com/office/officeart/2005/8/layout/equation1"/>
    <dgm:cxn modelId="{6467A42D-086D-8C42-9B5A-0A261CCEDF71}" type="presOf" srcId="{C3D8B637-9325-F046-84C9-8D84C8E62219}" destId="{F9BBBE89-2BEC-5649-B19A-0C721930775C}" srcOrd="0" destOrd="0" presId="urn:microsoft.com/office/officeart/2005/8/layout/equation1"/>
    <dgm:cxn modelId="{8EA36C30-236D-5F43-9255-5904CC563A57}" type="presOf" srcId="{53522AA6-579E-2C4D-A75C-A39E56E1FDCE}" destId="{B05F3A22-C613-6F4D-9FE7-8537E6442BF0}" srcOrd="0" destOrd="0" presId="urn:microsoft.com/office/officeart/2005/8/layout/equation1"/>
    <dgm:cxn modelId="{6A709664-ADC3-1646-B327-9D32934C0F86}" type="presOf" srcId="{3290EC71-6B2D-884E-9E02-266E09EB2841}" destId="{DA7B0646-B431-A14A-B160-BC0E8F4F9788}" srcOrd="0" destOrd="0" presId="urn:microsoft.com/office/officeart/2005/8/layout/equation1"/>
    <dgm:cxn modelId="{2AF48D7E-47C1-7249-937A-67AF8107C41F}" type="presOf" srcId="{69499853-1AD4-4843-B518-FD12E81678EE}" destId="{012519B0-7657-E046-953A-CEA2DB4CC4FE}" srcOrd="0" destOrd="0" presId="urn:microsoft.com/office/officeart/2005/8/layout/equation1"/>
    <dgm:cxn modelId="{1036FA85-6799-364C-8D9D-C475EB616ED2}" srcId="{53522AA6-579E-2C4D-A75C-A39E56E1FDCE}" destId="{79D96752-E7AD-7948-9B31-28C4B3EE75DE}" srcOrd="2" destOrd="0" parTransId="{515E506C-341B-864B-9E1B-4DA6545AF119}" sibTransId="{2209A2FA-0435-2445-A202-51CB0CA59546}"/>
    <dgm:cxn modelId="{4AF9AA90-3B2C-FE49-86F4-6BB6D640CCAD}" srcId="{53522AA6-579E-2C4D-A75C-A39E56E1FDCE}" destId="{3290EC71-6B2D-884E-9E02-266E09EB2841}" srcOrd="3" destOrd="0" parTransId="{F0662769-5DAA-7B41-ABC4-B348E78C1E85}" sibTransId="{EE61C4D9-E52C-6E4D-AA9C-3083FFA20401}"/>
    <dgm:cxn modelId="{7BAF1693-A9D8-304E-9BF5-91411B526295}" type="presOf" srcId="{2209A2FA-0435-2445-A202-51CB0CA59546}" destId="{94184765-5692-3046-8D98-5E7554859032}" srcOrd="0" destOrd="0" presId="urn:microsoft.com/office/officeart/2005/8/layout/equation1"/>
    <dgm:cxn modelId="{28EF12A3-8E9D-224C-BDEB-B73FE26A6C44}" type="presOf" srcId="{B9E5A188-787A-1D46-B06B-901D442C3EA1}" destId="{860E2142-B3E9-F147-AA22-A6DF9DDCFBE5}" srcOrd="0" destOrd="0" presId="urn:microsoft.com/office/officeart/2005/8/layout/equation1"/>
    <dgm:cxn modelId="{87490DA5-D83B-E547-8580-A47977AA0A89}" srcId="{53522AA6-579E-2C4D-A75C-A39E56E1FDCE}" destId="{D0BC33C3-A854-674E-8968-EB069C6B47CF}" srcOrd="1" destOrd="0" parTransId="{9D083F54-2EDC-BE44-8453-9D2767797382}" sibTransId="{B9E5A188-787A-1D46-B06B-901D442C3EA1}"/>
    <dgm:cxn modelId="{EB7694B9-CEDF-684E-88D7-8ABF968775EC}" srcId="{53522AA6-579E-2C4D-A75C-A39E56E1FDCE}" destId="{C3D8B637-9325-F046-84C9-8D84C8E62219}" srcOrd="0" destOrd="0" parTransId="{7A00F608-6D51-4349-903A-8A8B93363D5D}" sibTransId="{69499853-1AD4-4843-B518-FD12E81678EE}"/>
    <dgm:cxn modelId="{5E4248FB-0997-AA43-BF91-49A949189E4A}" type="presParOf" srcId="{B05F3A22-C613-6F4D-9FE7-8537E6442BF0}" destId="{F9BBBE89-2BEC-5649-B19A-0C721930775C}" srcOrd="0" destOrd="0" presId="urn:microsoft.com/office/officeart/2005/8/layout/equation1"/>
    <dgm:cxn modelId="{07C69F41-8892-6048-9CC6-500FBACEF7C7}" type="presParOf" srcId="{B05F3A22-C613-6F4D-9FE7-8537E6442BF0}" destId="{320D6155-F83D-3D42-8D02-5023BF7972A2}" srcOrd="1" destOrd="0" presId="urn:microsoft.com/office/officeart/2005/8/layout/equation1"/>
    <dgm:cxn modelId="{B2608D7E-EB43-1F48-99EA-56E2B7AFBE97}" type="presParOf" srcId="{B05F3A22-C613-6F4D-9FE7-8537E6442BF0}" destId="{012519B0-7657-E046-953A-CEA2DB4CC4FE}" srcOrd="2" destOrd="0" presId="urn:microsoft.com/office/officeart/2005/8/layout/equation1"/>
    <dgm:cxn modelId="{FD53E055-46DF-3E48-98AF-B27FF0AB1CC0}" type="presParOf" srcId="{B05F3A22-C613-6F4D-9FE7-8537E6442BF0}" destId="{D1D1403B-D258-6B47-9401-0D91F79F6D82}" srcOrd="3" destOrd="0" presId="urn:microsoft.com/office/officeart/2005/8/layout/equation1"/>
    <dgm:cxn modelId="{4C563C6F-3549-9F44-A309-9FF08F1723F3}" type="presParOf" srcId="{B05F3A22-C613-6F4D-9FE7-8537E6442BF0}" destId="{E80803D9-2ED8-F745-BB96-66E39F5C9843}" srcOrd="4" destOrd="0" presId="urn:microsoft.com/office/officeart/2005/8/layout/equation1"/>
    <dgm:cxn modelId="{DD0E0E31-C18B-F643-AD94-CFABF96B91C4}" type="presParOf" srcId="{B05F3A22-C613-6F4D-9FE7-8537E6442BF0}" destId="{431B0EC2-5B47-3248-8D82-F9B1C00E6D44}" srcOrd="5" destOrd="0" presId="urn:microsoft.com/office/officeart/2005/8/layout/equation1"/>
    <dgm:cxn modelId="{CF242E6A-BA0E-9049-B538-9898BD1424A8}" type="presParOf" srcId="{B05F3A22-C613-6F4D-9FE7-8537E6442BF0}" destId="{860E2142-B3E9-F147-AA22-A6DF9DDCFBE5}" srcOrd="6" destOrd="0" presId="urn:microsoft.com/office/officeart/2005/8/layout/equation1"/>
    <dgm:cxn modelId="{CE5B1930-8534-1943-897B-68F7964B5840}" type="presParOf" srcId="{B05F3A22-C613-6F4D-9FE7-8537E6442BF0}" destId="{B39F573C-3B06-9446-80FC-297232986CD2}" srcOrd="7" destOrd="0" presId="urn:microsoft.com/office/officeart/2005/8/layout/equation1"/>
    <dgm:cxn modelId="{47326C5F-602F-3243-AC52-DC74448BF8FE}" type="presParOf" srcId="{B05F3A22-C613-6F4D-9FE7-8537E6442BF0}" destId="{85C952CF-6DAF-564D-85D6-60D5BFB9034A}" srcOrd="8" destOrd="0" presId="urn:microsoft.com/office/officeart/2005/8/layout/equation1"/>
    <dgm:cxn modelId="{95369BCD-3569-8A49-B467-1EA7686470C8}" type="presParOf" srcId="{B05F3A22-C613-6F4D-9FE7-8537E6442BF0}" destId="{A1ABD3D1-C2EF-3F41-AC6F-DC27F7C59FBC}" srcOrd="9" destOrd="0" presId="urn:microsoft.com/office/officeart/2005/8/layout/equation1"/>
    <dgm:cxn modelId="{58D84927-C6EC-644E-AB9B-996CE4D6F31D}" type="presParOf" srcId="{B05F3A22-C613-6F4D-9FE7-8537E6442BF0}" destId="{94184765-5692-3046-8D98-5E7554859032}" srcOrd="10" destOrd="0" presId="urn:microsoft.com/office/officeart/2005/8/layout/equation1"/>
    <dgm:cxn modelId="{61BE8F6B-95E2-BD41-B052-FCE0951CED06}" type="presParOf" srcId="{B05F3A22-C613-6F4D-9FE7-8537E6442BF0}" destId="{8FEA1361-9914-B540-8A7E-9600370102D4}" srcOrd="11" destOrd="0" presId="urn:microsoft.com/office/officeart/2005/8/layout/equation1"/>
    <dgm:cxn modelId="{287DB6A2-F2B6-A04B-8196-AE8FF95BDA57}" type="presParOf" srcId="{B05F3A22-C613-6F4D-9FE7-8537E6442BF0}" destId="{DA7B0646-B431-A14A-B160-BC0E8F4F9788}"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BBE89-2BEC-5649-B19A-0C721930775C}">
      <dsp:nvSpPr>
        <dsp:cNvPr id="0" name=""/>
        <dsp:cNvSpPr/>
      </dsp:nvSpPr>
      <dsp:spPr>
        <a:xfrm>
          <a:off x="5211" y="2688208"/>
          <a:ext cx="1447893" cy="14478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Working</a:t>
          </a:r>
          <a:r>
            <a:rPr lang="en-US" sz="1800" kern="1200" dirty="0"/>
            <a:t> </a:t>
          </a:r>
          <a:r>
            <a:rPr lang="en-US" sz="1800" b="1" kern="1200" dirty="0"/>
            <a:t>Memory</a:t>
          </a:r>
        </a:p>
      </dsp:txBody>
      <dsp:txXfrm>
        <a:off x="217250" y="2900247"/>
        <a:ext cx="1023815" cy="1023815"/>
      </dsp:txXfrm>
    </dsp:sp>
    <dsp:sp modelId="{012519B0-7657-E046-953A-CEA2DB4CC4FE}">
      <dsp:nvSpPr>
        <dsp:cNvPr id="0" name=""/>
        <dsp:cNvSpPr/>
      </dsp:nvSpPr>
      <dsp:spPr>
        <a:xfrm>
          <a:off x="1570674" y="2992266"/>
          <a:ext cx="839778" cy="839778"/>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681987" y="3313397"/>
        <a:ext cx="617152" cy="197516"/>
      </dsp:txXfrm>
    </dsp:sp>
    <dsp:sp modelId="{E80803D9-2ED8-F745-BB96-66E39F5C9843}">
      <dsp:nvSpPr>
        <dsp:cNvPr id="0" name=""/>
        <dsp:cNvSpPr/>
      </dsp:nvSpPr>
      <dsp:spPr>
        <a:xfrm>
          <a:off x="2528021" y="2688208"/>
          <a:ext cx="1447893" cy="144789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Inhibitory Control (Cognitive Self-Control</a:t>
          </a:r>
          <a:r>
            <a:rPr lang="en-US" sz="1400" kern="1200" dirty="0"/>
            <a:t>)</a:t>
          </a:r>
        </a:p>
      </dsp:txBody>
      <dsp:txXfrm>
        <a:off x="2740060" y="2900247"/>
        <a:ext cx="1023815" cy="1023815"/>
      </dsp:txXfrm>
    </dsp:sp>
    <dsp:sp modelId="{860E2142-B3E9-F147-AA22-A6DF9DDCFBE5}">
      <dsp:nvSpPr>
        <dsp:cNvPr id="0" name=""/>
        <dsp:cNvSpPr/>
      </dsp:nvSpPr>
      <dsp:spPr>
        <a:xfrm>
          <a:off x="4093484" y="2992266"/>
          <a:ext cx="839778" cy="839778"/>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204797" y="3313397"/>
        <a:ext cx="617152" cy="197516"/>
      </dsp:txXfrm>
    </dsp:sp>
    <dsp:sp modelId="{85C952CF-6DAF-564D-85D6-60D5BFB9034A}">
      <dsp:nvSpPr>
        <dsp:cNvPr id="0" name=""/>
        <dsp:cNvSpPr/>
      </dsp:nvSpPr>
      <dsp:spPr>
        <a:xfrm>
          <a:off x="5050832" y="2688208"/>
          <a:ext cx="1447893" cy="144789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Mental Flexibility (Cognitive Flexibility)</a:t>
          </a:r>
        </a:p>
      </dsp:txBody>
      <dsp:txXfrm>
        <a:off x="5262871" y="2900247"/>
        <a:ext cx="1023815" cy="1023815"/>
      </dsp:txXfrm>
    </dsp:sp>
    <dsp:sp modelId="{94184765-5692-3046-8D98-5E7554859032}">
      <dsp:nvSpPr>
        <dsp:cNvPr id="0" name=""/>
        <dsp:cNvSpPr/>
      </dsp:nvSpPr>
      <dsp:spPr>
        <a:xfrm>
          <a:off x="6616295" y="2992266"/>
          <a:ext cx="839778" cy="839778"/>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727608" y="3165260"/>
        <a:ext cx="617152" cy="493790"/>
      </dsp:txXfrm>
    </dsp:sp>
    <dsp:sp modelId="{DA7B0646-B431-A14A-B160-BC0E8F4F9788}">
      <dsp:nvSpPr>
        <dsp:cNvPr id="0" name=""/>
        <dsp:cNvSpPr/>
      </dsp:nvSpPr>
      <dsp:spPr>
        <a:xfrm>
          <a:off x="7578854" y="2662986"/>
          <a:ext cx="1447893" cy="144789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33425">
            <a:lnSpc>
              <a:spcPct val="90000"/>
            </a:lnSpc>
            <a:spcBef>
              <a:spcPct val="0"/>
            </a:spcBef>
            <a:spcAft>
              <a:spcPct val="35000"/>
            </a:spcAft>
            <a:buNone/>
          </a:pPr>
          <a:r>
            <a:rPr lang="en-US" sz="1650" b="1" kern="1200" dirty="0"/>
            <a:t>Executive Function</a:t>
          </a:r>
        </a:p>
      </dsp:txBody>
      <dsp:txXfrm>
        <a:off x="7790893" y="2875025"/>
        <a:ext cx="1023815" cy="102381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2258358-716F-B541-B8E3-B6CD7F3CCC11}" type="datetimeFigureOut">
              <a:rPr lang="en-US" smtClean="0"/>
              <a:t>3/26/2018</a:t>
            </a:fld>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2D3E99C-1222-AB41-BFEE-14BC1467DDD4}" type="slidenum">
              <a:rPr lang="en-US" smtClean="0"/>
              <a:t>‹#›</a:t>
            </a:fld>
            <a:endParaRPr lang="en-US" dirty="0"/>
          </a:p>
        </p:txBody>
      </p:sp>
    </p:spTree>
    <p:extLst>
      <p:ext uri="{BB962C8B-B14F-4D97-AF65-F5344CB8AC3E}">
        <p14:creationId xmlns:p14="http://schemas.microsoft.com/office/powerpoint/2010/main" val="1158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79800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1030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Children are not born with these skills but are born with the potential to develop them. If children do not get what they need from their relationships with adults and the conditions in their environments, their skill development can be seriously delayed or impaired. If a child is under toxic stress  such as </a:t>
            </a:r>
            <a:r>
              <a:rPr lang="en-US" dirty="0" err="1"/>
              <a:t>abuse,neglect</a:t>
            </a:r>
            <a:r>
              <a:rPr lang="en-US" dirty="0"/>
              <a:t>, or violence,  their brain development is disrupted. Therefore, executive function is not developed.</a:t>
            </a:r>
          </a:p>
        </p:txBody>
      </p:sp>
    </p:spTree>
    <p:extLst>
      <p:ext uri="{BB962C8B-B14F-4D97-AF65-F5344CB8AC3E}">
        <p14:creationId xmlns:p14="http://schemas.microsoft.com/office/powerpoint/2010/main" val="2607790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44919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4680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630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7146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5156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5601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0030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8325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Keep copies of screenings in cumulative record</a:t>
            </a:r>
          </a:p>
          <a:p>
            <a:r>
              <a:rPr lang="en-US" dirty="0"/>
              <a:t>Proposed change- from 30 days to 45 days</a:t>
            </a:r>
          </a:p>
        </p:txBody>
      </p:sp>
    </p:spTree>
    <p:extLst>
      <p:ext uri="{BB962C8B-B14F-4D97-AF65-F5344CB8AC3E}">
        <p14:creationId xmlns:p14="http://schemas.microsoft.com/office/powerpoint/2010/main" val="238032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8794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Keep copies of screenings in cumulative record</a:t>
            </a:r>
          </a:p>
          <a:p>
            <a:r>
              <a:rPr lang="en-US" dirty="0"/>
              <a:t>Proposed change- from 30 days to 45 days</a:t>
            </a:r>
          </a:p>
        </p:txBody>
      </p:sp>
    </p:spTree>
    <p:extLst>
      <p:ext uri="{BB962C8B-B14F-4D97-AF65-F5344CB8AC3E}">
        <p14:creationId xmlns:p14="http://schemas.microsoft.com/office/powerpoint/2010/main" val="2381025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Instructional Day- Time when students enter the classroom until the time students leave the classroom.</a:t>
            </a:r>
          </a:p>
        </p:txBody>
      </p:sp>
    </p:spTree>
    <p:extLst>
      <p:ext uri="{BB962C8B-B14F-4D97-AF65-F5344CB8AC3E}">
        <p14:creationId xmlns:p14="http://schemas.microsoft.com/office/powerpoint/2010/main" val="139906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Instructional Day- Time when students enter the classroom until the time students leave the classroom.</a:t>
            </a:r>
          </a:p>
        </p:txBody>
      </p:sp>
    </p:spTree>
    <p:extLst>
      <p:ext uri="{BB962C8B-B14F-4D97-AF65-F5344CB8AC3E}">
        <p14:creationId xmlns:p14="http://schemas.microsoft.com/office/powerpoint/2010/main" val="1956290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shows that children who spend more time in classrooms that balance teacher directed activities such as group and individual instruction with free choice have greater opportunities to engage in academic activities and teacher interactions that support academic growth.</a:t>
            </a:r>
          </a:p>
        </p:txBody>
      </p:sp>
    </p:spTree>
    <p:extLst>
      <p:ext uri="{BB962C8B-B14F-4D97-AF65-F5344CB8AC3E}">
        <p14:creationId xmlns:p14="http://schemas.microsoft.com/office/powerpoint/2010/main" val="2286015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List a few typical ways instructional time is lost due to transition: teacher preparation, materials not ready, children misunderstanding directions, waiting to move to the next activity, etc.</a:t>
            </a:r>
          </a:p>
          <a:p>
            <a:endParaRPr lang="en-US" dirty="0"/>
          </a:p>
        </p:txBody>
      </p:sp>
    </p:spTree>
    <p:extLst>
      <p:ext uri="{BB962C8B-B14F-4D97-AF65-F5344CB8AC3E}">
        <p14:creationId xmlns:p14="http://schemas.microsoft.com/office/powerpoint/2010/main" val="1280883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evidenced-based strategies/practices that support smooth transitions between activities.                                                                                                                      (Resource: What Works Brief from the Center on the Social and Emotional Foundations for Early Learning)</a:t>
            </a:r>
          </a:p>
        </p:txBody>
      </p:sp>
    </p:spTree>
    <p:extLst>
      <p:ext uri="{BB962C8B-B14F-4D97-AF65-F5344CB8AC3E}">
        <p14:creationId xmlns:p14="http://schemas.microsoft.com/office/powerpoint/2010/main" val="2527022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2264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7949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8373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655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2641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Scaffolding the instruction  will be required to meet the individual needs of students as they master the skills of the standards based curriculum.</a:t>
            </a:r>
          </a:p>
        </p:txBody>
      </p:sp>
    </p:spTree>
    <p:extLst>
      <p:ext uri="{BB962C8B-B14F-4D97-AF65-F5344CB8AC3E}">
        <p14:creationId xmlns:p14="http://schemas.microsoft.com/office/powerpoint/2010/main" val="681650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68809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1540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7660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0512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844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Executive function skills are essential in helping children develop strong cognitive skills and social and emotional skills. The brain needs these skills to filter distractions, prioritize tasks, set and achieve goals, and control impulses.  They enable positive behavior and allow us to make healthy choices for ourselves. Children who develop strong executive function are better able to form and maintain positive social connections with others, problem solve, think more flexibly and persist at tasks.</a:t>
            </a:r>
          </a:p>
        </p:txBody>
      </p:sp>
    </p:spTree>
    <p:extLst>
      <p:ext uri="{BB962C8B-B14F-4D97-AF65-F5344CB8AC3E}">
        <p14:creationId xmlns:p14="http://schemas.microsoft.com/office/powerpoint/2010/main" val="2587718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3329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948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78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75731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What could that strategy be? How can the teacher ask questions to encourage the child to figure out a different way to build the mental flexibility skills?</a:t>
            </a:r>
          </a:p>
        </p:txBody>
      </p:sp>
    </p:spTree>
    <p:extLst>
      <p:ext uri="{BB962C8B-B14F-4D97-AF65-F5344CB8AC3E}">
        <p14:creationId xmlns:p14="http://schemas.microsoft.com/office/powerpoint/2010/main" val="3986416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9"/>
        <p:cNvGrpSpPr/>
        <p:nvPr/>
      </p:nvGrpSpPr>
      <p:grpSpPr>
        <a:xfrm>
          <a:off x="0" y="0"/>
          <a:ext cx="0" cy="0"/>
          <a:chOff x="0" y="0"/>
          <a:chExt cx="0" cy="0"/>
        </a:xfrm>
      </p:grpSpPr>
      <p:sp>
        <p:nvSpPr>
          <p:cNvPr id="5" name="Shape 54"/>
          <p:cNvSpPr/>
          <p:nvPr userDrawn="1"/>
        </p:nvSpPr>
        <p:spPr>
          <a:xfrm>
            <a:off x="0" y="1983097"/>
            <a:ext cx="5080200" cy="723897"/>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dirty="0">
              <a:solidFill>
                <a:srgbClr val="00B0F0"/>
              </a:solidFill>
            </a:endParaRPr>
          </a:p>
        </p:txBody>
      </p:sp>
      <p:sp>
        <p:nvSpPr>
          <p:cNvPr id="8" name="Shape 59"/>
          <p:cNvSpPr/>
          <p:nvPr userDrawn="1"/>
        </p:nvSpPr>
        <p:spPr>
          <a:xfrm>
            <a:off x="0" y="2806520"/>
            <a:ext cx="466344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9" name="Shape 61"/>
          <p:cNvPicPr preferRelativeResize="0"/>
          <p:nvPr userDrawn="1"/>
        </p:nvPicPr>
        <p:blipFill>
          <a:blip r:embed="rId2">
            <a:alphaModFix/>
          </a:blip>
          <a:stretch>
            <a:fillRect/>
          </a:stretch>
        </p:blipFill>
        <p:spPr>
          <a:xfrm>
            <a:off x="450200" y="3759124"/>
            <a:ext cx="2130850" cy="1029150"/>
          </a:xfrm>
          <a:prstGeom prst="rect">
            <a:avLst/>
          </a:prstGeom>
          <a:noFill/>
          <a:ln>
            <a:noFill/>
          </a:ln>
        </p:spPr>
      </p:pic>
      <p:sp>
        <p:nvSpPr>
          <p:cNvPr id="3" name="Text Placeholder 2"/>
          <p:cNvSpPr>
            <a:spLocks noGrp="1" noChangeAspect="1"/>
          </p:cNvSpPr>
          <p:nvPr>
            <p:ph type="body" sz="quarter" idx="10" hasCustomPrompt="1"/>
          </p:nvPr>
        </p:nvSpPr>
        <p:spPr>
          <a:xfrm>
            <a:off x="412749" y="490538"/>
            <a:ext cx="6600525" cy="1428351"/>
          </a:xfrm>
        </p:spPr>
        <p:txBody>
          <a:bodyPr anchor="b"/>
          <a:lstStyle>
            <a:lvl1pPr>
              <a:lnSpc>
                <a:spcPct val="100000"/>
              </a:lnSpc>
              <a:spcAft>
                <a:spcPts val="0"/>
              </a:spcAft>
              <a:defRPr sz="5000" b="1">
                <a:solidFill>
                  <a:srgbClr val="0070C0"/>
                </a:solidFill>
              </a:defRPr>
            </a:lvl1pPr>
          </a:lstStyle>
          <a:p>
            <a:pPr lvl="0"/>
            <a:r>
              <a:rPr lang="en-US" dirty="0"/>
              <a:t>HEADING</a:t>
            </a:r>
          </a:p>
        </p:txBody>
      </p:sp>
      <p:sp>
        <p:nvSpPr>
          <p:cNvPr id="16" name="Text Placeholder 15"/>
          <p:cNvSpPr>
            <a:spLocks noGrp="1" noChangeAspect="1"/>
          </p:cNvSpPr>
          <p:nvPr>
            <p:ph type="body" sz="quarter" idx="11" hasCustomPrompt="1"/>
          </p:nvPr>
        </p:nvSpPr>
        <p:spPr>
          <a:xfrm>
            <a:off x="412750" y="2049463"/>
            <a:ext cx="4618038" cy="608012"/>
          </a:xfrm>
        </p:spPr>
        <p:txBody>
          <a:bodyPr anchor="ctr"/>
          <a:lstStyle>
            <a:lvl1pPr rtl="0">
              <a:spcBef>
                <a:spcPts val="0"/>
              </a:spcBef>
              <a:buNone/>
              <a:defRPr lang="en" sz="1800" dirty="0">
                <a:solidFill>
                  <a:srgbClr val="FFFFFF"/>
                </a:solidFill>
                <a:ea typeface="Open Sans"/>
                <a:cs typeface="Open Sans"/>
                <a:sym typeface="Open Sans"/>
              </a:defRPr>
            </a:lvl1pPr>
          </a:lstStyle>
          <a:p>
            <a:pPr lvl="0" rtl="0">
              <a:spcBef>
                <a:spcPts val="0"/>
              </a:spcBef>
              <a:buNone/>
            </a:pPr>
            <a:r>
              <a:rPr lang="en-US" sz="2000" dirty="0">
                <a:solidFill>
                  <a:srgbClr val="FFFFFF"/>
                </a:solidFill>
                <a:latin typeface="+mn-lt"/>
                <a:ea typeface="Open Sans"/>
                <a:cs typeface="Open Sans"/>
                <a:sym typeface="Open Sans"/>
              </a:rPr>
              <a:t>SUBHEAD</a:t>
            </a:r>
            <a:endParaRPr lang="en" sz="2000" dirty="0">
              <a:solidFill>
                <a:srgbClr val="FFFFFF"/>
              </a:solidFill>
              <a:latin typeface="+mn-lt"/>
              <a:ea typeface="Open Sans"/>
              <a:cs typeface="Open Sans"/>
              <a:sym typeface="Open Sans"/>
            </a:endParaRPr>
          </a:p>
        </p:txBody>
      </p:sp>
      <p:sp>
        <p:nvSpPr>
          <p:cNvPr id="18" name="Text Placeholder 17"/>
          <p:cNvSpPr>
            <a:spLocks noGrp="1" noChangeAspect="1"/>
          </p:cNvSpPr>
          <p:nvPr>
            <p:ph type="body" sz="quarter" idx="12" hasCustomPrompt="1"/>
          </p:nvPr>
        </p:nvSpPr>
        <p:spPr>
          <a:xfrm>
            <a:off x="412750" y="2906121"/>
            <a:ext cx="4083050" cy="499068"/>
          </a:xfrm>
        </p:spPr>
        <p:txBody>
          <a:bodyPr anchor="t"/>
          <a:lstStyle>
            <a:lvl1pPr algn="l">
              <a:spcBef>
                <a:spcPts val="0"/>
              </a:spcBef>
              <a:buNone/>
              <a:defRPr lang="en" sz="1800" dirty="0">
                <a:solidFill>
                  <a:schemeClr val="accent3">
                    <a:lumMod val="75000"/>
                  </a:schemeClr>
                </a:solidFill>
                <a:ea typeface="Open Sans"/>
                <a:cs typeface="Open Sans"/>
                <a:sym typeface="Open Sans"/>
              </a:defRPr>
            </a:lvl1pPr>
          </a:lstStyle>
          <a:p>
            <a:pPr lvl="0" algn="l">
              <a:spcBef>
                <a:spcPts val="0"/>
              </a:spcBef>
              <a:buNone/>
            </a:pPr>
            <a:r>
              <a:rPr lang="en-US" sz="1800" dirty="0">
                <a:latin typeface="+mn-lt"/>
                <a:ea typeface="Open Sans"/>
                <a:cs typeface="Open Sans"/>
                <a:sym typeface="Open Sans"/>
              </a:rPr>
              <a:t>Date</a:t>
            </a:r>
            <a:endParaRPr lang="en" sz="1800" dirty="0">
              <a:latin typeface="+mn-lt"/>
              <a:ea typeface="Open Sans"/>
              <a:cs typeface="Open Sans"/>
              <a:sym typeface="Open Sans"/>
            </a:endParaRPr>
          </a:p>
        </p:txBody>
      </p:sp>
      <p:sp>
        <p:nvSpPr>
          <p:cNvPr id="24" name="Text Placeholder 23"/>
          <p:cNvSpPr>
            <a:spLocks noGrp="1"/>
          </p:cNvSpPr>
          <p:nvPr>
            <p:ph type="body" sz="quarter" idx="14" hasCustomPrompt="1"/>
          </p:nvPr>
        </p:nvSpPr>
        <p:spPr>
          <a:xfrm>
            <a:off x="2702660" y="3970650"/>
            <a:ext cx="4450615" cy="302899"/>
          </a:xfrm>
        </p:spPr>
        <p:txBody>
          <a:bodyPr anchor="ctr"/>
          <a:lstStyle>
            <a:lvl1pPr marL="0" marR="0" indent="0" algn="l" defTabSz="914400" rtl="0" eaLnBrk="1" fontAlgn="auto" latinLnBrk="0" hangingPunct="1">
              <a:lnSpc>
                <a:spcPct val="100000"/>
              </a:lnSpc>
              <a:spcBef>
                <a:spcPts val="0"/>
              </a:spcBef>
              <a:spcAft>
                <a:spcPts val="0"/>
              </a:spcAft>
              <a:buClr>
                <a:schemeClr val="dk2"/>
              </a:buClr>
              <a:buSzPct val="100000"/>
              <a:buFontTx/>
              <a:buNone/>
              <a:tabLst/>
              <a:defRPr lang="en-US" sz="1800" b="1" smtClean="0">
                <a:solidFill>
                  <a:srgbClr val="CC0000"/>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2000" b="1" dirty="0">
                <a:solidFill>
                  <a:srgbClr val="CC0000"/>
                </a:solidFill>
                <a:latin typeface="+mn-lt"/>
                <a:ea typeface="Open Sans"/>
                <a:cs typeface="Open Sans"/>
                <a:sym typeface="Open Sans"/>
              </a:rPr>
              <a:t>Presenter Name</a:t>
            </a:r>
          </a:p>
        </p:txBody>
      </p:sp>
      <p:sp>
        <p:nvSpPr>
          <p:cNvPr id="7" name="Text Placeholder 6"/>
          <p:cNvSpPr>
            <a:spLocks noGrp="1"/>
          </p:cNvSpPr>
          <p:nvPr>
            <p:ph type="body" sz="quarter" idx="15" hasCustomPrompt="1"/>
          </p:nvPr>
        </p:nvSpPr>
        <p:spPr>
          <a:xfrm>
            <a:off x="2701925" y="4221678"/>
            <a:ext cx="4451350" cy="566222"/>
          </a:xfrm>
        </p:spPr>
        <p:txBody>
          <a:bodyPr/>
          <a:lstStyle>
            <a:lvl1pPr>
              <a:lnSpc>
                <a:spcPct val="100000"/>
              </a:lnSpc>
              <a:spcAft>
                <a:spcPts val="0"/>
              </a:spcAft>
              <a:defRPr sz="1400" baseline="0">
                <a:solidFill>
                  <a:schemeClr val="accent3">
                    <a:lumMod val="50000"/>
                  </a:schemeClr>
                </a:solidFill>
              </a:defRPr>
            </a:lvl1pPr>
          </a:lstStyle>
          <a:p>
            <a:pPr lvl="0"/>
            <a:r>
              <a:rPr lang="en-US" dirty="0"/>
              <a:t>Presenter Title</a:t>
            </a:r>
            <a:br>
              <a:rPr lang="en-US" dirty="0"/>
            </a:br>
            <a:r>
              <a:rPr lang="en-US" dirty="0"/>
              <a:t>Contact Information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BE Goals">
    <p:spTree>
      <p:nvGrpSpPr>
        <p:cNvPr id="1" name=""/>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7"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8" name="Shape 87"/>
          <p:cNvSpPr txBox="1"/>
          <p:nvPr userDrawn="1"/>
        </p:nvSpPr>
        <p:spPr>
          <a:xfrm>
            <a:off x="999985" y="979135"/>
            <a:ext cx="7566965" cy="3496625"/>
          </a:xfrm>
          <a:prstGeom prst="rect">
            <a:avLst/>
          </a:prstGeom>
          <a:noFill/>
          <a:ln>
            <a:noFill/>
          </a:ln>
        </p:spPr>
        <p:txBody>
          <a:bodyPr lIns="91425" tIns="91425" rIns="91425" bIns="91425" anchor="t" anchorCtr="0">
            <a:noAutofit/>
          </a:bodyPr>
          <a:lstStyle/>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All Students Proficient and Showing Growth in All Assessed Areas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Student Graduates </a:t>
            </a:r>
            <a:r>
              <a:rPr lang="en-US" sz="1800" dirty="0">
                <a:solidFill>
                  <a:schemeClr val="accent3">
                    <a:lumMod val="50000"/>
                  </a:schemeClr>
                </a:solidFill>
                <a:latin typeface="+mn-lt"/>
                <a:ea typeface="Open Sans"/>
                <a:cs typeface="Open Sans"/>
                <a:sym typeface="Open Sans"/>
              </a:rPr>
              <a:t>From </a:t>
            </a:r>
            <a:r>
              <a:rPr lang="en" sz="1800" dirty="0">
                <a:solidFill>
                  <a:schemeClr val="accent3">
                    <a:lumMod val="50000"/>
                  </a:schemeClr>
                </a:solidFill>
                <a:latin typeface="+mn-lt"/>
                <a:ea typeface="Open Sans"/>
                <a:cs typeface="Open Sans"/>
                <a:sym typeface="Open Sans"/>
              </a:rPr>
              <a:t>High School and is Ready for College and Career</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Child Has Access to a High-Quality Early Childhood Program</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School Has Effective Teachers and Leaders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Community Effectively Using a World-Class Data System to Improve Student Outcomes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US" sz="1800" dirty="0">
                <a:solidFill>
                  <a:schemeClr val="accent3">
                    <a:lumMod val="50000"/>
                  </a:schemeClr>
                </a:solidFill>
              </a:rPr>
              <a:t>Every School and District is Rated “C” or Higher</a:t>
            </a:r>
          </a:p>
        </p:txBody>
      </p:sp>
      <p:sp>
        <p:nvSpPr>
          <p:cNvPr id="9" name="Shape 89"/>
          <p:cNvSpPr txBox="1"/>
          <p:nvPr userDrawn="1"/>
        </p:nvSpPr>
        <p:spPr>
          <a:xfrm>
            <a:off x="280188" y="47292"/>
            <a:ext cx="8397600" cy="434681"/>
          </a:xfrm>
          <a:prstGeom prst="rect">
            <a:avLst/>
          </a:prstGeom>
          <a:noFill/>
          <a:ln>
            <a:noFill/>
          </a:ln>
        </p:spPr>
        <p:txBody>
          <a:bodyPr lIns="91425" tIns="91425" rIns="91425" bIns="91425" anchor="ctr" anchorCtr="0">
            <a:noAutofit/>
          </a:bodyPr>
          <a:lstStyle/>
          <a:p>
            <a:pPr lvl="0">
              <a:spcBef>
                <a:spcPts val="0"/>
              </a:spcBef>
              <a:buNone/>
            </a:pPr>
            <a:r>
              <a:rPr lang="en" sz="2400" b="1" dirty="0">
                <a:solidFill>
                  <a:srgbClr val="0070C0"/>
                </a:solidFill>
                <a:latin typeface="+mj-lt"/>
                <a:ea typeface="Open Sans"/>
                <a:cs typeface="Open Sans"/>
                <a:sym typeface="Open Sans"/>
              </a:rPr>
              <a:t>State Board of Education Goals </a:t>
            </a:r>
            <a:r>
              <a:rPr lang="en-US" sz="2400" b="1" dirty="0">
                <a:solidFill>
                  <a:srgbClr val="0070C0"/>
                </a:solidFill>
                <a:latin typeface="+mj-lt"/>
                <a:ea typeface="Open Sans"/>
                <a:cs typeface="Open Sans"/>
                <a:sym typeface="Open Sans"/>
              </a:rPr>
              <a:t> </a:t>
            </a:r>
            <a:r>
              <a:rPr lang="en" sz="1200" b="1" dirty="0">
                <a:solidFill>
                  <a:srgbClr val="0070C0"/>
                </a:solidFill>
                <a:latin typeface="+mj-lt"/>
                <a:ea typeface="Open Sans"/>
                <a:cs typeface="Open Sans"/>
                <a:sym typeface="Open Sans"/>
              </a:rPr>
              <a:t>FIVE-YEAR STRATEGIC PLAN FOR 2016-2020</a:t>
            </a:r>
          </a:p>
        </p:txBody>
      </p:sp>
      <p:sp>
        <p:nvSpPr>
          <p:cNvPr id="10"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95121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cked 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dirty="0"/>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3" name="Text Placeholder 2"/>
          <p:cNvSpPr>
            <a:spLocks noGrp="1" noChangeAspect="1"/>
          </p:cNvSpPr>
          <p:nvPr>
            <p:ph type="body" sz="quarter" idx="14" hasCustomPrompt="1"/>
          </p:nvPr>
        </p:nvSpPr>
        <p:spPr>
          <a:xfrm>
            <a:off x="401638" y="723900"/>
            <a:ext cx="5602287" cy="878375"/>
          </a:xfrm>
        </p:spPr>
        <p:txBody>
          <a:bodyPr anchor="t"/>
          <a:lstStyle>
            <a:lvl1pPr>
              <a:defRPr sz="4800" b="1">
                <a:solidFill>
                  <a:schemeClr val="accent6"/>
                </a:solidFill>
              </a:defRPr>
            </a:lvl1pPr>
          </a:lstStyle>
          <a:p>
            <a:pPr lvl="0"/>
            <a:r>
              <a:rPr lang="en-US" dirty="0"/>
              <a:t>STACKED</a:t>
            </a:r>
          </a:p>
        </p:txBody>
      </p:sp>
      <p:sp>
        <p:nvSpPr>
          <p:cNvPr id="8" name="Text Placeholder 7"/>
          <p:cNvSpPr>
            <a:spLocks noGrp="1"/>
          </p:cNvSpPr>
          <p:nvPr>
            <p:ph type="body" sz="quarter" idx="15" hasCustomPrompt="1"/>
          </p:nvPr>
        </p:nvSpPr>
        <p:spPr>
          <a:xfrm>
            <a:off x="401638" y="2878138"/>
            <a:ext cx="4678362" cy="993775"/>
          </a:xfrm>
        </p:spPr>
        <p:txBody>
          <a:bodyPr/>
          <a:lstStyle>
            <a:lvl1pPr>
              <a:lnSpc>
                <a:spcPct val="114000"/>
              </a:lnSpc>
              <a:spcAft>
                <a:spcPts val="0"/>
              </a:spcAft>
              <a:defRPr sz="2000">
                <a:solidFill>
                  <a:schemeClr val="accent6"/>
                </a:solidFill>
              </a:defRPr>
            </a:lvl1pPr>
          </a:lstStyle>
          <a:p>
            <a:pPr lvl="0"/>
            <a:r>
              <a:rPr lang="en-US" dirty="0"/>
              <a:t>Subhead</a:t>
            </a:r>
          </a:p>
        </p:txBody>
      </p:sp>
      <p:sp>
        <p:nvSpPr>
          <p:cNvPr id="9"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6"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chemeClr val="accent6"/>
                </a:solidFill>
              </a:defRPr>
            </a:lvl1pPr>
          </a:lstStyle>
          <a:p>
            <a:pPr lvl="0"/>
            <a:r>
              <a:rPr lang="en-US" dirty="0"/>
              <a:t>Heading</a:t>
            </a:r>
          </a:p>
        </p:txBody>
      </p:sp>
      <p:sp>
        <p:nvSpPr>
          <p:cNvPr id="4" name="Text Placeholder 3"/>
          <p:cNvSpPr>
            <a:spLocks noGrp="1"/>
          </p:cNvSpPr>
          <p:nvPr>
            <p:ph type="body" sz="quarter" idx="14" hasCustomPrompt="1"/>
          </p:nvPr>
        </p:nvSpPr>
        <p:spPr>
          <a:xfrm>
            <a:off x="415636" y="1152525"/>
            <a:ext cx="8294915" cy="3217863"/>
          </a:xfrm>
        </p:spPr>
        <p:txBody>
          <a:bodyPr/>
          <a:lstStyle>
            <a:lvl1pPr marL="342900" indent="-342900" defTabSz="457200">
              <a:buFont typeface="Arial" charset="0"/>
              <a:buChar char="•"/>
              <a:tabLst>
                <a:tab pos="457200" algn="l"/>
              </a:tabLst>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add text</a:t>
            </a:r>
          </a:p>
          <a:p>
            <a:pPr lvl="1"/>
            <a:endParaRPr lang="en-US" dirty="0"/>
          </a:p>
        </p:txBody>
      </p:sp>
      <p:sp>
        <p:nvSpPr>
          <p:cNvPr id="11"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Shape 16"/>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rgbClr val="0070C0"/>
                </a:solidFill>
              </a:defRPr>
            </a:lvl1pPr>
          </a:lstStyle>
          <a:p>
            <a:pPr lvl="0"/>
            <a:r>
              <a:rPr lang="en-US" dirty="0"/>
              <a:t>Heading</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Shape 48"/>
        <p:cNvGrpSpPr/>
        <p:nvPr/>
      </p:nvGrpSpPr>
      <p:grpSpPr>
        <a:xfrm>
          <a:off x="0" y="0"/>
          <a:ext cx="0" cy="0"/>
          <a:chOff x="0" y="0"/>
          <a:chExt cx="0" cy="0"/>
        </a:xfrm>
      </p:grpSpPr>
      <p:pic>
        <p:nvPicPr>
          <p:cNvPr id="4" name="Shape 79"/>
          <p:cNvPicPr preferRelativeResize="0"/>
          <p:nvPr userDrawn="1"/>
        </p:nvPicPr>
        <p:blipFill>
          <a:blip r:embed="rId2">
            <a:alphaModFix/>
          </a:blip>
          <a:stretch>
            <a:fillRect/>
          </a:stretch>
        </p:blipFill>
        <p:spPr>
          <a:xfrm>
            <a:off x="333056" y="283820"/>
            <a:ext cx="2630919" cy="1270659"/>
          </a:xfrm>
          <a:prstGeom prst="rect">
            <a:avLst/>
          </a:prstGeom>
          <a:noFill/>
          <a:ln>
            <a:noFill/>
          </a:ln>
        </p:spPr>
      </p:pic>
      <p:sp>
        <p:nvSpPr>
          <p:cNvPr id="5" name="Shape 86"/>
          <p:cNvSpPr/>
          <p:nvPr userDrawn="1"/>
        </p:nvSpPr>
        <p:spPr>
          <a:xfrm>
            <a:off x="0" y="166378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sp>
        <p:nvSpPr>
          <p:cNvPr id="6" name="Text Placeholder 5"/>
          <p:cNvSpPr>
            <a:spLocks noGrp="1"/>
          </p:cNvSpPr>
          <p:nvPr>
            <p:ph type="body" sz="quarter" idx="13" hasCustomPrompt="1"/>
          </p:nvPr>
        </p:nvSpPr>
        <p:spPr>
          <a:xfrm>
            <a:off x="947738" y="2019300"/>
            <a:ext cx="5278437" cy="677863"/>
          </a:xfrm>
        </p:spPr>
        <p:txBody>
          <a:bodyPr/>
          <a:lstStyle>
            <a:lvl1pPr>
              <a:defRPr sz="3600" b="1" baseline="0">
                <a:solidFill>
                  <a:srgbClr val="0070C0"/>
                </a:solidFill>
              </a:defRPr>
            </a:lvl1pPr>
          </a:lstStyle>
          <a:p>
            <a:pPr lvl="0"/>
            <a:r>
              <a:rPr lang="en-US" dirty="0"/>
              <a:t>Presenter Name</a:t>
            </a:r>
          </a:p>
        </p:txBody>
      </p:sp>
      <p:sp>
        <p:nvSpPr>
          <p:cNvPr id="8" name="Text Placeholder 7"/>
          <p:cNvSpPr>
            <a:spLocks noGrp="1"/>
          </p:cNvSpPr>
          <p:nvPr>
            <p:ph type="body" sz="quarter" idx="14" hasCustomPrompt="1"/>
          </p:nvPr>
        </p:nvSpPr>
        <p:spPr>
          <a:xfrm>
            <a:off x="947738" y="2809875"/>
            <a:ext cx="5278437" cy="1508587"/>
          </a:xfrm>
        </p:spPr>
        <p:txBody>
          <a:bodyPr/>
          <a:lstStyle>
            <a:lvl1pPr>
              <a:lnSpc>
                <a:spcPct val="100000"/>
              </a:lnSpc>
              <a:spcAft>
                <a:spcPts val="0"/>
              </a:spcAft>
              <a:defRPr sz="2400">
                <a:solidFill>
                  <a:schemeClr val="accent3">
                    <a:lumMod val="50000"/>
                  </a:schemeClr>
                </a:solidFill>
              </a:defRPr>
            </a:lvl1pPr>
          </a:lstStyle>
          <a:p>
            <a:pPr lvl="0"/>
            <a:r>
              <a:rPr lang="en-US" dirty="0"/>
              <a:t>Presenter Title</a:t>
            </a:r>
            <a:br>
              <a:rPr lang="en-US" dirty="0"/>
            </a:br>
            <a:r>
              <a:rPr lang="en-US" dirty="0"/>
              <a:t>Contact Information</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Vision &amp; Mission">
    <p:spTree>
      <p:nvGrpSpPr>
        <p:cNvPr id="1" name="Shape 25"/>
        <p:cNvGrpSpPr/>
        <p:nvPr/>
      </p:nvGrpSpPr>
      <p:grpSpPr>
        <a:xfrm>
          <a:off x="0" y="0"/>
          <a:ext cx="0" cy="0"/>
          <a:chOff x="0" y="0"/>
          <a:chExt cx="0" cy="0"/>
        </a:xfrm>
      </p:grpSpPr>
      <p:sp>
        <p:nvSpPr>
          <p:cNvPr id="18"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19"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grpSp>
        <p:nvGrpSpPr>
          <p:cNvPr id="4" name="Group 3"/>
          <p:cNvGrpSpPr/>
          <p:nvPr userDrawn="1"/>
        </p:nvGrpSpPr>
        <p:grpSpPr>
          <a:xfrm>
            <a:off x="1809800" y="1093072"/>
            <a:ext cx="5961600" cy="1462747"/>
            <a:chOff x="1809800" y="1012003"/>
            <a:chExt cx="5961600" cy="1462747"/>
          </a:xfrm>
        </p:grpSpPr>
        <p:sp>
          <p:nvSpPr>
            <p:cNvPr id="5" name="Shape 72"/>
            <p:cNvSpPr txBox="1"/>
            <p:nvPr/>
          </p:nvSpPr>
          <p:spPr>
            <a:xfrm>
              <a:off x="1809800" y="1354550"/>
              <a:ext cx="5961600" cy="1120200"/>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create a world-class educational system that gives students the knowledge and skills to be successful in college and the workforce, and to flourish as parents and citizens</a:t>
              </a:r>
            </a:p>
          </p:txBody>
        </p:sp>
        <p:sp>
          <p:nvSpPr>
            <p:cNvPr id="6" name="Shape 73"/>
            <p:cNvSpPr txBox="1"/>
            <p:nvPr/>
          </p:nvSpPr>
          <p:spPr>
            <a:xfrm>
              <a:off x="1809800" y="1012003"/>
              <a:ext cx="1260900" cy="280200"/>
            </a:xfrm>
            <a:prstGeom prst="rect">
              <a:avLst/>
            </a:prstGeom>
            <a:noFill/>
            <a:ln>
              <a:noFill/>
            </a:ln>
          </p:spPr>
          <p:txBody>
            <a:bodyPr lIns="91425" tIns="91425" rIns="91425" bIns="91425" anchor="t" anchorCtr="0">
              <a:noAutofit/>
            </a:bodyPr>
            <a:lstStyle/>
            <a:p>
              <a:pPr lvl="0">
                <a:spcBef>
                  <a:spcPts val="0"/>
                </a:spcBef>
                <a:buNone/>
              </a:pPr>
              <a:r>
                <a:rPr lang="en" sz="2000" b="1" dirty="0">
                  <a:solidFill>
                    <a:srgbClr val="0070C0"/>
                  </a:solidFill>
                  <a:latin typeface="Arial" charset="0"/>
                  <a:ea typeface="Arial" charset="0"/>
                  <a:cs typeface="Arial" charset="0"/>
                  <a:sym typeface="Open Sans"/>
                </a:rPr>
                <a:t>VISION</a:t>
              </a:r>
              <a:endParaRPr lang="en" sz="1800" b="1" dirty="0">
                <a:solidFill>
                  <a:srgbClr val="0070C0"/>
                </a:solidFill>
                <a:latin typeface="Arial" charset="0"/>
                <a:ea typeface="Arial" charset="0"/>
                <a:cs typeface="Arial" charset="0"/>
                <a:sym typeface="Open Sans"/>
              </a:endParaRPr>
            </a:p>
          </p:txBody>
        </p:sp>
        <p:cxnSp>
          <p:nvCxnSpPr>
            <p:cNvPr id="7" name="Shape 74"/>
            <p:cNvCxnSpPr/>
            <p:nvPr/>
          </p:nvCxnSpPr>
          <p:spPr>
            <a:xfrm>
              <a:off x="2812842" y="1255390"/>
              <a:ext cx="4759200" cy="0"/>
            </a:xfrm>
            <a:prstGeom prst="straightConnector1">
              <a:avLst/>
            </a:prstGeom>
            <a:noFill/>
            <a:ln w="19050" cap="flat" cmpd="sng">
              <a:solidFill>
                <a:srgbClr val="CC0000"/>
              </a:solidFill>
              <a:prstDash val="solid"/>
              <a:round/>
              <a:headEnd type="none" w="lg" len="lg"/>
              <a:tailEnd type="none" w="lg" len="lg"/>
            </a:ln>
          </p:spPr>
        </p:cxnSp>
      </p:grpSp>
      <p:grpSp>
        <p:nvGrpSpPr>
          <p:cNvPr id="8" name="Group 7"/>
          <p:cNvGrpSpPr/>
          <p:nvPr userDrawn="1"/>
        </p:nvGrpSpPr>
        <p:grpSpPr>
          <a:xfrm>
            <a:off x="1809800" y="2827455"/>
            <a:ext cx="5762242" cy="1341924"/>
            <a:chOff x="1809800" y="2665300"/>
            <a:chExt cx="5762242" cy="1341924"/>
          </a:xfrm>
        </p:grpSpPr>
        <p:sp>
          <p:nvSpPr>
            <p:cNvPr id="9" name="Shape 76"/>
            <p:cNvSpPr txBox="1"/>
            <p:nvPr/>
          </p:nvSpPr>
          <p:spPr>
            <a:xfrm>
              <a:off x="1809800" y="3049624"/>
              <a:ext cx="5685900" cy="957600"/>
            </a:xfrm>
            <a:prstGeom prst="rect">
              <a:avLst/>
            </a:prstGeom>
            <a:noFill/>
            <a:ln>
              <a:noFill/>
            </a:ln>
          </p:spPr>
          <p:txBody>
            <a:bodyPr lIns="91425" tIns="91425" rIns="91425" bIns="91425" anchor="ctr"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provide leadership through the development of policy and accountability systems so that all students are prepared to compete in the global community</a:t>
              </a:r>
            </a:p>
          </p:txBody>
        </p:sp>
        <p:sp>
          <p:nvSpPr>
            <p:cNvPr id="10" name="Shape 77"/>
            <p:cNvSpPr txBox="1"/>
            <p:nvPr/>
          </p:nvSpPr>
          <p:spPr>
            <a:xfrm>
              <a:off x="1809800" y="2665300"/>
              <a:ext cx="1260900" cy="280200"/>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0070C0"/>
                  </a:solidFill>
                  <a:latin typeface="Arial" charset="0"/>
                  <a:ea typeface="Arial" charset="0"/>
                  <a:cs typeface="Arial" charset="0"/>
                  <a:sym typeface="Open Sans"/>
                </a:rPr>
                <a:t>MISSION</a:t>
              </a:r>
            </a:p>
          </p:txBody>
        </p:sp>
        <p:cxnSp>
          <p:nvCxnSpPr>
            <p:cNvPr id="11" name="Shape 78"/>
            <p:cNvCxnSpPr/>
            <p:nvPr/>
          </p:nvCxnSpPr>
          <p:spPr>
            <a:xfrm>
              <a:off x="3000042" y="2910000"/>
              <a:ext cx="4572000" cy="0"/>
            </a:xfrm>
            <a:prstGeom prst="straightConnector1">
              <a:avLst/>
            </a:prstGeom>
            <a:noFill/>
            <a:ln w="19050" cap="flat" cmpd="sng">
              <a:solidFill>
                <a:srgbClr val="CC0000"/>
              </a:solidFill>
              <a:prstDash val="solid"/>
              <a:round/>
              <a:headEnd type="none" w="lg" len="lg"/>
              <a:tailEnd type="none" w="lg" len="lg"/>
            </a:ln>
          </p:spPr>
        </p:cxnSp>
      </p:grpSp>
      <p:pic>
        <p:nvPicPr>
          <p:cNvPr id="12"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5" name="Shape 89"/>
          <p:cNvSpPr txBox="1"/>
          <p:nvPr userDrawn="1"/>
        </p:nvSpPr>
        <p:spPr>
          <a:xfrm>
            <a:off x="266675" y="67800"/>
            <a:ext cx="8397600" cy="400302"/>
          </a:xfrm>
          <a:prstGeom prst="rect">
            <a:avLst/>
          </a:prstGeom>
          <a:noFill/>
          <a:ln>
            <a:noFill/>
          </a:ln>
        </p:spPr>
        <p:txBody>
          <a:bodyPr lIns="91425" tIns="91425" rIns="91425" bIns="91425" anchor="ctr" anchorCtr="0">
            <a:noAutofit/>
          </a:bodyPr>
          <a:lstStyle/>
          <a:p>
            <a:pPr lvl="0">
              <a:spcBef>
                <a:spcPts val="0"/>
              </a:spcBef>
              <a:buNone/>
            </a:pPr>
            <a:r>
              <a:rPr lang="en-US" sz="2400" b="1" dirty="0">
                <a:solidFill>
                  <a:srgbClr val="0070C0"/>
                </a:solidFill>
                <a:latin typeface="+mj-lt"/>
                <a:ea typeface="Open Sans"/>
                <a:cs typeface="Open Sans"/>
                <a:sym typeface="Open Sans"/>
              </a:rPr>
              <a:t>Mississippi</a:t>
            </a:r>
            <a:r>
              <a:rPr lang="en-US" sz="2400" b="1" baseline="0" dirty="0">
                <a:solidFill>
                  <a:srgbClr val="0070C0"/>
                </a:solidFill>
                <a:latin typeface="+mj-lt"/>
                <a:ea typeface="Open Sans"/>
                <a:cs typeface="Open Sans"/>
                <a:sym typeface="Open Sans"/>
              </a:rPr>
              <a:t> Department of Education</a:t>
            </a:r>
            <a:endParaRPr lang="en" sz="2400" b="1" dirty="0">
              <a:solidFill>
                <a:srgbClr val="0070C0"/>
              </a:solidFill>
              <a:latin typeface="+mj-lt"/>
              <a:ea typeface="Open Sans"/>
              <a:cs typeface="Open Sans"/>
              <a:sym typeface="Open Sans"/>
            </a:endParaRPr>
          </a:p>
        </p:txBody>
      </p:sp>
      <p:sp>
        <p:nvSpPr>
          <p:cNvPr id="16"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317473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72" r:id="rId2"/>
    <p:sldLayoutId id="2147483675" r:id="rId3"/>
    <p:sldLayoutId id="2147483650" r:id="rId4"/>
    <p:sldLayoutId id="2147483674" r:id="rId5"/>
    <p:sldLayoutId id="2147483673" r:id="rId6"/>
    <p:sldLayoutId id="2147483676" r:id="rId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mailto:ggibson@mdek12.org"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mailto:jdent@mdek12.org"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timetoseedreamzz.blogspot.com/2012/03/break-time.html"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efCq_vHUMq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2749" y="672933"/>
            <a:ext cx="8580939" cy="1824944"/>
          </a:xfrm>
        </p:spPr>
        <p:txBody>
          <a:bodyPr/>
          <a:lstStyle/>
          <a:p>
            <a:endParaRPr lang="en-US" dirty="0"/>
          </a:p>
          <a:p>
            <a:endParaRPr lang="en-US" dirty="0"/>
          </a:p>
          <a:p>
            <a:endParaRPr lang="en-US" dirty="0"/>
          </a:p>
          <a:p>
            <a:endParaRPr lang="en-US" sz="4700" dirty="0"/>
          </a:p>
          <a:p>
            <a:endParaRPr lang="en-US" sz="4700" dirty="0"/>
          </a:p>
          <a:p>
            <a:endParaRPr lang="en-US" sz="4700" dirty="0"/>
          </a:p>
          <a:p>
            <a:endParaRPr lang="en-US" sz="4700" dirty="0"/>
          </a:p>
          <a:p>
            <a:endParaRPr lang="en-US" sz="4700" dirty="0"/>
          </a:p>
          <a:p>
            <a:r>
              <a:rPr lang="en-US" dirty="0"/>
              <a:t>Early Childhood Guidance and Best Practices</a:t>
            </a:r>
            <a:br>
              <a:rPr lang="en-US" dirty="0"/>
            </a:br>
            <a:endParaRPr lang="en-US" sz="2800" dirty="0"/>
          </a:p>
        </p:txBody>
      </p:sp>
      <p:sp>
        <p:nvSpPr>
          <p:cNvPr id="8" name="Text Placeholder 7"/>
          <p:cNvSpPr>
            <a:spLocks noGrp="1"/>
          </p:cNvSpPr>
          <p:nvPr>
            <p:ph type="body" sz="quarter" idx="11"/>
          </p:nvPr>
        </p:nvSpPr>
        <p:spPr>
          <a:xfrm>
            <a:off x="150312" y="2049463"/>
            <a:ext cx="4880476" cy="608012"/>
          </a:xfrm>
        </p:spPr>
        <p:txBody>
          <a:bodyPr/>
          <a:lstStyle/>
          <a:p>
            <a:r>
              <a:rPr lang="en-US" dirty="0"/>
              <a:t>Early Childhood Administrator Meeting</a:t>
            </a:r>
          </a:p>
        </p:txBody>
      </p:sp>
      <p:sp>
        <p:nvSpPr>
          <p:cNvPr id="9" name="Text Placeholder 8"/>
          <p:cNvSpPr>
            <a:spLocks noGrp="1"/>
          </p:cNvSpPr>
          <p:nvPr>
            <p:ph type="body" sz="quarter" idx="12"/>
          </p:nvPr>
        </p:nvSpPr>
        <p:spPr/>
        <p:txBody>
          <a:bodyPr/>
          <a:lstStyle/>
          <a:p>
            <a:r>
              <a:rPr lang="en-US" dirty="0"/>
              <a:t>March 27, 2018</a:t>
            </a:r>
          </a:p>
        </p:txBody>
      </p:sp>
      <p:sp>
        <p:nvSpPr>
          <p:cNvPr id="10" name="Text Placeholder 9"/>
          <p:cNvSpPr>
            <a:spLocks noGrp="1"/>
          </p:cNvSpPr>
          <p:nvPr>
            <p:ph type="body" sz="quarter" idx="14"/>
          </p:nvPr>
        </p:nvSpPr>
        <p:spPr/>
        <p:txBody>
          <a:bodyPr/>
          <a:lstStyle/>
          <a:p>
            <a:endParaRPr lang="en-US" dirty="0"/>
          </a:p>
        </p:txBody>
      </p:sp>
      <p:sp>
        <p:nvSpPr>
          <p:cNvPr id="11" name="Text Placeholder 10"/>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39777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44E056-D342-4C46-9CA6-E930AB73D71C}"/>
              </a:ext>
            </a:extLst>
          </p:cNvPr>
          <p:cNvSpPr>
            <a:spLocks noGrp="1"/>
          </p:cNvSpPr>
          <p:nvPr>
            <p:ph type="body" sz="quarter" idx="13"/>
          </p:nvPr>
        </p:nvSpPr>
        <p:spPr/>
        <p:txBody>
          <a:bodyPr/>
          <a:lstStyle/>
          <a:p>
            <a:endParaRPr lang="en-US" dirty="0"/>
          </a:p>
          <a:p>
            <a:r>
              <a:rPr lang="en-US" dirty="0"/>
              <a:t>Executive Function and Self Regulation</a:t>
            </a:r>
          </a:p>
          <a:p>
            <a:endParaRPr lang="en-US" dirty="0"/>
          </a:p>
        </p:txBody>
      </p:sp>
      <p:sp>
        <p:nvSpPr>
          <p:cNvPr id="3" name="Text Placeholder 2">
            <a:extLst>
              <a:ext uri="{FF2B5EF4-FFF2-40B4-BE49-F238E27FC236}">
                <a16:creationId xmlns:a16="http://schemas.microsoft.com/office/drawing/2014/main" id="{6A8EB6B0-18B8-4D95-AB63-B358F87A87BE}"/>
              </a:ext>
            </a:extLst>
          </p:cNvPr>
          <p:cNvSpPr>
            <a:spLocks noGrp="1"/>
          </p:cNvSpPr>
          <p:nvPr>
            <p:ph type="body" sz="quarter" idx="14"/>
          </p:nvPr>
        </p:nvSpPr>
        <p:spPr>
          <a:xfrm>
            <a:off x="415636" y="1152525"/>
            <a:ext cx="8294915" cy="3734781"/>
          </a:xfrm>
        </p:spPr>
        <p:txBody>
          <a:bodyPr/>
          <a:lstStyle/>
          <a:p>
            <a:r>
              <a:rPr lang="en-US" b="1" dirty="0"/>
              <a:t>Working memory </a:t>
            </a:r>
            <a:r>
              <a:rPr lang="en-US" dirty="0"/>
              <a:t>refers to our ability to hold onto  information so that one can act on that information at a later time.</a:t>
            </a:r>
          </a:p>
          <a:p>
            <a:pPr marL="0" indent="0">
              <a:buNone/>
            </a:pPr>
            <a:r>
              <a:rPr lang="en-US" dirty="0">
                <a:solidFill>
                  <a:srgbClr val="0070C0"/>
                </a:solidFill>
              </a:rPr>
              <a:t>For example:  remembering their role/scene in a play</a:t>
            </a:r>
          </a:p>
          <a:p>
            <a:pPr marL="0" indent="0">
              <a:buNone/>
            </a:pPr>
            <a:r>
              <a:rPr lang="en-US" dirty="0">
                <a:solidFill>
                  <a:srgbClr val="0070C0"/>
                </a:solidFill>
              </a:rPr>
              <a:t>Standards this example would cover: </a:t>
            </a:r>
            <a:r>
              <a:rPr lang="en-US" sz="1800" dirty="0">
                <a:solidFill>
                  <a:srgbClr val="0070C0"/>
                </a:solidFill>
              </a:rPr>
              <a:t>TH:RE8.1.K, TH:PR6.1.K, TH:PR5.1.KA, TH:PR5.1.KB, TH:PR4.1.KA</a:t>
            </a:r>
          </a:p>
        </p:txBody>
      </p:sp>
      <p:sp>
        <p:nvSpPr>
          <p:cNvPr id="4" name="Slide Number Placeholder 3">
            <a:extLst>
              <a:ext uri="{FF2B5EF4-FFF2-40B4-BE49-F238E27FC236}">
                <a16:creationId xmlns:a16="http://schemas.microsoft.com/office/drawing/2014/main" id="{09F361FA-2517-4E82-8891-6236D5938CB2}"/>
              </a:ext>
            </a:extLst>
          </p:cNvPr>
          <p:cNvSpPr>
            <a:spLocks noGrp="1"/>
          </p:cNvSpPr>
          <p:nvPr>
            <p:ph type="sldNum" idx="12"/>
          </p:nvPr>
        </p:nvSpPr>
        <p:spPr/>
        <p:txBody>
          <a:bodyPr/>
          <a:lstStyle/>
          <a:p>
            <a:fld id="{00000000-1234-1234-1234-123412341234}" type="slidenum">
              <a:rPr lang="en" smtClean="0"/>
              <a:pPr/>
              <a:t>10</a:t>
            </a:fld>
            <a:endParaRPr lang="en" dirty="0"/>
          </a:p>
        </p:txBody>
      </p:sp>
    </p:spTree>
    <p:extLst>
      <p:ext uri="{BB962C8B-B14F-4D97-AF65-F5344CB8AC3E}">
        <p14:creationId xmlns:p14="http://schemas.microsoft.com/office/powerpoint/2010/main" val="374105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9B456C-3D9D-4B70-9FF8-D9B37F6E4301}"/>
              </a:ext>
            </a:extLst>
          </p:cNvPr>
          <p:cNvSpPr>
            <a:spLocks noGrp="1"/>
          </p:cNvSpPr>
          <p:nvPr>
            <p:ph type="body" sz="quarter" idx="13"/>
          </p:nvPr>
        </p:nvSpPr>
        <p:spPr/>
        <p:txBody>
          <a:bodyPr/>
          <a:lstStyle/>
          <a:p>
            <a:endParaRPr lang="en-US" dirty="0"/>
          </a:p>
          <a:p>
            <a:r>
              <a:rPr lang="en-US" dirty="0"/>
              <a:t>Executive Function and Self Regulation</a:t>
            </a:r>
          </a:p>
          <a:p>
            <a:endParaRPr lang="en-US" dirty="0"/>
          </a:p>
        </p:txBody>
      </p:sp>
      <p:sp>
        <p:nvSpPr>
          <p:cNvPr id="3" name="Text Placeholder 2">
            <a:extLst>
              <a:ext uri="{FF2B5EF4-FFF2-40B4-BE49-F238E27FC236}">
                <a16:creationId xmlns:a16="http://schemas.microsoft.com/office/drawing/2014/main" id="{F8862CAE-FAAB-439F-94F3-1356705466D0}"/>
              </a:ext>
            </a:extLst>
          </p:cNvPr>
          <p:cNvSpPr>
            <a:spLocks noGrp="1"/>
          </p:cNvSpPr>
          <p:nvPr>
            <p:ph type="body" sz="quarter" idx="14"/>
          </p:nvPr>
        </p:nvSpPr>
        <p:spPr>
          <a:xfrm>
            <a:off x="415636" y="672860"/>
            <a:ext cx="8294915" cy="4014159"/>
          </a:xfrm>
        </p:spPr>
        <p:txBody>
          <a:bodyPr/>
          <a:lstStyle/>
          <a:p>
            <a:r>
              <a:rPr lang="en-US" b="1" dirty="0"/>
              <a:t>Mental flexibility (cognitive flexibility) </a:t>
            </a:r>
            <a:r>
              <a:rPr lang="en-US" dirty="0"/>
              <a:t>refers to our ability to maintain attention and to shift attention in response to different demands or roles in different settings.</a:t>
            </a:r>
          </a:p>
          <a:p>
            <a:pPr marL="0" indent="0">
              <a:buNone/>
            </a:pPr>
            <a:r>
              <a:rPr lang="en-US" dirty="0">
                <a:solidFill>
                  <a:srgbClr val="0070C0"/>
                </a:solidFill>
              </a:rPr>
              <a:t>For example</a:t>
            </a:r>
            <a:r>
              <a:rPr lang="en-US" dirty="0"/>
              <a:t>: </a:t>
            </a:r>
            <a:r>
              <a:rPr lang="en-US" dirty="0">
                <a:solidFill>
                  <a:srgbClr val="0070C0"/>
                </a:solidFill>
              </a:rPr>
              <a:t>building a tower; if it falls, child uses another strategy</a:t>
            </a:r>
          </a:p>
          <a:p>
            <a:pPr marL="0" indent="0">
              <a:buNone/>
            </a:pPr>
            <a:r>
              <a:rPr lang="en-US" dirty="0">
                <a:solidFill>
                  <a:srgbClr val="0070C0"/>
                </a:solidFill>
              </a:rPr>
              <a:t>Standards this example would cover: </a:t>
            </a:r>
            <a:r>
              <a:rPr lang="en-US" sz="1800" dirty="0">
                <a:solidFill>
                  <a:srgbClr val="0070C0"/>
                </a:solidFill>
              </a:rPr>
              <a:t>K.G.3, K.G.4,K.G.6, P.K.5B.1, P.K.5B.2, P.K.5B.3, L.K.1, SL.K.3, SL.K.6, VA.CR1.1.K, VA.CR2.1.K </a:t>
            </a:r>
            <a:endParaRPr lang="en-US" dirty="0">
              <a:solidFill>
                <a:srgbClr val="0070C0"/>
              </a:solidFill>
            </a:endParaRPr>
          </a:p>
        </p:txBody>
      </p:sp>
      <p:sp>
        <p:nvSpPr>
          <p:cNvPr id="4" name="Slide Number Placeholder 3">
            <a:extLst>
              <a:ext uri="{FF2B5EF4-FFF2-40B4-BE49-F238E27FC236}">
                <a16:creationId xmlns:a16="http://schemas.microsoft.com/office/drawing/2014/main" id="{9D926AEB-066E-48A0-BA1F-18A8A9A30BED}"/>
              </a:ext>
            </a:extLst>
          </p:cNvPr>
          <p:cNvSpPr>
            <a:spLocks noGrp="1"/>
          </p:cNvSpPr>
          <p:nvPr>
            <p:ph type="sldNum" idx="12"/>
          </p:nvPr>
        </p:nvSpPr>
        <p:spPr/>
        <p:txBody>
          <a:bodyPr/>
          <a:lstStyle/>
          <a:p>
            <a:fld id="{00000000-1234-1234-1234-123412341234}" type="slidenum">
              <a:rPr lang="en" smtClean="0"/>
              <a:pPr/>
              <a:t>11</a:t>
            </a:fld>
            <a:endParaRPr lang="en" dirty="0"/>
          </a:p>
        </p:txBody>
      </p:sp>
    </p:spTree>
    <p:extLst>
      <p:ext uri="{BB962C8B-B14F-4D97-AF65-F5344CB8AC3E}">
        <p14:creationId xmlns:p14="http://schemas.microsoft.com/office/powerpoint/2010/main" val="3080716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824A6E-6B04-4101-9029-9D1EF03DC66D}"/>
              </a:ext>
            </a:extLst>
          </p:cNvPr>
          <p:cNvSpPr>
            <a:spLocks noGrp="1"/>
          </p:cNvSpPr>
          <p:nvPr>
            <p:ph type="body" sz="quarter" idx="13"/>
          </p:nvPr>
        </p:nvSpPr>
        <p:spPr/>
        <p:txBody>
          <a:bodyPr/>
          <a:lstStyle/>
          <a:p>
            <a:endParaRPr lang="en-US" dirty="0"/>
          </a:p>
          <a:p>
            <a:r>
              <a:rPr lang="en-US" dirty="0"/>
              <a:t>Executive Function and Self Regulation</a:t>
            </a:r>
          </a:p>
          <a:p>
            <a:endParaRPr lang="en-US" dirty="0"/>
          </a:p>
        </p:txBody>
      </p:sp>
      <p:sp>
        <p:nvSpPr>
          <p:cNvPr id="3" name="Text Placeholder 2">
            <a:extLst>
              <a:ext uri="{FF2B5EF4-FFF2-40B4-BE49-F238E27FC236}">
                <a16:creationId xmlns:a16="http://schemas.microsoft.com/office/drawing/2014/main" id="{6C9E792A-B7BA-47DE-BBCD-5C36A863E33C}"/>
              </a:ext>
            </a:extLst>
          </p:cNvPr>
          <p:cNvSpPr>
            <a:spLocks noGrp="1"/>
          </p:cNvSpPr>
          <p:nvPr>
            <p:ph type="body" sz="quarter" idx="14"/>
          </p:nvPr>
        </p:nvSpPr>
        <p:spPr>
          <a:xfrm>
            <a:off x="311700" y="933320"/>
            <a:ext cx="8294915" cy="3783723"/>
          </a:xfrm>
        </p:spPr>
        <p:txBody>
          <a:bodyPr/>
          <a:lstStyle/>
          <a:p>
            <a:pPr marL="0" indent="0">
              <a:buNone/>
            </a:pPr>
            <a:r>
              <a:rPr lang="en-US" b="1" dirty="0"/>
              <a:t>Inhibitory control (self control) </a:t>
            </a:r>
            <a:r>
              <a:rPr lang="en-US" dirty="0"/>
              <a:t>enables us to set priorities and resist impulsive actions or responses.</a:t>
            </a:r>
          </a:p>
          <a:p>
            <a:pPr marL="0" indent="0">
              <a:buNone/>
            </a:pPr>
            <a:r>
              <a:rPr lang="en-US" dirty="0">
                <a:solidFill>
                  <a:srgbClr val="0070C0"/>
                </a:solidFill>
              </a:rPr>
              <a:t>For example: When frustrated; instead of hitting/kicking, the child is able to stop and think before acting</a:t>
            </a:r>
          </a:p>
          <a:p>
            <a:pPr marL="0" indent="0">
              <a:buNone/>
            </a:pPr>
            <a:r>
              <a:rPr lang="en-US" dirty="0">
                <a:solidFill>
                  <a:srgbClr val="0070C0"/>
                </a:solidFill>
              </a:rPr>
              <a:t>Standards this example would cover: </a:t>
            </a:r>
            <a:r>
              <a:rPr lang="en-US" sz="1800" dirty="0">
                <a:solidFill>
                  <a:srgbClr val="0070C0"/>
                </a:solidFill>
              </a:rPr>
              <a:t>SS.CHR.3B, SS. CHR.3D</a:t>
            </a:r>
            <a:endParaRPr lang="en-US" dirty="0">
              <a:solidFill>
                <a:srgbClr val="0070C0"/>
              </a:solidFill>
            </a:endParaRPr>
          </a:p>
        </p:txBody>
      </p:sp>
      <p:sp>
        <p:nvSpPr>
          <p:cNvPr id="4" name="Slide Number Placeholder 3">
            <a:extLst>
              <a:ext uri="{FF2B5EF4-FFF2-40B4-BE49-F238E27FC236}">
                <a16:creationId xmlns:a16="http://schemas.microsoft.com/office/drawing/2014/main" id="{CBBE7B36-FDCD-4035-ADD9-4B873CB12986}"/>
              </a:ext>
            </a:extLst>
          </p:cNvPr>
          <p:cNvSpPr>
            <a:spLocks noGrp="1"/>
          </p:cNvSpPr>
          <p:nvPr>
            <p:ph type="sldNum" idx="12"/>
          </p:nvPr>
        </p:nvSpPr>
        <p:spPr/>
        <p:txBody>
          <a:bodyPr/>
          <a:lstStyle/>
          <a:p>
            <a:fld id="{00000000-1234-1234-1234-123412341234}" type="slidenum">
              <a:rPr lang="en" smtClean="0"/>
              <a:pPr/>
              <a:t>12</a:t>
            </a:fld>
            <a:endParaRPr lang="en" dirty="0"/>
          </a:p>
        </p:txBody>
      </p:sp>
    </p:spTree>
    <p:extLst>
      <p:ext uri="{BB962C8B-B14F-4D97-AF65-F5344CB8AC3E}">
        <p14:creationId xmlns:p14="http://schemas.microsoft.com/office/powerpoint/2010/main" val="117000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FFEB4F-E0A4-4ACF-8E3C-58B7DE552FDA}"/>
              </a:ext>
            </a:extLst>
          </p:cNvPr>
          <p:cNvSpPr>
            <a:spLocks noGrp="1"/>
          </p:cNvSpPr>
          <p:nvPr>
            <p:ph type="body" sz="quarter" idx="13"/>
          </p:nvPr>
        </p:nvSpPr>
        <p:spPr/>
        <p:txBody>
          <a:bodyPr/>
          <a:lstStyle/>
          <a:p>
            <a:endParaRPr lang="en-US" dirty="0"/>
          </a:p>
          <a:p>
            <a:r>
              <a:rPr lang="en-US" sz="2400" dirty="0"/>
              <a:t>Executive Function: What You Can Do – Start Early! </a:t>
            </a:r>
          </a:p>
          <a:p>
            <a:endParaRPr lang="en-US" dirty="0"/>
          </a:p>
        </p:txBody>
      </p:sp>
      <p:sp>
        <p:nvSpPr>
          <p:cNvPr id="3" name="Text Placeholder 2">
            <a:extLst>
              <a:ext uri="{FF2B5EF4-FFF2-40B4-BE49-F238E27FC236}">
                <a16:creationId xmlns:a16="http://schemas.microsoft.com/office/drawing/2014/main" id="{F547D97D-CC76-44DD-8573-8B5BF4F2EEB4}"/>
              </a:ext>
            </a:extLst>
          </p:cNvPr>
          <p:cNvSpPr>
            <a:spLocks noGrp="1"/>
          </p:cNvSpPr>
          <p:nvPr>
            <p:ph type="body" sz="quarter" idx="14"/>
          </p:nvPr>
        </p:nvSpPr>
        <p:spPr>
          <a:xfrm>
            <a:off x="415636" y="532356"/>
            <a:ext cx="8294915" cy="3838033"/>
          </a:xfrm>
        </p:spPr>
        <p:txBody>
          <a:bodyPr/>
          <a:lstStyle/>
          <a:p>
            <a:pPr>
              <a:buFont typeface="Arial" panose="020B0604020202020204" pitchFamily="34" charset="0"/>
              <a:buChar char="•"/>
            </a:pPr>
            <a:r>
              <a:rPr lang="en-US" sz="2000" dirty="0"/>
              <a:t>establish routines</a:t>
            </a:r>
          </a:p>
          <a:p>
            <a:pPr>
              <a:buFont typeface="Arial" panose="020B0604020202020204" pitchFamily="34" charset="0"/>
              <a:buChar char="•"/>
            </a:pPr>
            <a:r>
              <a:rPr lang="en-US" sz="2000" dirty="0"/>
              <a:t>model social behavior</a:t>
            </a:r>
          </a:p>
          <a:p>
            <a:pPr>
              <a:buFont typeface="Arial" panose="020B0604020202020204" pitchFamily="34" charset="0"/>
              <a:buChar char="•"/>
            </a:pPr>
            <a:r>
              <a:rPr lang="en-US" sz="2000" dirty="0"/>
              <a:t>create and maintain supportive relationships</a:t>
            </a:r>
          </a:p>
          <a:p>
            <a:pPr>
              <a:buFont typeface="Arial" panose="020B0604020202020204" pitchFamily="34" charset="0"/>
              <a:buChar char="•"/>
            </a:pPr>
            <a:r>
              <a:rPr lang="en-US" sz="2000" dirty="0"/>
              <a:t>foster creative center time and social connections</a:t>
            </a:r>
          </a:p>
          <a:p>
            <a:pPr>
              <a:buFont typeface="Arial" panose="020B0604020202020204" pitchFamily="34" charset="0"/>
              <a:buChar char="•"/>
            </a:pPr>
            <a:r>
              <a:rPr lang="en-US" sz="2000" dirty="0"/>
              <a:t>teach children how to cope with stress</a:t>
            </a:r>
          </a:p>
          <a:p>
            <a:pPr>
              <a:buFont typeface="Arial" panose="020B0604020202020204" pitchFamily="34" charset="0"/>
              <a:buChar char="•"/>
            </a:pPr>
            <a:r>
              <a:rPr lang="en-US" sz="2000" dirty="0"/>
              <a:t>provide opportunities for directing own actions with decreasing adult supervision (This is done over time.)</a:t>
            </a:r>
          </a:p>
          <a:p>
            <a:pPr>
              <a:buFont typeface="Arial" panose="020B0604020202020204" pitchFamily="34" charset="0"/>
              <a:buChar char="•"/>
            </a:pPr>
            <a:r>
              <a:rPr lang="en-US" sz="2000" dirty="0"/>
              <a:t>provide daily physical activity (exercise)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2948397-618F-4C2A-BEB1-A98DDC4476E0}"/>
              </a:ext>
            </a:extLst>
          </p:cNvPr>
          <p:cNvSpPr>
            <a:spLocks noGrp="1"/>
          </p:cNvSpPr>
          <p:nvPr>
            <p:ph type="sldNum" idx="12"/>
          </p:nvPr>
        </p:nvSpPr>
        <p:spPr/>
        <p:txBody>
          <a:bodyPr/>
          <a:lstStyle/>
          <a:p>
            <a:fld id="{00000000-1234-1234-1234-123412341234}" type="slidenum">
              <a:rPr lang="en" smtClean="0"/>
              <a:pPr/>
              <a:t>13</a:t>
            </a:fld>
            <a:endParaRPr lang="en" dirty="0"/>
          </a:p>
        </p:txBody>
      </p:sp>
    </p:spTree>
    <p:extLst>
      <p:ext uri="{BB962C8B-B14F-4D97-AF65-F5344CB8AC3E}">
        <p14:creationId xmlns:p14="http://schemas.microsoft.com/office/powerpoint/2010/main" val="4106977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DDD7D8-BEC7-4738-8476-480FA470059E}"/>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A6AD2D55-6245-4C3C-8840-73FA17D2DF90}"/>
              </a:ext>
            </a:extLst>
          </p:cNvPr>
          <p:cNvSpPr>
            <a:spLocks noGrp="1"/>
          </p:cNvSpPr>
          <p:nvPr>
            <p:ph type="body" sz="quarter" idx="14"/>
          </p:nvPr>
        </p:nvSpPr>
        <p:spPr/>
        <p:txBody>
          <a:bodyPr/>
          <a:lstStyle/>
          <a:p>
            <a:pPr marL="0" indent="0" algn="ctr">
              <a:buNone/>
            </a:pPr>
            <a:r>
              <a:rPr lang="en-US" sz="4800" dirty="0">
                <a:solidFill>
                  <a:srgbClr val="0070C0"/>
                </a:solidFill>
              </a:rPr>
              <a:t>Importance </a:t>
            </a:r>
          </a:p>
          <a:p>
            <a:pPr marL="0" indent="0" algn="ctr">
              <a:buNone/>
            </a:pPr>
            <a:r>
              <a:rPr lang="en-US" sz="4800" dirty="0">
                <a:solidFill>
                  <a:srgbClr val="0070C0"/>
                </a:solidFill>
              </a:rPr>
              <a:t>of </a:t>
            </a:r>
          </a:p>
          <a:p>
            <a:pPr marL="0" indent="0" algn="ctr">
              <a:buNone/>
            </a:pPr>
            <a:r>
              <a:rPr lang="en-US" sz="4800" dirty="0">
                <a:solidFill>
                  <a:srgbClr val="0070C0"/>
                </a:solidFill>
              </a:rPr>
              <a:t>Purposeful Play</a:t>
            </a:r>
          </a:p>
        </p:txBody>
      </p:sp>
      <p:sp>
        <p:nvSpPr>
          <p:cNvPr id="4" name="Slide Number Placeholder 3">
            <a:extLst>
              <a:ext uri="{FF2B5EF4-FFF2-40B4-BE49-F238E27FC236}">
                <a16:creationId xmlns:a16="http://schemas.microsoft.com/office/drawing/2014/main" id="{16CC58DE-EB9A-4710-8820-2B5733C7BFBF}"/>
              </a:ext>
            </a:extLst>
          </p:cNvPr>
          <p:cNvSpPr>
            <a:spLocks noGrp="1"/>
          </p:cNvSpPr>
          <p:nvPr>
            <p:ph type="sldNum" idx="12"/>
          </p:nvPr>
        </p:nvSpPr>
        <p:spPr/>
        <p:txBody>
          <a:bodyPr/>
          <a:lstStyle/>
          <a:p>
            <a:fld id="{00000000-1234-1234-1234-123412341234}" type="slidenum">
              <a:rPr lang="en" smtClean="0"/>
              <a:pPr/>
              <a:t>14</a:t>
            </a:fld>
            <a:endParaRPr lang="en" dirty="0"/>
          </a:p>
        </p:txBody>
      </p:sp>
    </p:spTree>
    <p:extLst>
      <p:ext uri="{BB962C8B-B14F-4D97-AF65-F5344CB8AC3E}">
        <p14:creationId xmlns:p14="http://schemas.microsoft.com/office/powerpoint/2010/main" val="3465091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496074-7543-454E-818C-7022629908EE}"/>
              </a:ext>
            </a:extLst>
          </p:cNvPr>
          <p:cNvSpPr>
            <a:spLocks noGrp="1"/>
          </p:cNvSpPr>
          <p:nvPr>
            <p:ph type="body" sz="quarter" idx="13"/>
          </p:nvPr>
        </p:nvSpPr>
        <p:spPr/>
        <p:txBody>
          <a:bodyPr/>
          <a:lstStyle/>
          <a:p>
            <a:endParaRPr lang="en-US" dirty="0"/>
          </a:p>
          <a:p>
            <a:endParaRPr lang="en-US" dirty="0"/>
          </a:p>
        </p:txBody>
      </p:sp>
      <p:sp>
        <p:nvSpPr>
          <p:cNvPr id="3" name="Text Placeholder 2">
            <a:extLst>
              <a:ext uri="{FF2B5EF4-FFF2-40B4-BE49-F238E27FC236}">
                <a16:creationId xmlns:a16="http://schemas.microsoft.com/office/drawing/2014/main" id="{2A52220C-0D80-4195-968D-1BC6401C1A80}"/>
              </a:ext>
            </a:extLst>
          </p:cNvPr>
          <p:cNvSpPr>
            <a:spLocks noGrp="1"/>
          </p:cNvSpPr>
          <p:nvPr>
            <p:ph type="body" sz="quarter" idx="14"/>
          </p:nvPr>
        </p:nvSpPr>
        <p:spPr>
          <a:xfrm>
            <a:off x="311700" y="789141"/>
            <a:ext cx="8398851" cy="3932488"/>
          </a:xfrm>
        </p:spPr>
        <p:txBody>
          <a:bodyPr/>
          <a:lstStyle/>
          <a:p>
            <a:pPr marL="0" indent="0">
              <a:buNone/>
            </a:pPr>
            <a:r>
              <a:rPr lang="en-US" sz="3200" dirty="0"/>
              <a:t>Planning and providing children with varied activities and support throughout the day play a key role in helping children develop executive function skills. Therefore, provide many opportunities and support for pretend play</a:t>
            </a:r>
            <a:r>
              <a:rPr lang="en-US" dirty="0"/>
              <a:t>.</a:t>
            </a:r>
          </a:p>
        </p:txBody>
      </p:sp>
      <p:sp>
        <p:nvSpPr>
          <p:cNvPr id="4" name="Slide Number Placeholder 3">
            <a:extLst>
              <a:ext uri="{FF2B5EF4-FFF2-40B4-BE49-F238E27FC236}">
                <a16:creationId xmlns:a16="http://schemas.microsoft.com/office/drawing/2014/main" id="{3466F3CD-C5A8-4BD6-A172-A56182DFF597}"/>
              </a:ext>
            </a:extLst>
          </p:cNvPr>
          <p:cNvSpPr>
            <a:spLocks noGrp="1"/>
          </p:cNvSpPr>
          <p:nvPr>
            <p:ph type="sldNum" idx="12"/>
          </p:nvPr>
        </p:nvSpPr>
        <p:spPr/>
        <p:txBody>
          <a:bodyPr/>
          <a:lstStyle/>
          <a:p>
            <a:fld id="{00000000-1234-1234-1234-123412341234}" type="slidenum">
              <a:rPr lang="en" smtClean="0"/>
              <a:pPr/>
              <a:t>15</a:t>
            </a:fld>
            <a:endParaRPr lang="en" dirty="0"/>
          </a:p>
        </p:txBody>
      </p:sp>
      <p:sp>
        <p:nvSpPr>
          <p:cNvPr id="5" name="Text Placeholder 1">
            <a:extLst>
              <a:ext uri="{FF2B5EF4-FFF2-40B4-BE49-F238E27FC236}">
                <a16:creationId xmlns:a16="http://schemas.microsoft.com/office/drawing/2014/main" id="{25A098FF-1632-4FD2-ADD2-4C12D725D229}"/>
              </a:ext>
            </a:extLst>
          </p:cNvPr>
          <p:cNvSpPr txBox="1">
            <a:spLocks/>
          </p:cNvSpPr>
          <p:nvPr/>
        </p:nvSpPr>
        <p:spPr>
          <a:xfrm>
            <a:off x="311700" y="114369"/>
            <a:ext cx="8255250" cy="450443"/>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eaLnBrk="1" hangingPunct="1">
              <a:lnSpc>
                <a:spcPct val="115000"/>
              </a:lnSpc>
              <a:spcBef>
                <a:spcPts val="0"/>
              </a:spcBef>
              <a:spcAft>
                <a:spcPts val="1600"/>
              </a:spcAft>
              <a:buClr>
                <a:schemeClr val="dk2"/>
              </a:buClr>
              <a:buSzPct val="100000"/>
              <a:buNone/>
              <a:defRPr sz="3200" b="1" i="0" u="none" strike="noStrike" cap="none">
                <a:solidFill>
                  <a:schemeClr val="accent6"/>
                </a:solidFill>
                <a:latin typeface="Arial"/>
                <a:ea typeface="Arial"/>
                <a:cs typeface="Arial"/>
                <a:sym typeface="Arial"/>
              </a:defRPr>
            </a:lvl1pPr>
            <a:lvl2pPr marR="0" lvl="1"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endParaRPr lang="en-US" dirty="0"/>
          </a:p>
          <a:p>
            <a:r>
              <a:rPr lang="en-US" dirty="0"/>
              <a:t>Importance of Purposeful Play </a:t>
            </a:r>
          </a:p>
          <a:p>
            <a:endParaRPr lang="en-US" dirty="0"/>
          </a:p>
        </p:txBody>
      </p:sp>
    </p:spTree>
    <p:extLst>
      <p:ext uri="{BB962C8B-B14F-4D97-AF65-F5344CB8AC3E}">
        <p14:creationId xmlns:p14="http://schemas.microsoft.com/office/powerpoint/2010/main" val="2783815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708E94-0989-4F40-8F8F-E25BC81127ED}"/>
              </a:ext>
            </a:extLst>
          </p:cNvPr>
          <p:cNvSpPr>
            <a:spLocks noGrp="1"/>
          </p:cNvSpPr>
          <p:nvPr>
            <p:ph type="body" sz="quarter" idx="13"/>
          </p:nvPr>
        </p:nvSpPr>
        <p:spPr/>
        <p:txBody>
          <a:bodyPr/>
          <a:lstStyle/>
          <a:p>
            <a:r>
              <a:rPr lang="en-US" dirty="0"/>
              <a:t>Play in a Kindergarten Classroom</a:t>
            </a:r>
          </a:p>
        </p:txBody>
      </p:sp>
      <p:sp>
        <p:nvSpPr>
          <p:cNvPr id="3" name="Text Placeholder 2">
            <a:extLst>
              <a:ext uri="{FF2B5EF4-FFF2-40B4-BE49-F238E27FC236}">
                <a16:creationId xmlns:a16="http://schemas.microsoft.com/office/drawing/2014/main" id="{1AEE8005-FD2B-4B99-B568-7EE56626062F}"/>
              </a:ext>
            </a:extLst>
          </p:cNvPr>
          <p:cNvSpPr>
            <a:spLocks noGrp="1"/>
          </p:cNvSpPr>
          <p:nvPr>
            <p:ph type="body" sz="quarter" idx="14"/>
          </p:nvPr>
        </p:nvSpPr>
        <p:spPr>
          <a:xfrm>
            <a:off x="182880" y="548640"/>
            <a:ext cx="8658970" cy="4158531"/>
          </a:xfrm>
        </p:spPr>
        <p:txBody>
          <a:bodyPr/>
          <a:lstStyle/>
          <a:p>
            <a:pPr marL="0" indent="0">
              <a:buNone/>
            </a:pPr>
            <a:endParaRPr lang="en-US" dirty="0"/>
          </a:p>
          <a:p>
            <a:pPr marL="0" indent="0">
              <a:buNone/>
            </a:pPr>
            <a:endParaRPr lang="en-US" dirty="0"/>
          </a:p>
          <a:p>
            <a:pPr marL="0" indent="0">
              <a:buNone/>
            </a:pPr>
            <a:r>
              <a:rPr lang="en-US" sz="2800" dirty="0"/>
              <a:t>Pretend play is a healthy part of every child’s social, emotional, and cognitive development.  </a:t>
            </a:r>
          </a:p>
        </p:txBody>
      </p:sp>
      <p:sp>
        <p:nvSpPr>
          <p:cNvPr id="4" name="Slide Number Placeholder 3">
            <a:extLst>
              <a:ext uri="{FF2B5EF4-FFF2-40B4-BE49-F238E27FC236}">
                <a16:creationId xmlns:a16="http://schemas.microsoft.com/office/drawing/2014/main" id="{07CFD8C7-D762-4DE5-8D59-31304B92D4ED}"/>
              </a:ext>
            </a:extLst>
          </p:cNvPr>
          <p:cNvSpPr>
            <a:spLocks noGrp="1"/>
          </p:cNvSpPr>
          <p:nvPr>
            <p:ph type="sldNum" idx="12"/>
          </p:nvPr>
        </p:nvSpPr>
        <p:spPr/>
        <p:txBody>
          <a:bodyPr/>
          <a:lstStyle/>
          <a:p>
            <a:fld id="{00000000-1234-1234-1234-123412341234}" type="slidenum">
              <a:rPr lang="en" smtClean="0"/>
              <a:pPr/>
              <a:t>16</a:t>
            </a:fld>
            <a:endParaRPr lang="en" dirty="0"/>
          </a:p>
        </p:txBody>
      </p:sp>
    </p:spTree>
    <p:extLst>
      <p:ext uri="{BB962C8B-B14F-4D97-AF65-F5344CB8AC3E}">
        <p14:creationId xmlns:p14="http://schemas.microsoft.com/office/powerpoint/2010/main" val="1994349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61F1BC-E73F-4B39-9C99-4609769DA902}"/>
              </a:ext>
            </a:extLst>
          </p:cNvPr>
          <p:cNvSpPr>
            <a:spLocks noGrp="1"/>
          </p:cNvSpPr>
          <p:nvPr>
            <p:ph type="body" sz="quarter" idx="13"/>
          </p:nvPr>
        </p:nvSpPr>
        <p:spPr/>
        <p:txBody>
          <a:bodyPr/>
          <a:lstStyle/>
          <a:p>
            <a:r>
              <a:rPr lang="en-US" dirty="0"/>
              <a:t>How Play Supports Development</a:t>
            </a:r>
          </a:p>
        </p:txBody>
      </p:sp>
      <p:sp>
        <p:nvSpPr>
          <p:cNvPr id="3" name="Text Placeholder 2">
            <a:extLst>
              <a:ext uri="{FF2B5EF4-FFF2-40B4-BE49-F238E27FC236}">
                <a16:creationId xmlns:a16="http://schemas.microsoft.com/office/drawing/2014/main" id="{F3E80BE4-F7BB-458E-8599-98D1A33CF83C}"/>
              </a:ext>
            </a:extLst>
          </p:cNvPr>
          <p:cNvSpPr>
            <a:spLocks noGrp="1"/>
          </p:cNvSpPr>
          <p:nvPr>
            <p:ph type="body" sz="quarter" idx="14"/>
          </p:nvPr>
        </p:nvSpPr>
        <p:spPr>
          <a:xfrm>
            <a:off x="311700" y="731106"/>
            <a:ext cx="8294915" cy="3832943"/>
          </a:xfrm>
        </p:spPr>
        <p:txBody>
          <a:bodyPr/>
          <a:lstStyle/>
          <a:p>
            <a:r>
              <a:rPr lang="en-US" dirty="0"/>
              <a:t>Social skills are fostered</a:t>
            </a:r>
          </a:p>
          <a:p>
            <a:r>
              <a:rPr lang="en-US" dirty="0"/>
              <a:t>Appreciation for relationships with others</a:t>
            </a:r>
          </a:p>
          <a:p>
            <a:r>
              <a:rPr lang="en-US" dirty="0"/>
              <a:t>Instantiate and sustain social relationships with peers</a:t>
            </a:r>
          </a:p>
          <a:p>
            <a:r>
              <a:rPr lang="en-US" dirty="0"/>
              <a:t>Fosters emotional regulatory skills</a:t>
            </a:r>
          </a:p>
          <a:p>
            <a:r>
              <a:rPr lang="en-US" dirty="0"/>
              <a:t>Allows children to practice directing and negotiating action</a:t>
            </a:r>
          </a:p>
          <a:p>
            <a:endParaRPr lang="en-US" dirty="0"/>
          </a:p>
        </p:txBody>
      </p:sp>
      <p:sp>
        <p:nvSpPr>
          <p:cNvPr id="4" name="Slide Number Placeholder 3">
            <a:extLst>
              <a:ext uri="{FF2B5EF4-FFF2-40B4-BE49-F238E27FC236}">
                <a16:creationId xmlns:a16="http://schemas.microsoft.com/office/drawing/2014/main" id="{DBDFFA87-23F8-4E40-A009-0F8AB512FA99}"/>
              </a:ext>
            </a:extLst>
          </p:cNvPr>
          <p:cNvSpPr>
            <a:spLocks noGrp="1"/>
          </p:cNvSpPr>
          <p:nvPr>
            <p:ph type="sldNum" idx="12"/>
          </p:nvPr>
        </p:nvSpPr>
        <p:spPr/>
        <p:txBody>
          <a:bodyPr/>
          <a:lstStyle/>
          <a:p>
            <a:fld id="{00000000-1234-1234-1234-123412341234}" type="slidenum">
              <a:rPr lang="en" smtClean="0"/>
              <a:pPr/>
              <a:t>17</a:t>
            </a:fld>
            <a:endParaRPr lang="en" dirty="0"/>
          </a:p>
        </p:txBody>
      </p:sp>
    </p:spTree>
    <p:extLst>
      <p:ext uri="{BB962C8B-B14F-4D97-AF65-F5344CB8AC3E}">
        <p14:creationId xmlns:p14="http://schemas.microsoft.com/office/powerpoint/2010/main" val="370933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6D10B1-48D0-4EFF-BC76-09A83AE9F086}"/>
              </a:ext>
            </a:extLst>
          </p:cNvPr>
          <p:cNvSpPr>
            <a:spLocks noGrp="1"/>
          </p:cNvSpPr>
          <p:nvPr>
            <p:ph type="body" sz="quarter" idx="13"/>
          </p:nvPr>
        </p:nvSpPr>
        <p:spPr/>
        <p:txBody>
          <a:bodyPr/>
          <a:lstStyle/>
          <a:p>
            <a:r>
              <a:rPr lang="en-US" dirty="0"/>
              <a:t>How Play Supports Development</a:t>
            </a:r>
          </a:p>
        </p:txBody>
      </p:sp>
      <p:sp>
        <p:nvSpPr>
          <p:cNvPr id="3" name="Text Placeholder 2">
            <a:extLst>
              <a:ext uri="{FF2B5EF4-FFF2-40B4-BE49-F238E27FC236}">
                <a16:creationId xmlns:a16="http://schemas.microsoft.com/office/drawing/2014/main" id="{7E5BB463-DF4C-4FA0-82AA-A53B23D1C3D5}"/>
              </a:ext>
            </a:extLst>
          </p:cNvPr>
          <p:cNvSpPr>
            <a:spLocks noGrp="1"/>
          </p:cNvSpPr>
          <p:nvPr>
            <p:ph type="body" sz="quarter" idx="14"/>
          </p:nvPr>
        </p:nvSpPr>
        <p:spPr>
          <a:xfrm>
            <a:off x="311700" y="755375"/>
            <a:ext cx="8398851" cy="3615014"/>
          </a:xfrm>
        </p:spPr>
        <p:txBody>
          <a:bodyPr/>
          <a:lstStyle/>
          <a:p>
            <a:r>
              <a:rPr lang="en-US" dirty="0"/>
              <a:t>Building positive emotional expressiveness</a:t>
            </a:r>
          </a:p>
          <a:p>
            <a:r>
              <a:rPr lang="en-US" dirty="0"/>
              <a:t>Expresses more positive emotion</a:t>
            </a:r>
          </a:p>
          <a:p>
            <a:pPr lvl="2"/>
            <a:r>
              <a:rPr lang="en-US" dirty="0"/>
              <a:t>	</a:t>
            </a:r>
            <a:r>
              <a:rPr lang="en-US" sz="2000" dirty="0"/>
              <a:t>Engagement, thoughtfulness, understanding</a:t>
            </a:r>
          </a:p>
          <a:p>
            <a:r>
              <a:rPr lang="en-US" dirty="0"/>
              <a:t>Expresses less negative emotion</a:t>
            </a:r>
          </a:p>
          <a:p>
            <a:pPr lvl="1"/>
            <a:r>
              <a:rPr lang="en-US" dirty="0"/>
              <a:t>	</a:t>
            </a:r>
            <a:r>
              <a:rPr lang="en-US" sz="2000" dirty="0"/>
              <a:t>Selfishness, need for attention, anger</a:t>
            </a:r>
          </a:p>
          <a:p>
            <a:r>
              <a:rPr lang="en-US" dirty="0"/>
              <a:t>Score higher on tests of emotional regulation and emotional understanding</a:t>
            </a:r>
          </a:p>
        </p:txBody>
      </p:sp>
      <p:sp>
        <p:nvSpPr>
          <p:cNvPr id="4" name="Slide Number Placeholder 3">
            <a:extLst>
              <a:ext uri="{FF2B5EF4-FFF2-40B4-BE49-F238E27FC236}">
                <a16:creationId xmlns:a16="http://schemas.microsoft.com/office/drawing/2014/main" id="{E56459C1-A2D0-47A1-8D37-47AB7B926EE8}"/>
              </a:ext>
            </a:extLst>
          </p:cNvPr>
          <p:cNvSpPr>
            <a:spLocks noGrp="1"/>
          </p:cNvSpPr>
          <p:nvPr>
            <p:ph type="sldNum" idx="12"/>
          </p:nvPr>
        </p:nvSpPr>
        <p:spPr/>
        <p:txBody>
          <a:bodyPr/>
          <a:lstStyle/>
          <a:p>
            <a:fld id="{00000000-1234-1234-1234-123412341234}" type="slidenum">
              <a:rPr lang="en" smtClean="0"/>
              <a:pPr/>
              <a:t>18</a:t>
            </a:fld>
            <a:endParaRPr lang="en" dirty="0"/>
          </a:p>
        </p:txBody>
      </p:sp>
    </p:spTree>
    <p:extLst>
      <p:ext uri="{BB962C8B-B14F-4D97-AF65-F5344CB8AC3E}">
        <p14:creationId xmlns:p14="http://schemas.microsoft.com/office/powerpoint/2010/main" val="4214051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54905A-E638-4CD8-8B13-BB62AB0906E4}"/>
              </a:ext>
            </a:extLst>
          </p:cNvPr>
          <p:cNvSpPr>
            <a:spLocks noGrp="1"/>
          </p:cNvSpPr>
          <p:nvPr>
            <p:ph type="body" sz="quarter" idx="13"/>
          </p:nvPr>
        </p:nvSpPr>
        <p:spPr/>
        <p:txBody>
          <a:bodyPr/>
          <a:lstStyle/>
          <a:p>
            <a:r>
              <a:rPr lang="en-US" dirty="0"/>
              <a:t>Play in a Kindergarten Classroom</a:t>
            </a:r>
          </a:p>
        </p:txBody>
      </p:sp>
      <p:sp>
        <p:nvSpPr>
          <p:cNvPr id="3" name="Text Placeholder 2">
            <a:extLst>
              <a:ext uri="{FF2B5EF4-FFF2-40B4-BE49-F238E27FC236}">
                <a16:creationId xmlns:a16="http://schemas.microsoft.com/office/drawing/2014/main" id="{2B55F122-1E18-4FB6-90BA-E42D5B78FE5D}"/>
              </a:ext>
            </a:extLst>
          </p:cNvPr>
          <p:cNvSpPr>
            <a:spLocks noGrp="1"/>
          </p:cNvSpPr>
          <p:nvPr>
            <p:ph type="body" sz="quarter" idx="14"/>
          </p:nvPr>
        </p:nvSpPr>
        <p:spPr>
          <a:xfrm>
            <a:off x="214686" y="795131"/>
            <a:ext cx="8495866" cy="3575258"/>
          </a:xfrm>
        </p:spPr>
        <p:txBody>
          <a:bodyPr/>
          <a:lstStyle/>
          <a:p>
            <a:pPr lvl="1"/>
            <a:r>
              <a:rPr lang="en-US" sz="2400" dirty="0"/>
              <a:t>There are two basic types of pretend play: </a:t>
            </a:r>
          </a:p>
          <a:p>
            <a:pPr marL="342900" lvl="4" indent="-342900">
              <a:buFont typeface="Arial" panose="020B0604020202020204" pitchFamily="34" charset="0"/>
              <a:buChar char="•"/>
            </a:pPr>
            <a:r>
              <a:rPr lang="en-US" sz="2400" dirty="0"/>
              <a:t>fantasy play </a:t>
            </a:r>
          </a:p>
          <a:p>
            <a:pPr marL="342900" lvl="2" indent="-342900">
              <a:buFont typeface="Arial" panose="020B0604020202020204" pitchFamily="34" charset="0"/>
              <a:buChar char="•"/>
            </a:pPr>
            <a:r>
              <a:rPr lang="en-US" sz="2400" dirty="0"/>
              <a:t>sociodramatic play</a:t>
            </a:r>
          </a:p>
          <a:p>
            <a:pPr marL="342900" lvl="2" indent="-342900">
              <a:buFont typeface="Arial" panose="020B0604020202020204" pitchFamily="34" charset="0"/>
              <a:buChar char="•"/>
            </a:pPr>
            <a:endParaRPr lang="en-US" sz="2400" dirty="0"/>
          </a:p>
          <a:p>
            <a:pPr lvl="2"/>
            <a:r>
              <a:rPr lang="en-US" sz="2400" dirty="0"/>
              <a:t> </a:t>
            </a:r>
          </a:p>
          <a:p>
            <a:pPr lvl="2"/>
            <a:r>
              <a:rPr lang="en-US" dirty="0"/>
              <a:t>(Lindsey &amp; Colwell, 2013)</a:t>
            </a:r>
          </a:p>
          <a:p>
            <a:endParaRPr lang="en-US" dirty="0"/>
          </a:p>
        </p:txBody>
      </p:sp>
      <p:sp>
        <p:nvSpPr>
          <p:cNvPr id="4" name="Slide Number Placeholder 3">
            <a:extLst>
              <a:ext uri="{FF2B5EF4-FFF2-40B4-BE49-F238E27FC236}">
                <a16:creationId xmlns:a16="http://schemas.microsoft.com/office/drawing/2014/main" id="{2DCA3968-8C89-4BBC-A038-124412D39997}"/>
              </a:ext>
            </a:extLst>
          </p:cNvPr>
          <p:cNvSpPr>
            <a:spLocks noGrp="1"/>
          </p:cNvSpPr>
          <p:nvPr>
            <p:ph type="sldNum" idx="12"/>
          </p:nvPr>
        </p:nvSpPr>
        <p:spPr/>
        <p:txBody>
          <a:bodyPr/>
          <a:lstStyle/>
          <a:p>
            <a:fld id="{00000000-1234-1234-1234-123412341234}" type="slidenum">
              <a:rPr lang="en" smtClean="0"/>
              <a:pPr/>
              <a:t>19</a:t>
            </a:fld>
            <a:endParaRPr lang="en" dirty="0"/>
          </a:p>
        </p:txBody>
      </p:sp>
    </p:spTree>
    <p:extLst>
      <p:ext uri="{BB962C8B-B14F-4D97-AF65-F5344CB8AC3E}">
        <p14:creationId xmlns:p14="http://schemas.microsoft.com/office/powerpoint/2010/main" val="2914847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8481083" y="4887306"/>
            <a:ext cx="548700" cy="233671"/>
          </a:xfrm>
        </p:spPr>
        <p:txBody>
          <a:bodyPr/>
          <a:lstStyle/>
          <a:p>
            <a:fld id="{00000000-1234-1234-1234-123412341234}" type="slidenum">
              <a:rPr lang="en" smtClean="0"/>
              <a:pPr/>
              <a:t>2</a:t>
            </a:fld>
            <a:endParaRPr lang="en" dirty="0"/>
          </a:p>
        </p:txBody>
      </p:sp>
    </p:spTree>
    <p:extLst>
      <p:ext uri="{BB962C8B-B14F-4D97-AF65-F5344CB8AC3E}">
        <p14:creationId xmlns:p14="http://schemas.microsoft.com/office/powerpoint/2010/main" val="62232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320B6-36A7-4B1F-8CC5-C0BC6A17B1D2}"/>
              </a:ext>
            </a:extLst>
          </p:cNvPr>
          <p:cNvSpPr>
            <a:spLocks noGrp="1"/>
          </p:cNvSpPr>
          <p:nvPr>
            <p:ph type="body" sz="quarter" idx="13"/>
          </p:nvPr>
        </p:nvSpPr>
        <p:spPr/>
        <p:txBody>
          <a:bodyPr/>
          <a:lstStyle/>
          <a:p>
            <a:r>
              <a:rPr lang="en-US" dirty="0"/>
              <a:t>Fantasy Play</a:t>
            </a:r>
          </a:p>
        </p:txBody>
      </p:sp>
      <p:sp>
        <p:nvSpPr>
          <p:cNvPr id="3" name="Text Placeholder 2">
            <a:extLst>
              <a:ext uri="{FF2B5EF4-FFF2-40B4-BE49-F238E27FC236}">
                <a16:creationId xmlns:a16="http://schemas.microsoft.com/office/drawing/2014/main" id="{92B8E8F3-FB02-430D-A741-40A2B7386F8D}"/>
              </a:ext>
            </a:extLst>
          </p:cNvPr>
          <p:cNvSpPr>
            <a:spLocks noGrp="1"/>
          </p:cNvSpPr>
          <p:nvPr>
            <p:ph type="body" sz="quarter" idx="14"/>
          </p:nvPr>
        </p:nvSpPr>
        <p:spPr>
          <a:xfrm>
            <a:off x="182880" y="548143"/>
            <a:ext cx="8722581" cy="4047213"/>
          </a:xfrm>
        </p:spPr>
        <p:txBody>
          <a:bodyPr/>
          <a:lstStyle/>
          <a:p>
            <a:r>
              <a:rPr lang="en-US" sz="2200" dirty="0"/>
              <a:t>Primarily occurs in ages 2 though 5. </a:t>
            </a:r>
          </a:p>
          <a:p>
            <a:r>
              <a:rPr lang="en-US" sz="2200" dirty="0"/>
              <a:t>Peaks during the preschool years when children begin to interact with other children their own age and gain access to more toys and resources.</a:t>
            </a:r>
          </a:p>
          <a:p>
            <a:r>
              <a:rPr lang="en-US" sz="2200" dirty="0"/>
              <a:t>10-17% of all preschoolers’ play behavior can be grouped under this category.</a:t>
            </a:r>
          </a:p>
          <a:p>
            <a:r>
              <a:rPr lang="en-US" sz="2200" dirty="0"/>
              <a:t>Child will continuously verbalize state of pretend, meaning the child does not stay completely in character and will continue explaining what he or she is pretending to be or do.</a:t>
            </a:r>
          </a:p>
          <a:p>
            <a:endParaRPr lang="en-US" dirty="0"/>
          </a:p>
        </p:txBody>
      </p:sp>
      <p:sp>
        <p:nvSpPr>
          <p:cNvPr id="4" name="Slide Number Placeholder 3">
            <a:extLst>
              <a:ext uri="{FF2B5EF4-FFF2-40B4-BE49-F238E27FC236}">
                <a16:creationId xmlns:a16="http://schemas.microsoft.com/office/drawing/2014/main" id="{42CA54BE-4C26-45FE-9FB4-8169FA391925}"/>
              </a:ext>
            </a:extLst>
          </p:cNvPr>
          <p:cNvSpPr>
            <a:spLocks noGrp="1"/>
          </p:cNvSpPr>
          <p:nvPr>
            <p:ph type="sldNum" idx="12"/>
          </p:nvPr>
        </p:nvSpPr>
        <p:spPr/>
        <p:txBody>
          <a:bodyPr/>
          <a:lstStyle/>
          <a:p>
            <a:fld id="{00000000-1234-1234-1234-123412341234}" type="slidenum">
              <a:rPr lang="en" smtClean="0"/>
              <a:pPr/>
              <a:t>20</a:t>
            </a:fld>
            <a:endParaRPr lang="en" dirty="0"/>
          </a:p>
        </p:txBody>
      </p:sp>
    </p:spTree>
    <p:extLst>
      <p:ext uri="{BB962C8B-B14F-4D97-AF65-F5344CB8AC3E}">
        <p14:creationId xmlns:p14="http://schemas.microsoft.com/office/powerpoint/2010/main" val="3485784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5FB363-5AAC-40A7-8354-C0CAC2F52E5E}"/>
              </a:ext>
            </a:extLst>
          </p:cNvPr>
          <p:cNvSpPr>
            <a:spLocks noGrp="1"/>
          </p:cNvSpPr>
          <p:nvPr>
            <p:ph type="body" sz="quarter" idx="13"/>
          </p:nvPr>
        </p:nvSpPr>
        <p:spPr/>
        <p:txBody>
          <a:bodyPr/>
          <a:lstStyle/>
          <a:p>
            <a:r>
              <a:rPr lang="en-US" dirty="0"/>
              <a:t>Sociodramatic Play</a:t>
            </a:r>
          </a:p>
        </p:txBody>
      </p:sp>
      <p:sp>
        <p:nvSpPr>
          <p:cNvPr id="3" name="Text Placeholder 2">
            <a:extLst>
              <a:ext uri="{FF2B5EF4-FFF2-40B4-BE49-F238E27FC236}">
                <a16:creationId xmlns:a16="http://schemas.microsoft.com/office/drawing/2014/main" id="{F8B83B34-2ABE-472C-8617-3AEBAC7E5F29}"/>
              </a:ext>
            </a:extLst>
          </p:cNvPr>
          <p:cNvSpPr>
            <a:spLocks noGrp="1"/>
          </p:cNvSpPr>
          <p:nvPr>
            <p:ph type="body" sz="quarter" idx="14"/>
          </p:nvPr>
        </p:nvSpPr>
        <p:spPr>
          <a:xfrm>
            <a:off x="415636" y="715617"/>
            <a:ext cx="8294915" cy="3919993"/>
          </a:xfrm>
        </p:spPr>
        <p:txBody>
          <a:bodyPr/>
          <a:lstStyle/>
          <a:p>
            <a:r>
              <a:rPr lang="en-US" dirty="0"/>
              <a:t>Once the guidelines for the pretend storyline are set, the child is completely immersed in this story and does not typically emerge from character to restate that something is pretend. </a:t>
            </a:r>
          </a:p>
          <a:p>
            <a:r>
              <a:rPr lang="en-US" dirty="0"/>
              <a:t>Usually takes the form of an extended social narrative and imitates storylines that the child has been exposed to: Superman, Sleeping Beauty, home life, or a dog.</a:t>
            </a:r>
          </a:p>
          <a:p>
            <a:endParaRPr lang="en-US" dirty="0"/>
          </a:p>
        </p:txBody>
      </p:sp>
      <p:sp>
        <p:nvSpPr>
          <p:cNvPr id="4" name="Slide Number Placeholder 3">
            <a:extLst>
              <a:ext uri="{FF2B5EF4-FFF2-40B4-BE49-F238E27FC236}">
                <a16:creationId xmlns:a16="http://schemas.microsoft.com/office/drawing/2014/main" id="{24CDBF06-9DA7-464A-BBC0-54E5605ED5C6}"/>
              </a:ext>
            </a:extLst>
          </p:cNvPr>
          <p:cNvSpPr>
            <a:spLocks noGrp="1"/>
          </p:cNvSpPr>
          <p:nvPr>
            <p:ph type="sldNum" idx="12"/>
          </p:nvPr>
        </p:nvSpPr>
        <p:spPr/>
        <p:txBody>
          <a:bodyPr/>
          <a:lstStyle/>
          <a:p>
            <a:fld id="{00000000-1234-1234-1234-123412341234}" type="slidenum">
              <a:rPr lang="en" smtClean="0"/>
              <a:pPr/>
              <a:t>21</a:t>
            </a:fld>
            <a:endParaRPr lang="en" dirty="0"/>
          </a:p>
        </p:txBody>
      </p:sp>
    </p:spTree>
    <p:extLst>
      <p:ext uri="{BB962C8B-B14F-4D97-AF65-F5344CB8AC3E}">
        <p14:creationId xmlns:p14="http://schemas.microsoft.com/office/powerpoint/2010/main" val="3754808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45B3D2-88AE-4434-998F-309FC5245E69}"/>
              </a:ext>
            </a:extLst>
          </p:cNvPr>
          <p:cNvSpPr>
            <a:spLocks noGrp="1"/>
          </p:cNvSpPr>
          <p:nvPr>
            <p:ph type="body" sz="quarter" idx="13"/>
          </p:nvPr>
        </p:nvSpPr>
        <p:spPr/>
        <p:txBody>
          <a:bodyPr/>
          <a:lstStyle/>
          <a:p>
            <a:r>
              <a:rPr lang="en-US" dirty="0"/>
              <a:t>Play in a Kindergarten Classroom</a:t>
            </a:r>
          </a:p>
        </p:txBody>
      </p:sp>
      <p:sp>
        <p:nvSpPr>
          <p:cNvPr id="3" name="Text Placeholder 2">
            <a:extLst>
              <a:ext uri="{FF2B5EF4-FFF2-40B4-BE49-F238E27FC236}">
                <a16:creationId xmlns:a16="http://schemas.microsoft.com/office/drawing/2014/main" id="{696CDED1-A751-4BC4-9FD2-1CFF568123CC}"/>
              </a:ext>
            </a:extLst>
          </p:cNvPr>
          <p:cNvSpPr>
            <a:spLocks noGrp="1"/>
          </p:cNvSpPr>
          <p:nvPr>
            <p:ph type="body" sz="quarter" idx="14"/>
          </p:nvPr>
        </p:nvSpPr>
        <p:spPr>
          <a:xfrm>
            <a:off x="214686" y="1152524"/>
            <a:ext cx="8495866" cy="3734782"/>
          </a:xfrm>
        </p:spPr>
        <p:txBody>
          <a:bodyPr/>
          <a:lstStyle/>
          <a:p>
            <a:pPr marL="0" indent="0">
              <a:buNone/>
            </a:pPr>
            <a:r>
              <a:rPr lang="en-US" dirty="0"/>
              <a:t>This type of play benefits all areas of  a child’s development and gives a child tools for experiences later in life such as emotional regulation, creativity, and logical reasoning. </a:t>
            </a:r>
          </a:p>
          <a:p>
            <a:pPr marL="0" indent="0">
              <a:buNone/>
            </a:pPr>
            <a:r>
              <a:rPr lang="en-US" dirty="0"/>
              <a:t>Join in children’s pretend play to help guide their storyline, but allow children to expand their knowledge of the world around them by playing “make believe.”</a:t>
            </a:r>
          </a:p>
          <a:p>
            <a:pPr marL="0" indent="0">
              <a:buNone/>
            </a:pPr>
            <a:r>
              <a:rPr lang="en-US" sz="1400" dirty="0"/>
              <a:t>https://www.psychologytoday.com/us/blog/moral-landscapes/201404/is-pretend-play-good-kids</a:t>
            </a:r>
          </a:p>
        </p:txBody>
      </p:sp>
      <p:sp>
        <p:nvSpPr>
          <p:cNvPr id="4" name="Slide Number Placeholder 3">
            <a:extLst>
              <a:ext uri="{FF2B5EF4-FFF2-40B4-BE49-F238E27FC236}">
                <a16:creationId xmlns:a16="http://schemas.microsoft.com/office/drawing/2014/main" id="{97873BA9-FE76-487D-98F9-51A74828443F}"/>
              </a:ext>
            </a:extLst>
          </p:cNvPr>
          <p:cNvSpPr>
            <a:spLocks noGrp="1"/>
          </p:cNvSpPr>
          <p:nvPr>
            <p:ph type="sldNum" idx="12"/>
          </p:nvPr>
        </p:nvSpPr>
        <p:spPr/>
        <p:txBody>
          <a:bodyPr/>
          <a:lstStyle/>
          <a:p>
            <a:fld id="{00000000-1234-1234-1234-123412341234}" type="slidenum">
              <a:rPr lang="en" smtClean="0"/>
              <a:pPr/>
              <a:t>22</a:t>
            </a:fld>
            <a:endParaRPr lang="en" dirty="0"/>
          </a:p>
        </p:txBody>
      </p:sp>
    </p:spTree>
    <p:extLst>
      <p:ext uri="{BB962C8B-B14F-4D97-AF65-F5344CB8AC3E}">
        <p14:creationId xmlns:p14="http://schemas.microsoft.com/office/powerpoint/2010/main" val="2417218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E277C6-F85B-44BF-8367-708129BED441}"/>
              </a:ext>
            </a:extLst>
          </p:cNvPr>
          <p:cNvSpPr>
            <a:spLocks noGrp="1"/>
          </p:cNvSpPr>
          <p:nvPr>
            <p:ph type="body" sz="quarter" idx="13"/>
          </p:nvPr>
        </p:nvSpPr>
        <p:spPr/>
        <p:txBody>
          <a:bodyPr/>
          <a:lstStyle/>
          <a:p>
            <a:r>
              <a:rPr lang="en-US" sz="2800" dirty="0"/>
              <a:t>What is going on in this classroom all day?</a:t>
            </a:r>
          </a:p>
        </p:txBody>
      </p:sp>
      <p:sp>
        <p:nvSpPr>
          <p:cNvPr id="3" name="Slide Number Placeholder 2">
            <a:extLst>
              <a:ext uri="{FF2B5EF4-FFF2-40B4-BE49-F238E27FC236}">
                <a16:creationId xmlns:a16="http://schemas.microsoft.com/office/drawing/2014/main" id="{6FA45E99-8CA4-43B1-9EB5-58D236FBD278}"/>
              </a:ext>
            </a:extLst>
          </p:cNvPr>
          <p:cNvSpPr>
            <a:spLocks noGrp="1"/>
          </p:cNvSpPr>
          <p:nvPr>
            <p:ph type="sldNum" idx="12"/>
          </p:nvPr>
        </p:nvSpPr>
        <p:spPr/>
        <p:txBody>
          <a:bodyPr/>
          <a:lstStyle/>
          <a:p>
            <a:fld id="{00000000-1234-1234-1234-123412341234}" type="slidenum">
              <a:rPr lang="en" smtClean="0"/>
              <a:pPr/>
              <a:t>23</a:t>
            </a:fld>
            <a:endParaRPr lang="en"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328210" y="-1694814"/>
            <a:ext cx="4487579" cy="9144000"/>
          </a:xfrm>
          <a:prstGeom prst="rect">
            <a:avLst/>
          </a:prstGeom>
        </p:spPr>
      </p:pic>
    </p:spTree>
    <p:extLst>
      <p:ext uri="{BB962C8B-B14F-4D97-AF65-F5344CB8AC3E}">
        <p14:creationId xmlns:p14="http://schemas.microsoft.com/office/powerpoint/2010/main" val="2568534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014374-51F9-42F1-8198-5FDF1BB5C92F}"/>
              </a:ext>
            </a:extLst>
          </p:cNvPr>
          <p:cNvSpPr>
            <a:spLocks noGrp="1"/>
          </p:cNvSpPr>
          <p:nvPr>
            <p:ph type="body" sz="quarter" idx="13"/>
          </p:nvPr>
        </p:nvSpPr>
        <p:spPr/>
        <p:txBody>
          <a:bodyPr/>
          <a:lstStyle/>
          <a:p>
            <a:r>
              <a:rPr lang="en-US" sz="2800" dirty="0"/>
              <a:t>What is going on in this classroom all day?</a:t>
            </a:r>
          </a:p>
        </p:txBody>
      </p:sp>
      <p:sp>
        <p:nvSpPr>
          <p:cNvPr id="3" name="Slide Number Placeholder 2">
            <a:extLst>
              <a:ext uri="{FF2B5EF4-FFF2-40B4-BE49-F238E27FC236}">
                <a16:creationId xmlns:a16="http://schemas.microsoft.com/office/drawing/2014/main" id="{837EFB3A-49E7-4804-9A62-A9043DE0DC43}"/>
              </a:ext>
            </a:extLst>
          </p:cNvPr>
          <p:cNvSpPr>
            <a:spLocks noGrp="1"/>
          </p:cNvSpPr>
          <p:nvPr>
            <p:ph type="sldNum" idx="12"/>
          </p:nvPr>
        </p:nvSpPr>
        <p:spPr/>
        <p:txBody>
          <a:bodyPr/>
          <a:lstStyle/>
          <a:p>
            <a:fld id="{00000000-1234-1234-1234-123412341234}" type="slidenum">
              <a:rPr lang="en" smtClean="0"/>
              <a:pPr/>
              <a:t>24</a:t>
            </a:fld>
            <a:endParaRPr lang="en" dirty="0"/>
          </a:p>
        </p:txBody>
      </p:sp>
      <p:pic>
        <p:nvPicPr>
          <p:cNvPr id="4" name="Picture 3">
            <a:extLst>
              <a:ext uri="{FF2B5EF4-FFF2-40B4-BE49-F238E27FC236}">
                <a16:creationId xmlns:a16="http://schemas.microsoft.com/office/drawing/2014/main" id="{6EB05762-27CE-4AB4-B860-B7F259895CE5}"/>
              </a:ext>
            </a:extLst>
          </p:cNvPr>
          <p:cNvPicPr>
            <a:picLocks noChangeAspect="1"/>
          </p:cNvPicPr>
          <p:nvPr/>
        </p:nvPicPr>
        <p:blipFill>
          <a:blip r:embed="rId2"/>
          <a:stretch>
            <a:fillRect/>
          </a:stretch>
        </p:blipFill>
        <p:spPr>
          <a:xfrm>
            <a:off x="-20549" y="584179"/>
            <a:ext cx="9164549" cy="4717286"/>
          </a:xfrm>
          <a:prstGeom prst="rect">
            <a:avLst/>
          </a:prstGeom>
        </p:spPr>
      </p:pic>
    </p:spTree>
    <p:extLst>
      <p:ext uri="{BB962C8B-B14F-4D97-AF65-F5344CB8AC3E}">
        <p14:creationId xmlns:p14="http://schemas.microsoft.com/office/powerpoint/2010/main" val="78653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C14B54-AF2E-4C6A-A98A-ADA07EEA06C5}"/>
              </a:ext>
            </a:extLst>
          </p:cNvPr>
          <p:cNvSpPr>
            <a:spLocks noGrp="1"/>
          </p:cNvSpPr>
          <p:nvPr>
            <p:ph type="body" sz="quarter" idx="13"/>
          </p:nvPr>
        </p:nvSpPr>
        <p:spPr/>
        <p:txBody>
          <a:bodyPr/>
          <a:lstStyle/>
          <a:p>
            <a:endParaRPr lang="en-US" dirty="0"/>
          </a:p>
          <a:p>
            <a:r>
              <a:rPr lang="en-US" dirty="0"/>
              <a:t>The Importance of Play</a:t>
            </a:r>
          </a:p>
          <a:p>
            <a:endParaRPr lang="en-US" dirty="0"/>
          </a:p>
        </p:txBody>
      </p:sp>
      <p:sp>
        <p:nvSpPr>
          <p:cNvPr id="3" name="Text Placeholder 2">
            <a:extLst>
              <a:ext uri="{FF2B5EF4-FFF2-40B4-BE49-F238E27FC236}">
                <a16:creationId xmlns:a16="http://schemas.microsoft.com/office/drawing/2014/main" id="{20E06739-0FE9-434C-A1A0-B003EF058149}"/>
              </a:ext>
            </a:extLst>
          </p:cNvPr>
          <p:cNvSpPr>
            <a:spLocks noGrp="1"/>
          </p:cNvSpPr>
          <p:nvPr>
            <p:ph type="body" sz="quarter" idx="14"/>
          </p:nvPr>
        </p:nvSpPr>
        <p:spPr>
          <a:xfrm>
            <a:off x="108156" y="638629"/>
            <a:ext cx="8799870" cy="4421744"/>
          </a:xfrm>
        </p:spPr>
        <p:txBody>
          <a:bodyPr/>
          <a:lstStyle/>
          <a:p>
            <a:pPr>
              <a:spcAft>
                <a:spcPts val="0"/>
              </a:spcAft>
              <a:buFont typeface="Arial" panose="020B0604020202020204" pitchFamily="34" charset="0"/>
              <a:buChar char="•"/>
            </a:pPr>
            <a:r>
              <a:rPr lang="en-US" dirty="0"/>
              <a:t>Pretend play helps children develop working memory</a:t>
            </a:r>
          </a:p>
          <a:p>
            <a:pPr marL="0" indent="0">
              <a:spcAft>
                <a:spcPts val="0"/>
              </a:spcAft>
              <a:buNone/>
            </a:pPr>
            <a:r>
              <a:rPr lang="en-US" dirty="0"/>
              <a:t>    </a:t>
            </a:r>
            <a:r>
              <a:rPr lang="en-US" dirty="0">
                <a:solidFill>
                  <a:srgbClr val="0070C0"/>
                </a:solidFill>
              </a:rPr>
              <a:t>ex. what props represent various items in a skit</a:t>
            </a:r>
          </a:p>
          <a:p>
            <a:pPr marL="0" indent="0">
              <a:spcAft>
                <a:spcPts val="0"/>
              </a:spcAft>
              <a:buNone/>
            </a:pPr>
            <a:r>
              <a:rPr lang="en-US" sz="1600" dirty="0">
                <a:solidFill>
                  <a:schemeClr val="accent2"/>
                </a:solidFill>
              </a:rPr>
              <a:t>Standards: TH:PR4.1.K, TH:PR5.1.KB </a:t>
            </a:r>
          </a:p>
          <a:p>
            <a:pPr marL="0" indent="0">
              <a:spcAft>
                <a:spcPts val="0"/>
              </a:spcAft>
              <a:buNone/>
            </a:pPr>
            <a:r>
              <a:rPr lang="en-US" dirty="0"/>
              <a:t>Pretend play helps children develop cognition</a:t>
            </a:r>
          </a:p>
          <a:p>
            <a:pPr marL="0" indent="0">
              <a:spcAft>
                <a:spcPts val="0"/>
              </a:spcAft>
              <a:buNone/>
            </a:pPr>
            <a:r>
              <a:rPr lang="en-US" dirty="0"/>
              <a:t>    </a:t>
            </a:r>
            <a:r>
              <a:rPr lang="en-US" dirty="0">
                <a:solidFill>
                  <a:srgbClr val="0070C0"/>
                </a:solidFill>
              </a:rPr>
              <a:t>ex. think through different perspectives such as rule                   changes in a game </a:t>
            </a:r>
          </a:p>
          <a:p>
            <a:pPr marL="0" indent="0">
              <a:spcAft>
                <a:spcPts val="0"/>
              </a:spcAft>
              <a:buNone/>
            </a:pPr>
            <a:r>
              <a:rPr lang="en-US" sz="1600" dirty="0">
                <a:solidFill>
                  <a:schemeClr val="accent2"/>
                </a:solidFill>
              </a:rPr>
              <a:t>Standards: TH:PR6.1.KA, TH:RE9.1.KA</a:t>
            </a:r>
          </a:p>
          <a:p>
            <a:pPr marL="0" indent="0">
              <a:spcAft>
                <a:spcPts val="0"/>
              </a:spcAft>
              <a:buNone/>
            </a:pPr>
            <a:r>
              <a:rPr lang="en-US" dirty="0"/>
              <a:t>Pretend play helps children develop inhibitory control</a:t>
            </a:r>
          </a:p>
          <a:p>
            <a:pPr marL="0" indent="0">
              <a:spcAft>
                <a:spcPts val="0"/>
              </a:spcAft>
              <a:buNone/>
            </a:pPr>
            <a:r>
              <a:rPr lang="en-US" dirty="0"/>
              <a:t>    </a:t>
            </a:r>
            <a:r>
              <a:rPr lang="en-US" dirty="0">
                <a:solidFill>
                  <a:srgbClr val="0070C0"/>
                </a:solidFill>
              </a:rPr>
              <a:t>ex. how to share two dolls with three people</a:t>
            </a:r>
          </a:p>
          <a:p>
            <a:pPr marL="0" indent="0">
              <a:spcAft>
                <a:spcPts val="0"/>
              </a:spcAft>
              <a:buNone/>
            </a:pPr>
            <a:r>
              <a:rPr lang="en-US" sz="1600" dirty="0">
                <a:solidFill>
                  <a:schemeClr val="accent2"/>
                </a:solidFill>
              </a:rPr>
              <a:t>Standards: TH:PR4.1.KA, TH:CN10.1.K</a:t>
            </a:r>
          </a:p>
        </p:txBody>
      </p:sp>
      <p:sp>
        <p:nvSpPr>
          <p:cNvPr id="4" name="Slide Number Placeholder 3">
            <a:extLst>
              <a:ext uri="{FF2B5EF4-FFF2-40B4-BE49-F238E27FC236}">
                <a16:creationId xmlns:a16="http://schemas.microsoft.com/office/drawing/2014/main" id="{780022AD-E74C-404B-A397-9C78AA5EAF69}"/>
              </a:ext>
            </a:extLst>
          </p:cNvPr>
          <p:cNvSpPr>
            <a:spLocks noGrp="1"/>
          </p:cNvSpPr>
          <p:nvPr>
            <p:ph type="sldNum" idx="12"/>
          </p:nvPr>
        </p:nvSpPr>
        <p:spPr/>
        <p:txBody>
          <a:bodyPr/>
          <a:lstStyle/>
          <a:p>
            <a:fld id="{00000000-1234-1234-1234-123412341234}" type="slidenum">
              <a:rPr lang="en" smtClean="0"/>
              <a:pPr/>
              <a:t>25</a:t>
            </a:fld>
            <a:endParaRPr lang="en" dirty="0"/>
          </a:p>
        </p:txBody>
      </p:sp>
    </p:spTree>
    <p:extLst>
      <p:ext uri="{BB962C8B-B14F-4D97-AF65-F5344CB8AC3E}">
        <p14:creationId xmlns:p14="http://schemas.microsoft.com/office/powerpoint/2010/main" val="2785556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EDA967-7814-4EFE-B282-2D06920C6194}"/>
              </a:ext>
            </a:extLst>
          </p:cNvPr>
          <p:cNvSpPr>
            <a:spLocks noGrp="1"/>
          </p:cNvSpPr>
          <p:nvPr>
            <p:ph type="body" sz="quarter" idx="13"/>
          </p:nvPr>
        </p:nvSpPr>
        <p:spPr/>
        <p:txBody>
          <a:bodyPr/>
          <a:lstStyle/>
          <a:p>
            <a:endParaRPr lang="en-US" dirty="0"/>
          </a:p>
          <a:p>
            <a:r>
              <a:rPr lang="en-US" dirty="0"/>
              <a:t>The Importance of Play</a:t>
            </a:r>
          </a:p>
          <a:p>
            <a:endParaRPr lang="en-US" dirty="0"/>
          </a:p>
        </p:txBody>
      </p:sp>
      <p:sp>
        <p:nvSpPr>
          <p:cNvPr id="3" name="Text Placeholder 2">
            <a:extLst>
              <a:ext uri="{FF2B5EF4-FFF2-40B4-BE49-F238E27FC236}">
                <a16:creationId xmlns:a16="http://schemas.microsoft.com/office/drawing/2014/main" id="{B40151A0-0F32-4EEE-ACDA-8A1D80D0FEB5}"/>
              </a:ext>
            </a:extLst>
          </p:cNvPr>
          <p:cNvSpPr>
            <a:spLocks noGrp="1"/>
          </p:cNvSpPr>
          <p:nvPr>
            <p:ph type="body" sz="quarter" idx="14"/>
          </p:nvPr>
        </p:nvSpPr>
        <p:spPr>
          <a:xfrm>
            <a:off x="415636" y="695195"/>
            <a:ext cx="8294915" cy="3675193"/>
          </a:xfrm>
        </p:spPr>
        <p:txBody>
          <a:bodyPr/>
          <a:lstStyle/>
          <a:p>
            <a:pPr marL="0" indent="0">
              <a:buNone/>
            </a:pPr>
            <a:r>
              <a:rPr lang="en-US" dirty="0"/>
              <a:t>You can support children in pretend play by:</a:t>
            </a:r>
          </a:p>
          <a:p>
            <a:pPr marL="0" indent="0">
              <a:buNone/>
            </a:pPr>
            <a:r>
              <a:rPr lang="en-US" dirty="0">
                <a:solidFill>
                  <a:srgbClr val="0070C0"/>
                </a:solidFill>
              </a:rPr>
              <a:t>Asking questions and supporting recall of details.</a:t>
            </a:r>
          </a:p>
          <a:p>
            <a:pPr>
              <a:buFont typeface="Arial" panose="020B0604020202020204" pitchFamily="34" charset="0"/>
              <a:buChar char="•"/>
            </a:pPr>
            <a:r>
              <a:rPr lang="en-US" dirty="0"/>
              <a:t>What happened first, next, last?</a:t>
            </a:r>
          </a:p>
          <a:p>
            <a:pPr>
              <a:buFont typeface="Arial" panose="020B0604020202020204" pitchFamily="34" charset="0"/>
              <a:buChar char="•"/>
            </a:pPr>
            <a:r>
              <a:rPr lang="en-US" dirty="0"/>
              <a:t>Tell me details about your trip to the store.</a:t>
            </a:r>
          </a:p>
        </p:txBody>
      </p:sp>
      <p:sp>
        <p:nvSpPr>
          <p:cNvPr id="4" name="Slide Number Placeholder 3">
            <a:extLst>
              <a:ext uri="{FF2B5EF4-FFF2-40B4-BE49-F238E27FC236}">
                <a16:creationId xmlns:a16="http://schemas.microsoft.com/office/drawing/2014/main" id="{C9CB0A05-8303-48D0-8049-A23BADC8851A}"/>
              </a:ext>
            </a:extLst>
          </p:cNvPr>
          <p:cNvSpPr>
            <a:spLocks noGrp="1"/>
          </p:cNvSpPr>
          <p:nvPr>
            <p:ph type="sldNum" idx="12"/>
          </p:nvPr>
        </p:nvSpPr>
        <p:spPr/>
        <p:txBody>
          <a:bodyPr/>
          <a:lstStyle/>
          <a:p>
            <a:fld id="{00000000-1234-1234-1234-123412341234}" type="slidenum">
              <a:rPr lang="en" smtClean="0"/>
              <a:pPr/>
              <a:t>26</a:t>
            </a:fld>
            <a:endParaRPr lang="en" dirty="0"/>
          </a:p>
        </p:txBody>
      </p:sp>
    </p:spTree>
    <p:extLst>
      <p:ext uri="{BB962C8B-B14F-4D97-AF65-F5344CB8AC3E}">
        <p14:creationId xmlns:p14="http://schemas.microsoft.com/office/powerpoint/2010/main" val="2284820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21E3FE-DCFF-49FF-89B8-269325797E02}"/>
              </a:ext>
            </a:extLst>
          </p:cNvPr>
          <p:cNvSpPr>
            <a:spLocks noGrp="1"/>
          </p:cNvSpPr>
          <p:nvPr>
            <p:ph type="body" sz="quarter" idx="13"/>
          </p:nvPr>
        </p:nvSpPr>
        <p:spPr/>
        <p:txBody>
          <a:bodyPr/>
          <a:lstStyle/>
          <a:p>
            <a:r>
              <a:rPr lang="en-US" dirty="0"/>
              <a:t>The Importance of Play</a:t>
            </a:r>
          </a:p>
        </p:txBody>
      </p:sp>
      <p:sp>
        <p:nvSpPr>
          <p:cNvPr id="3" name="Text Placeholder 2">
            <a:extLst>
              <a:ext uri="{FF2B5EF4-FFF2-40B4-BE49-F238E27FC236}">
                <a16:creationId xmlns:a16="http://schemas.microsoft.com/office/drawing/2014/main" id="{124EE0B6-7F5E-4158-AB30-B1CBE318B426}"/>
              </a:ext>
            </a:extLst>
          </p:cNvPr>
          <p:cNvSpPr>
            <a:spLocks noGrp="1"/>
          </p:cNvSpPr>
          <p:nvPr>
            <p:ph type="body" sz="quarter" idx="14"/>
          </p:nvPr>
        </p:nvSpPr>
        <p:spPr>
          <a:xfrm>
            <a:off x="415636" y="739037"/>
            <a:ext cx="8294915" cy="3631352"/>
          </a:xfrm>
        </p:spPr>
        <p:txBody>
          <a:bodyPr/>
          <a:lstStyle/>
          <a:p>
            <a:pPr marL="0" indent="0">
              <a:buNone/>
            </a:pPr>
            <a:r>
              <a:rPr lang="en-US" dirty="0">
                <a:solidFill>
                  <a:srgbClr val="0070C0"/>
                </a:solidFill>
              </a:rPr>
              <a:t>Connecting with children about things that interest them as they create and discover. Ask questions such as:</a:t>
            </a:r>
          </a:p>
          <a:p>
            <a:pPr marL="342900" lvl="2" indent="-342900">
              <a:buFont typeface="Arial" panose="020B0604020202020204" pitchFamily="34" charset="0"/>
              <a:buChar char="•"/>
            </a:pPr>
            <a:r>
              <a:rPr lang="en-US" sz="2400" dirty="0">
                <a:solidFill>
                  <a:schemeClr val="tx1"/>
                </a:solidFill>
              </a:rPr>
              <a:t>What are you observing?</a:t>
            </a:r>
          </a:p>
          <a:p>
            <a:pPr marL="342900" lvl="2" indent="-342900">
              <a:buFont typeface="Arial" panose="020B0604020202020204" pitchFamily="34" charset="0"/>
              <a:buChar char="•"/>
            </a:pPr>
            <a:r>
              <a:rPr lang="en-US" sz="2400" dirty="0">
                <a:solidFill>
                  <a:schemeClr val="tx1"/>
                </a:solidFill>
              </a:rPr>
              <a:t>Why do you think that happened?</a:t>
            </a:r>
          </a:p>
          <a:p>
            <a:pPr marL="342900" lvl="2" indent="-342900">
              <a:buFont typeface="Arial" panose="020B0604020202020204" pitchFamily="34" charset="0"/>
              <a:buChar char="•"/>
            </a:pPr>
            <a:r>
              <a:rPr lang="en-US" sz="2400" dirty="0">
                <a:solidFill>
                  <a:schemeClr val="tx1"/>
                </a:solidFill>
              </a:rPr>
              <a:t>How can we solve it?</a:t>
            </a:r>
          </a:p>
        </p:txBody>
      </p:sp>
      <p:sp>
        <p:nvSpPr>
          <p:cNvPr id="4" name="Slide Number Placeholder 3">
            <a:extLst>
              <a:ext uri="{FF2B5EF4-FFF2-40B4-BE49-F238E27FC236}">
                <a16:creationId xmlns:a16="http://schemas.microsoft.com/office/drawing/2014/main" id="{76FB9735-1617-4516-A110-1CDA3C03ACD8}"/>
              </a:ext>
            </a:extLst>
          </p:cNvPr>
          <p:cNvSpPr>
            <a:spLocks noGrp="1"/>
          </p:cNvSpPr>
          <p:nvPr>
            <p:ph type="sldNum" idx="12"/>
          </p:nvPr>
        </p:nvSpPr>
        <p:spPr/>
        <p:txBody>
          <a:bodyPr/>
          <a:lstStyle/>
          <a:p>
            <a:fld id="{00000000-1234-1234-1234-123412341234}" type="slidenum">
              <a:rPr lang="en" smtClean="0"/>
              <a:pPr/>
              <a:t>27</a:t>
            </a:fld>
            <a:endParaRPr lang="en" dirty="0"/>
          </a:p>
        </p:txBody>
      </p:sp>
    </p:spTree>
    <p:extLst>
      <p:ext uri="{BB962C8B-B14F-4D97-AF65-F5344CB8AC3E}">
        <p14:creationId xmlns:p14="http://schemas.microsoft.com/office/powerpoint/2010/main" val="1542850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ECBF59-6835-4DB0-9977-C6CF7CE9C83C}"/>
              </a:ext>
            </a:extLst>
          </p:cNvPr>
          <p:cNvSpPr>
            <a:spLocks noGrp="1"/>
          </p:cNvSpPr>
          <p:nvPr>
            <p:ph type="body" sz="quarter" idx="13"/>
          </p:nvPr>
        </p:nvSpPr>
        <p:spPr/>
        <p:txBody>
          <a:bodyPr/>
          <a:lstStyle/>
          <a:p>
            <a:r>
              <a:rPr lang="en-US" dirty="0"/>
              <a:t>The Importance of Play</a:t>
            </a:r>
          </a:p>
        </p:txBody>
      </p:sp>
      <p:sp>
        <p:nvSpPr>
          <p:cNvPr id="3" name="Text Placeholder 2">
            <a:extLst>
              <a:ext uri="{FF2B5EF4-FFF2-40B4-BE49-F238E27FC236}">
                <a16:creationId xmlns:a16="http://schemas.microsoft.com/office/drawing/2014/main" id="{FC7149A0-E50E-48D3-99DB-49AFC606BFF6}"/>
              </a:ext>
            </a:extLst>
          </p:cNvPr>
          <p:cNvSpPr>
            <a:spLocks noGrp="1"/>
          </p:cNvSpPr>
          <p:nvPr>
            <p:ph type="body" sz="quarter" idx="14"/>
          </p:nvPr>
        </p:nvSpPr>
        <p:spPr>
          <a:xfrm>
            <a:off x="415636" y="726511"/>
            <a:ext cx="8294915" cy="3643878"/>
          </a:xfrm>
        </p:spPr>
        <p:txBody>
          <a:bodyPr/>
          <a:lstStyle/>
          <a:p>
            <a:pPr marL="0" indent="0">
              <a:buNone/>
            </a:pPr>
            <a:r>
              <a:rPr lang="en-US" dirty="0">
                <a:solidFill>
                  <a:srgbClr val="0070C0"/>
                </a:solidFill>
              </a:rPr>
              <a:t>Modeling problem solving by showing them how to stay in control so they can focus on solutions. For example:</a:t>
            </a:r>
          </a:p>
          <a:p>
            <a:pPr marL="0" indent="0">
              <a:buNone/>
            </a:pPr>
            <a:r>
              <a:rPr lang="en-US" sz="2000" dirty="0"/>
              <a:t>“It looks like there might be a problem deciding who gets the blue train. Let’s take a deep breath and calm down. Let’s talk about how you are feeling, what the problem is and how we can solve it.”</a:t>
            </a:r>
          </a:p>
        </p:txBody>
      </p:sp>
      <p:sp>
        <p:nvSpPr>
          <p:cNvPr id="4" name="Slide Number Placeholder 3">
            <a:extLst>
              <a:ext uri="{FF2B5EF4-FFF2-40B4-BE49-F238E27FC236}">
                <a16:creationId xmlns:a16="http://schemas.microsoft.com/office/drawing/2014/main" id="{D650B56D-22B7-4608-A91E-B6A74D36C54E}"/>
              </a:ext>
            </a:extLst>
          </p:cNvPr>
          <p:cNvSpPr>
            <a:spLocks noGrp="1"/>
          </p:cNvSpPr>
          <p:nvPr>
            <p:ph type="sldNum" idx="12"/>
          </p:nvPr>
        </p:nvSpPr>
        <p:spPr/>
        <p:txBody>
          <a:bodyPr/>
          <a:lstStyle/>
          <a:p>
            <a:fld id="{00000000-1234-1234-1234-123412341234}" type="slidenum">
              <a:rPr lang="en" smtClean="0"/>
              <a:pPr/>
              <a:t>28</a:t>
            </a:fld>
            <a:endParaRPr lang="en" dirty="0"/>
          </a:p>
        </p:txBody>
      </p:sp>
    </p:spTree>
    <p:extLst>
      <p:ext uri="{BB962C8B-B14F-4D97-AF65-F5344CB8AC3E}">
        <p14:creationId xmlns:p14="http://schemas.microsoft.com/office/powerpoint/2010/main" val="1697866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37091D-4323-4A54-A997-F3E731EDD8E1}"/>
              </a:ext>
            </a:extLst>
          </p:cNvPr>
          <p:cNvSpPr>
            <a:spLocks noGrp="1"/>
          </p:cNvSpPr>
          <p:nvPr>
            <p:ph type="body" sz="quarter" idx="13"/>
          </p:nvPr>
        </p:nvSpPr>
        <p:spPr/>
        <p:txBody>
          <a:bodyPr/>
          <a:lstStyle/>
          <a:p>
            <a:r>
              <a:rPr lang="en-US" dirty="0"/>
              <a:t>The Importance of Play</a:t>
            </a:r>
          </a:p>
        </p:txBody>
      </p:sp>
      <p:sp>
        <p:nvSpPr>
          <p:cNvPr id="3" name="Text Placeholder 2">
            <a:extLst>
              <a:ext uri="{FF2B5EF4-FFF2-40B4-BE49-F238E27FC236}">
                <a16:creationId xmlns:a16="http://schemas.microsoft.com/office/drawing/2014/main" id="{91C40CEC-4910-4836-9C5E-C5DDAAF31606}"/>
              </a:ext>
            </a:extLst>
          </p:cNvPr>
          <p:cNvSpPr>
            <a:spLocks noGrp="1"/>
          </p:cNvSpPr>
          <p:nvPr>
            <p:ph type="body" sz="quarter" idx="14"/>
          </p:nvPr>
        </p:nvSpPr>
        <p:spPr>
          <a:xfrm>
            <a:off x="415636" y="745299"/>
            <a:ext cx="8294915" cy="3625089"/>
          </a:xfrm>
        </p:spPr>
        <p:txBody>
          <a:bodyPr/>
          <a:lstStyle/>
          <a:p>
            <a:pPr marL="0" indent="0">
              <a:buNone/>
            </a:pPr>
            <a:r>
              <a:rPr lang="en-US" dirty="0">
                <a:solidFill>
                  <a:srgbClr val="0070C0"/>
                </a:solidFill>
              </a:rPr>
              <a:t>Gradually increase the difficulty over time</a:t>
            </a:r>
          </a:p>
          <a:p>
            <a:r>
              <a:rPr lang="en-US" dirty="0"/>
              <a:t>	</a:t>
            </a:r>
            <a:r>
              <a:rPr lang="en-US" dirty="0">
                <a:solidFill>
                  <a:schemeClr val="tx1"/>
                </a:solidFill>
              </a:rPr>
              <a:t>If a child masters a five-piece puzzle, increase the  	difficulty by offering a puzzle with more pieces such as a 	seven or ten piece puzzle.</a:t>
            </a:r>
          </a:p>
        </p:txBody>
      </p:sp>
      <p:sp>
        <p:nvSpPr>
          <p:cNvPr id="4" name="Slide Number Placeholder 3">
            <a:extLst>
              <a:ext uri="{FF2B5EF4-FFF2-40B4-BE49-F238E27FC236}">
                <a16:creationId xmlns:a16="http://schemas.microsoft.com/office/drawing/2014/main" id="{BA6C9001-4025-4EBA-A34D-B6B5C6D3B52D}"/>
              </a:ext>
            </a:extLst>
          </p:cNvPr>
          <p:cNvSpPr>
            <a:spLocks noGrp="1"/>
          </p:cNvSpPr>
          <p:nvPr>
            <p:ph type="sldNum" idx="12"/>
          </p:nvPr>
        </p:nvSpPr>
        <p:spPr/>
        <p:txBody>
          <a:bodyPr/>
          <a:lstStyle/>
          <a:p>
            <a:fld id="{00000000-1234-1234-1234-123412341234}" type="slidenum">
              <a:rPr lang="en" smtClean="0"/>
              <a:pPr/>
              <a:t>29</a:t>
            </a:fld>
            <a:endParaRPr lang="en" dirty="0"/>
          </a:p>
        </p:txBody>
      </p:sp>
    </p:spTree>
    <p:extLst>
      <p:ext uri="{BB962C8B-B14F-4D97-AF65-F5344CB8AC3E}">
        <p14:creationId xmlns:p14="http://schemas.microsoft.com/office/powerpoint/2010/main" val="4132260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11700" y="42041"/>
            <a:ext cx="8255250" cy="439933"/>
          </a:xfrm>
        </p:spPr>
        <p:txBody>
          <a:bodyPr/>
          <a:lstStyle/>
          <a:p>
            <a:r>
              <a:rPr lang="en-US" sz="2400" dirty="0"/>
              <a:t>State Board of Education Goals  </a:t>
            </a:r>
            <a:r>
              <a:rPr lang="en-US" sz="1200" dirty="0"/>
              <a:t>FIVE-YEAR STRATEGIC PLAN FOR 2016-2020</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a:t>
            </a:fld>
            <a:endParaRPr lang="en" dirty="0"/>
          </a:p>
        </p:txBody>
      </p:sp>
      <p:sp>
        <p:nvSpPr>
          <p:cNvPr id="7" name="Text Placeholder 6"/>
          <p:cNvSpPr>
            <a:spLocks noGrp="1"/>
          </p:cNvSpPr>
          <p:nvPr>
            <p:ph type="body" sz="quarter" idx="14"/>
          </p:nvPr>
        </p:nvSpPr>
        <p:spPr>
          <a:xfrm>
            <a:off x="1019504" y="1008993"/>
            <a:ext cx="7461580" cy="3361396"/>
          </a:xfrm>
        </p:spPr>
        <p:txBody>
          <a:bodyPr/>
          <a:lstStyle/>
          <a:p>
            <a:pPr marL="457200" lvl="0">
              <a:spcBef>
                <a:spcPts val="500"/>
              </a:spcBef>
              <a:spcAft>
                <a:spcPts val="600"/>
              </a:spcAft>
              <a:buFont typeface="+mj-lt"/>
              <a:buAutoNum type="arabicPeriod"/>
            </a:pPr>
            <a:r>
              <a:rPr lang="en" sz="1800" dirty="0">
                <a:ea typeface="Open Sans"/>
                <a:cs typeface="Open Sans"/>
                <a:sym typeface="Open Sans"/>
              </a:rPr>
              <a:t>All Students Proficient and Showing Growth in All Assessed Areas</a:t>
            </a:r>
          </a:p>
          <a:p>
            <a:pPr marL="457200" lvl="0">
              <a:spcBef>
                <a:spcPts val="500"/>
              </a:spcBef>
              <a:spcAft>
                <a:spcPts val="600"/>
              </a:spcAft>
              <a:buFont typeface="+mj-lt"/>
              <a:buAutoNum type="arabicPeriod"/>
            </a:pPr>
            <a:r>
              <a:rPr lang="en" sz="1800" dirty="0">
                <a:ea typeface="Open Sans"/>
                <a:cs typeface="Open Sans"/>
                <a:sym typeface="Open Sans"/>
              </a:rPr>
              <a:t>Every Student Graduates from High School and is Ready for College and Career</a:t>
            </a:r>
          </a:p>
          <a:p>
            <a:pPr marL="457200" lvl="0">
              <a:spcBef>
                <a:spcPts val="500"/>
              </a:spcBef>
              <a:spcAft>
                <a:spcPts val="600"/>
              </a:spcAft>
              <a:buFont typeface="+mj-lt"/>
              <a:buAutoNum type="arabicPeriod"/>
            </a:pPr>
            <a:r>
              <a:rPr lang="en" sz="1800" dirty="0">
                <a:ea typeface="Open Sans"/>
                <a:cs typeface="Open Sans"/>
                <a:sym typeface="Open Sans"/>
              </a:rPr>
              <a:t>Every Child Has Access to a High-Quality Early Childhood Program</a:t>
            </a:r>
          </a:p>
          <a:p>
            <a:pPr marL="457200" lvl="0">
              <a:spcBef>
                <a:spcPts val="500"/>
              </a:spcBef>
              <a:spcAft>
                <a:spcPts val="600"/>
              </a:spcAft>
              <a:buFont typeface="+mj-lt"/>
              <a:buAutoNum type="arabicPeriod"/>
            </a:pPr>
            <a:r>
              <a:rPr lang="en" sz="1800" dirty="0">
                <a:ea typeface="Open Sans"/>
                <a:cs typeface="Open Sans"/>
                <a:sym typeface="Open Sans"/>
              </a:rPr>
              <a:t>Every School Has Effective Teachers and Leaders</a:t>
            </a:r>
          </a:p>
          <a:p>
            <a:pPr marL="457200" lvl="0">
              <a:spcBef>
                <a:spcPts val="500"/>
              </a:spcBef>
              <a:spcAft>
                <a:spcPts val="600"/>
              </a:spcAft>
              <a:buFont typeface="+mj-lt"/>
              <a:buAutoNum type="arabicPeriod"/>
            </a:pPr>
            <a:r>
              <a:rPr lang="en" sz="1800" dirty="0">
                <a:ea typeface="Open Sans"/>
                <a:cs typeface="Open Sans"/>
                <a:sym typeface="Open Sans"/>
              </a:rPr>
              <a:t>Every Community Effectively Uses a World-Class Data System to Improve Student Outcomes</a:t>
            </a:r>
            <a:endParaRPr lang="en-US" sz="1800" dirty="0">
              <a:ea typeface="Open Sans"/>
              <a:cs typeface="Open Sans"/>
              <a:sym typeface="Open Sans"/>
            </a:endParaRPr>
          </a:p>
          <a:p>
            <a:pPr marL="457200">
              <a:spcBef>
                <a:spcPts val="500"/>
              </a:spcBef>
              <a:spcAft>
                <a:spcPts val="600"/>
              </a:spcAft>
              <a:buFont typeface="+mj-lt"/>
              <a:buAutoNum type="arabicPeriod"/>
            </a:pPr>
            <a:r>
              <a:rPr lang="en-US" sz="1800" dirty="0"/>
              <a:t>Every School and District is Rated “C” or Higher </a:t>
            </a:r>
          </a:p>
          <a:p>
            <a:pPr>
              <a:tabLst/>
            </a:pPr>
            <a:endParaRPr lang="en-US" dirty="0"/>
          </a:p>
        </p:txBody>
      </p:sp>
    </p:spTree>
    <p:extLst>
      <p:ext uri="{BB962C8B-B14F-4D97-AF65-F5344CB8AC3E}">
        <p14:creationId xmlns:p14="http://schemas.microsoft.com/office/powerpoint/2010/main" val="684158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F24E84-31A8-46BF-927A-A693E07465E6}"/>
              </a:ext>
            </a:extLst>
          </p:cNvPr>
          <p:cNvSpPr>
            <a:spLocks noGrp="1"/>
          </p:cNvSpPr>
          <p:nvPr>
            <p:ph type="body" sz="quarter" idx="13"/>
          </p:nvPr>
        </p:nvSpPr>
        <p:spPr/>
        <p:txBody>
          <a:bodyPr/>
          <a:lstStyle/>
          <a:p>
            <a:endParaRPr lang="en-US" dirty="0"/>
          </a:p>
          <a:p>
            <a:endParaRPr lang="en-US" dirty="0"/>
          </a:p>
        </p:txBody>
      </p:sp>
      <p:sp>
        <p:nvSpPr>
          <p:cNvPr id="3" name="Text Placeholder 2">
            <a:extLst>
              <a:ext uri="{FF2B5EF4-FFF2-40B4-BE49-F238E27FC236}">
                <a16:creationId xmlns:a16="http://schemas.microsoft.com/office/drawing/2014/main" id="{007D08F3-162A-4C40-AC3D-0C5510BB0F5F}"/>
              </a:ext>
            </a:extLst>
          </p:cNvPr>
          <p:cNvSpPr>
            <a:spLocks noGrp="1"/>
          </p:cNvSpPr>
          <p:nvPr>
            <p:ph type="body" sz="quarter" idx="14"/>
          </p:nvPr>
        </p:nvSpPr>
        <p:spPr>
          <a:xfrm>
            <a:off x="115784" y="837684"/>
            <a:ext cx="8294915" cy="3559897"/>
          </a:xfrm>
        </p:spPr>
        <p:txBody>
          <a:bodyPr/>
          <a:lstStyle/>
          <a:p>
            <a:pPr marL="0" indent="0" algn="ctr">
              <a:buNone/>
            </a:pPr>
            <a:endParaRPr lang="en-US" sz="4800" dirty="0"/>
          </a:p>
          <a:p>
            <a:pPr marL="0" indent="0" algn="ctr">
              <a:buNone/>
            </a:pPr>
            <a:r>
              <a:rPr lang="en-US" sz="4800" dirty="0"/>
              <a:t>15 minutes</a:t>
            </a:r>
          </a:p>
        </p:txBody>
      </p:sp>
      <p:sp>
        <p:nvSpPr>
          <p:cNvPr id="4" name="Slide Number Placeholder 3">
            <a:extLst>
              <a:ext uri="{FF2B5EF4-FFF2-40B4-BE49-F238E27FC236}">
                <a16:creationId xmlns:a16="http://schemas.microsoft.com/office/drawing/2014/main" id="{C65C17C7-8A64-4BEB-8983-C9B11EE42CC1}"/>
              </a:ext>
            </a:extLst>
          </p:cNvPr>
          <p:cNvSpPr>
            <a:spLocks noGrp="1"/>
          </p:cNvSpPr>
          <p:nvPr>
            <p:ph type="sldNum" idx="12"/>
          </p:nvPr>
        </p:nvSpPr>
        <p:spPr/>
        <p:txBody>
          <a:bodyPr/>
          <a:lstStyle/>
          <a:p>
            <a:fld id="{00000000-1234-1234-1234-123412341234}" type="slidenum">
              <a:rPr lang="en" smtClean="0"/>
              <a:pPr/>
              <a:t>30</a:t>
            </a:fld>
            <a:endParaRPr lang="en" dirty="0"/>
          </a:p>
        </p:txBody>
      </p:sp>
      <p:sp>
        <p:nvSpPr>
          <p:cNvPr id="9" name="TextBox 8">
            <a:extLst>
              <a:ext uri="{FF2B5EF4-FFF2-40B4-BE49-F238E27FC236}">
                <a16:creationId xmlns:a16="http://schemas.microsoft.com/office/drawing/2014/main" id="{655503D9-2B98-4683-AFAC-EBCA41FCB60D}"/>
              </a:ext>
            </a:extLst>
          </p:cNvPr>
          <p:cNvSpPr txBox="1"/>
          <p:nvPr/>
        </p:nvSpPr>
        <p:spPr>
          <a:xfrm flipH="1">
            <a:off x="792971" y="31532"/>
            <a:ext cx="7298977" cy="646331"/>
          </a:xfrm>
          <a:prstGeom prst="rect">
            <a:avLst/>
          </a:prstGeom>
          <a:noFill/>
        </p:spPr>
        <p:txBody>
          <a:bodyPr wrap="square" rtlCol="0">
            <a:spAutoFit/>
          </a:bodyPr>
          <a:lstStyle/>
          <a:p>
            <a:r>
              <a:rPr lang="en-US" sz="3600" dirty="0"/>
              <a:t>Let’s Take a Break……..</a:t>
            </a:r>
          </a:p>
        </p:txBody>
      </p:sp>
    </p:spTree>
    <p:extLst>
      <p:ext uri="{BB962C8B-B14F-4D97-AF65-F5344CB8AC3E}">
        <p14:creationId xmlns:p14="http://schemas.microsoft.com/office/powerpoint/2010/main" val="2672998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FB4CBC-6109-4A17-B865-56D32ADF44A8}"/>
              </a:ext>
            </a:extLst>
          </p:cNvPr>
          <p:cNvSpPr>
            <a:spLocks noGrp="1"/>
          </p:cNvSpPr>
          <p:nvPr>
            <p:ph type="body" sz="quarter" idx="13"/>
          </p:nvPr>
        </p:nvSpPr>
        <p:spPr/>
        <p:txBody>
          <a:bodyPr/>
          <a:lstStyle/>
          <a:p>
            <a:endParaRPr lang="en-US" dirty="0"/>
          </a:p>
        </p:txBody>
      </p:sp>
      <p:sp>
        <p:nvSpPr>
          <p:cNvPr id="3" name="Text Placeholder 2">
            <a:extLst>
              <a:ext uri="{FF2B5EF4-FFF2-40B4-BE49-F238E27FC236}">
                <a16:creationId xmlns:a16="http://schemas.microsoft.com/office/drawing/2014/main" id="{769D1316-9221-4894-A963-834F7663A6A9}"/>
              </a:ext>
            </a:extLst>
          </p:cNvPr>
          <p:cNvSpPr>
            <a:spLocks noGrp="1"/>
          </p:cNvSpPr>
          <p:nvPr>
            <p:ph type="body" sz="quarter" idx="14"/>
          </p:nvPr>
        </p:nvSpPr>
        <p:spPr>
          <a:xfrm>
            <a:off x="291867" y="754656"/>
            <a:ext cx="8294915" cy="3217863"/>
          </a:xfrm>
        </p:spPr>
        <p:txBody>
          <a:bodyPr/>
          <a:lstStyle/>
          <a:p>
            <a:pPr marL="0" indent="0" algn="ctr">
              <a:buNone/>
            </a:pPr>
            <a:endParaRPr lang="en-US" sz="4400" dirty="0">
              <a:solidFill>
                <a:srgbClr val="0070C0"/>
              </a:solidFill>
            </a:endParaRPr>
          </a:p>
          <a:p>
            <a:pPr marL="0" indent="0" algn="ctr">
              <a:buNone/>
            </a:pPr>
            <a:r>
              <a:rPr lang="en-US" sz="4800" dirty="0">
                <a:solidFill>
                  <a:srgbClr val="0070C0"/>
                </a:solidFill>
              </a:rPr>
              <a:t>Policy and Guidance </a:t>
            </a:r>
          </a:p>
        </p:txBody>
      </p:sp>
      <p:sp>
        <p:nvSpPr>
          <p:cNvPr id="4" name="Slide Number Placeholder 3">
            <a:extLst>
              <a:ext uri="{FF2B5EF4-FFF2-40B4-BE49-F238E27FC236}">
                <a16:creationId xmlns:a16="http://schemas.microsoft.com/office/drawing/2014/main" id="{881C9DD5-5053-428D-A938-48B802E8DC6C}"/>
              </a:ext>
            </a:extLst>
          </p:cNvPr>
          <p:cNvSpPr>
            <a:spLocks noGrp="1"/>
          </p:cNvSpPr>
          <p:nvPr>
            <p:ph type="sldNum" idx="12"/>
          </p:nvPr>
        </p:nvSpPr>
        <p:spPr/>
        <p:txBody>
          <a:bodyPr/>
          <a:lstStyle/>
          <a:p>
            <a:fld id="{00000000-1234-1234-1234-123412341234}" type="slidenum">
              <a:rPr lang="en" smtClean="0"/>
              <a:pPr/>
              <a:t>31</a:t>
            </a:fld>
            <a:endParaRPr lang="en" dirty="0"/>
          </a:p>
        </p:txBody>
      </p:sp>
    </p:spTree>
    <p:extLst>
      <p:ext uri="{BB962C8B-B14F-4D97-AF65-F5344CB8AC3E}">
        <p14:creationId xmlns:p14="http://schemas.microsoft.com/office/powerpoint/2010/main" val="3595046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E6EEE7-2C32-4314-8A83-2E941CA96C09}"/>
              </a:ext>
            </a:extLst>
          </p:cNvPr>
          <p:cNvSpPr>
            <a:spLocks noGrp="1"/>
          </p:cNvSpPr>
          <p:nvPr>
            <p:ph type="body" sz="quarter" idx="13"/>
          </p:nvPr>
        </p:nvSpPr>
        <p:spPr/>
        <p:txBody>
          <a:bodyPr/>
          <a:lstStyle/>
          <a:p>
            <a:r>
              <a:rPr lang="en-US" dirty="0"/>
              <a:t>Kindergarten Guidelines</a:t>
            </a:r>
          </a:p>
        </p:txBody>
      </p:sp>
      <p:sp>
        <p:nvSpPr>
          <p:cNvPr id="3" name="Text Placeholder 2">
            <a:extLst>
              <a:ext uri="{FF2B5EF4-FFF2-40B4-BE49-F238E27FC236}">
                <a16:creationId xmlns:a16="http://schemas.microsoft.com/office/drawing/2014/main" id="{EEE9DA4D-5C24-4CFB-A8C3-2A5A025B171A}"/>
              </a:ext>
            </a:extLst>
          </p:cNvPr>
          <p:cNvSpPr>
            <a:spLocks noGrp="1"/>
          </p:cNvSpPr>
          <p:nvPr>
            <p:ph type="body" sz="quarter" idx="14"/>
          </p:nvPr>
        </p:nvSpPr>
        <p:spPr>
          <a:xfrm>
            <a:off x="311700" y="862616"/>
            <a:ext cx="3888187" cy="3635784"/>
          </a:xfrm>
        </p:spPr>
        <p:txBody>
          <a:bodyPr/>
          <a:lstStyle/>
          <a:p>
            <a:pPr marL="0" indent="0">
              <a:buNone/>
            </a:pPr>
            <a:r>
              <a:rPr lang="en-US" b="1" dirty="0"/>
              <a:t>Class Roster</a:t>
            </a:r>
          </a:p>
          <a:p>
            <a:r>
              <a:rPr lang="en-US" dirty="0"/>
              <a:t>1:22 or 2:27</a:t>
            </a:r>
          </a:p>
          <a:p>
            <a:pPr marL="0" indent="0">
              <a:buNone/>
            </a:pPr>
            <a:r>
              <a:rPr lang="en-US" b="1" dirty="0"/>
              <a:t>Instructional Time</a:t>
            </a:r>
          </a:p>
          <a:p>
            <a:pPr marL="171450" lvl="1" indent="-171450">
              <a:buFont typeface="Arial" panose="020B0604020202020204" pitchFamily="34" charset="0"/>
              <a:buChar char="•"/>
            </a:pPr>
            <a:r>
              <a:rPr lang="en-US" sz="2400" dirty="0"/>
              <a:t>330 minutes</a:t>
            </a:r>
          </a:p>
          <a:p>
            <a:pPr marL="0" indent="0">
              <a:buNone/>
            </a:pPr>
            <a:r>
              <a:rPr lang="en-US" b="1" dirty="0"/>
              <a:t>Gross Motor Time</a:t>
            </a:r>
          </a:p>
          <a:p>
            <a:pPr marL="285750" lvl="1" indent="-285750">
              <a:buFont typeface="Arial" panose="020B0604020202020204" pitchFamily="34" charset="0"/>
              <a:buChar char="•"/>
            </a:pPr>
            <a:r>
              <a:rPr lang="en-US" sz="2400" dirty="0"/>
              <a:t>30 minutes </a:t>
            </a:r>
          </a:p>
          <a:p>
            <a:endParaRPr lang="en-US" dirty="0"/>
          </a:p>
        </p:txBody>
      </p:sp>
      <p:sp>
        <p:nvSpPr>
          <p:cNvPr id="4" name="Slide Number Placeholder 3">
            <a:extLst>
              <a:ext uri="{FF2B5EF4-FFF2-40B4-BE49-F238E27FC236}">
                <a16:creationId xmlns:a16="http://schemas.microsoft.com/office/drawing/2014/main" id="{CCFE3BCC-804F-497D-AFF9-12841BFF40AF}"/>
              </a:ext>
            </a:extLst>
          </p:cNvPr>
          <p:cNvSpPr>
            <a:spLocks noGrp="1"/>
          </p:cNvSpPr>
          <p:nvPr>
            <p:ph type="sldNum" idx="12"/>
          </p:nvPr>
        </p:nvSpPr>
        <p:spPr/>
        <p:txBody>
          <a:bodyPr/>
          <a:lstStyle/>
          <a:p>
            <a:fld id="{00000000-1234-1234-1234-123412341234}" type="slidenum">
              <a:rPr lang="en" smtClean="0"/>
              <a:pPr/>
              <a:t>32</a:t>
            </a:fld>
            <a:endParaRPr lang="en" dirty="0"/>
          </a:p>
        </p:txBody>
      </p:sp>
      <p:sp>
        <p:nvSpPr>
          <p:cNvPr id="5" name="Text Placeholder 2">
            <a:extLst>
              <a:ext uri="{FF2B5EF4-FFF2-40B4-BE49-F238E27FC236}">
                <a16:creationId xmlns:a16="http://schemas.microsoft.com/office/drawing/2014/main" id="{0EE0B64B-5A09-4E53-A000-33610A2C6784}"/>
              </a:ext>
            </a:extLst>
          </p:cNvPr>
          <p:cNvSpPr txBox="1">
            <a:spLocks/>
          </p:cNvSpPr>
          <p:nvPr/>
        </p:nvSpPr>
        <p:spPr>
          <a:xfrm>
            <a:off x="4439325" y="832849"/>
            <a:ext cx="3888187" cy="416057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342900" algn="l" defTabSz="457200" rtl="0" eaLnBrk="1" hangingPunct="1">
              <a:lnSpc>
                <a:spcPct val="115000"/>
              </a:lnSpc>
              <a:spcBef>
                <a:spcPts val="0"/>
              </a:spcBef>
              <a:spcAft>
                <a:spcPts val="1600"/>
              </a:spcAft>
              <a:buClr>
                <a:schemeClr val="dk2"/>
              </a:buClr>
              <a:buSzPct val="100000"/>
              <a:buFont typeface="Arial" charset="0"/>
              <a:buChar char="•"/>
              <a:tabLst>
                <a:tab pos="457200" algn="l"/>
              </a:tabLst>
              <a:defRPr sz="2400" b="0" i="0" u="none" strike="noStrike" cap="none">
                <a:solidFill>
                  <a:schemeClr val="accent3">
                    <a:lumMod val="50000"/>
                  </a:schemeClr>
                </a:solidFill>
                <a:latin typeface="Arial"/>
                <a:ea typeface="Arial"/>
                <a:cs typeface="Arial"/>
                <a:sym typeface="Arial"/>
              </a:defRPr>
            </a:lvl1pPr>
            <a:lvl2pPr marR="0" lvl="1"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2pPr>
            <a:lvl3pPr marR="0" lvl="2"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3pPr>
            <a:lvl4pPr marR="0" lvl="3"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4pPr>
            <a:lvl5pPr marR="0" lvl="4" algn="l" rtl="0" eaLnBrk="1" hangingPunct="1">
              <a:lnSpc>
                <a:spcPct val="115000"/>
              </a:lnSpc>
              <a:spcBef>
                <a:spcPts val="0"/>
              </a:spcBef>
              <a:spcAft>
                <a:spcPts val="1600"/>
              </a:spcAft>
              <a:buClr>
                <a:schemeClr val="dk2"/>
              </a:buClr>
              <a:buNone/>
              <a:defRPr sz="1400" b="0" i="0" u="none" strike="noStrike" cap="none">
                <a:solidFill>
                  <a:schemeClr val="accent3">
                    <a:lumMod val="50000"/>
                  </a:schemeClr>
                </a:solidFill>
                <a:latin typeface="Arial"/>
                <a:ea typeface="Arial"/>
                <a:cs typeface="Arial"/>
                <a:sym typeface="Arial"/>
              </a:defRPr>
            </a:lvl5pPr>
            <a:lvl6pPr marR="0" lvl="5"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pPr marL="0" indent="0">
              <a:buNone/>
            </a:pPr>
            <a:r>
              <a:rPr lang="en-US" b="1" dirty="0"/>
              <a:t>Learning Center Time</a:t>
            </a:r>
          </a:p>
          <a:p>
            <a:r>
              <a:rPr lang="en-US" b="1" dirty="0"/>
              <a:t>	</a:t>
            </a:r>
            <a:r>
              <a:rPr lang="en-US" dirty="0"/>
              <a:t>120 minutes</a:t>
            </a:r>
          </a:p>
          <a:p>
            <a:pPr marL="0" indent="0">
              <a:buNone/>
            </a:pPr>
            <a:r>
              <a:rPr lang="en-US" b="1" dirty="0"/>
              <a:t>Quiet Time</a:t>
            </a:r>
          </a:p>
          <a:p>
            <a:r>
              <a:rPr lang="en-US" dirty="0"/>
              <a:t>	recommended</a:t>
            </a:r>
          </a:p>
          <a:p>
            <a:pPr marL="0" indent="0">
              <a:buNone/>
            </a:pPr>
            <a:r>
              <a:rPr lang="en-US" b="1" dirty="0"/>
              <a:t>Master Schedule</a:t>
            </a:r>
          </a:p>
          <a:p>
            <a:r>
              <a:rPr lang="en-US" dirty="0"/>
              <a:t>school length &amp; term = same as other grades </a:t>
            </a:r>
          </a:p>
          <a:p>
            <a:endParaRPr lang="en-US" dirty="0"/>
          </a:p>
        </p:txBody>
      </p:sp>
    </p:spTree>
    <p:extLst>
      <p:ext uri="{BB962C8B-B14F-4D97-AF65-F5344CB8AC3E}">
        <p14:creationId xmlns:p14="http://schemas.microsoft.com/office/powerpoint/2010/main" val="2966829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E6EEE7-2C32-4314-8A83-2E941CA96C09}"/>
              </a:ext>
            </a:extLst>
          </p:cNvPr>
          <p:cNvSpPr>
            <a:spLocks noGrp="1"/>
          </p:cNvSpPr>
          <p:nvPr>
            <p:ph type="body" sz="quarter" idx="13"/>
          </p:nvPr>
        </p:nvSpPr>
        <p:spPr/>
        <p:txBody>
          <a:bodyPr/>
          <a:lstStyle/>
          <a:p>
            <a:r>
              <a:rPr lang="en-US" dirty="0"/>
              <a:t>Kindergarten Guidelines</a:t>
            </a:r>
          </a:p>
        </p:txBody>
      </p:sp>
      <p:sp>
        <p:nvSpPr>
          <p:cNvPr id="3" name="Text Placeholder 2">
            <a:extLst>
              <a:ext uri="{FF2B5EF4-FFF2-40B4-BE49-F238E27FC236}">
                <a16:creationId xmlns:a16="http://schemas.microsoft.com/office/drawing/2014/main" id="{EEE9DA4D-5C24-4CFB-A8C3-2A5A025B171A}"/>
              </a:ext>
            </a:extLst>
          </p:cNvPr>
          <p:cNvSpPr>
            <a:spLocks noGrp="1"/>
          </p:cNvSpPr>
          <p:nvPr>
            <p:ph type="body" sz="quarter" idx="14"/>
          </p:nvPr>
        </p:nvSpPr>
        <p:spPr>
          <a:xfrm>
            <a:off x="1" y="832849"/>
            <a:ext cx="9029782" cy="3888414"/>
          </a:xfrm>
        </p:spPr>
        <p:txBody>
          <a:bodyPr/>
          <a:lstStyle/>
          <a:p>
            <a:r>
              <a:rPr lang="en-US" sz="2200" dirty="0"/>
              <a:t>Family Handbook with policies and procedures </a:t>
            </a:r>
          </a:p>
          <a:p>
            <a:r>
              <a:rPr lang="en-US" sz="2200" dirty="0"/>
              <a:t>Family Communication – twice a year </a:t>
            </a:r>
          </a:p>
          <a:p>
            <a:r>
              <a:rPr lang="en-US" sz="2200" dirty="0"/>
              <a:t>Professional development in early childhood and reading instruction each school year for teacher assistants, teachers, and administrators </a:t>
            </a:r>
          </a:p>
          <a:p>
            <a:r>
              <a:rPr lang="en-US" sz="2200" dirty="0"/>
              <a:t>Hearing/Vision Screenings conducted within first 30 days of school</a:t>
            </a:r>
          </a:p>
          <a:p>
            <a:endParaRPr lang="en-US" dirty="0"/>
          </a:p>
        </p:txBody>
      </p:sp>
      <p:sp>
        <p:nvSpPr>
          <p:cNvPr id="4" name="Slide Number Placeholder 3">
            <a:extLst>
              <a:ext uri="{FF2B5EF4-FFF2-40B4-BE49-F238E27FC236}">
                <a16:creationId xmlns:a16="http://schemas.microsoft.com/office/drawing/2014/main" id="{CCFE3BCC-804F-497D-AFF9-12841BFF40AF}"/>
              </a:ext>
            </a:extLst>
          </p:cNvPr>
          <p:cNvSpPr>
            <a:spLocks noGrp="1"/>
          </p:cNvSpPr>
          <p:nvPr>
            <p:ph type="sldNum" idx="12"/>
          </p:nvPr>
        </p:nvSpPr>
        <p:spPr/>
        <p:txBody>
          <a:bodyPr/>
          <a:lstStyle/>
          <a:p>
            <a:fld id="{00000000-1234-1234-1234-123412341234}" type="slidenum">
              <a:rPr lang="en" smtClean="0"/>
              <a:pPr/>
              <a:t>33</a:t>
            </a:fld>
            <a:endParaRPr lang="en" dirty="0"/>
          </a:p>
        </p:txBody>
      </p:sp>
    </p:spTree>
    <p:extLst>
      <p:ext uri="{BB962C8B-B14F-4D97-AF65-F5344CB8AC3E}">
        <p14:creationId xmlns:p14="http://schemas.microsoft.com/office/powerpoint/2010/main" val="1661816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22A3F0-92A2-4C29-B0DB-D29B382B3090}"/>
              </a:ext>
            </a:extLst>
          </p:cNvPr>
          <p:cNvSpPr>
            <a:spLocks noGrp="1"/>
          </p:cNvSpPr>
          <p:nvPr>
            <p:ph type="body" sz="quarter" idx="13"/>
          </p:nvPr>
        </p:nvSpPr>
        <p:spPr/>
        <p:txBody>
          <a:bodyPr/>
          <a:lstStyle/>
          <a:p>
            <a:r>
              <a:rPr lang="en-US" dirty="0"/>
              <a:t>Kindergarten Lesson Plans </a:t>
            </a:r>
          </a:p>
        </p:txBody>
      </p:sp>
      <p:sp>
        <p:nvSpPr>
          <p:cNvPr id="3" name="Text Placeholder 2">
            <a:extLst>
              <a:ext uri="{FF2B5EF4-FFF2-40B4-BE49-F238E27FC236}">
                <a16:creationId xmlns:a16="http://schemas.microsoft.com/office/drawing/2014/main" id="{7BD2119F-1990-4633-8E23-B4C34F15B568}"/>
              </a:ext>
            </a:extLst>
          </p:cNvPr>
          <p:cNvSpPr>
            <a:spLocks noGrp="1"/>
          </p:cNvSpPr>
          <p:nvPr>
            <p:ph type="body" sz="quarter" idx="14"/>
          </p:nvPr>
        </p:nvSpPr>
        <p:spPr>
          <a:xfrm>
            <a:off x="415636" y="559210"/>
            <a:ext cx="8294915" cy="3851432"/>
          </a:xfrm>
        </p:spPr>
        <p:txBody>
          <a:bodyPr/>
          <a:lstStyle/>
          <a:p>
            <a:r>
              <a:rPr lang="en-US" altLang="en-US" dirty="0"/>
              <a:t>Large and small group activities</a:t>
            </a:r>
          </a:p>
          <a:p>
            <a:r>
              <a:rPr lang="en-US" altLang="en-US" dirty="0"/>
              <a:t>Learning centers (minimum of three)</a:t>
            </a:r>
          </a:p>
          <a:p>
            <a:r>
              <a:rPr lang="en-US" altLang="en-US" dirty="0"/>
              <a:t>Guided physical activity</a:t>
            </a:r>
          </a:p>
          <a:p>
            <a:r>
              <a:rPr lang="en-US" altLang="en-US" dirty="0"/>
              <a:t>Individual instructional activities</a:t>
            </a:r>
          </a:p>
          <a:p>
            <a:r>
              <a:rPr lang="en-US" altLang="en-US" dirty="0"/>
              <a:t>Integrate content areas                                                      </a:t>
            </a:r>
            <a:r>
              <a:rPr lang="en-US" altLang="en-US" sz="1400" dirty="0"/>
              <a:t>(English/Language Arts, Mathematics, Science, Social Studies, Physical Education, Health, The Arts) </a:t>
            </a:r>
          </a:p>
          <a:p>
            <a:r>
              <a:rPr lang="en-US" altLang="en-US" dirty="0"/>
              <a:t>Unit/thematic format</a:t>
            </a:r>
          </a:p>
          <a:p>
            <a:pPr marL="0" indent="0">
              <a:buNone/>
            </a:pPr>
            <a:endParaRPr lang="en-US" dirty="0"/>
          </a:p>
        </p:txBody>
      </p:sp>
      <p:sp>
        <p:nvSpPr>
          <p:cNvPr id="4" name="Slide Number Placeholder 3">
            <a:extLst>
              <a:ext uri="{FF2B5EF4-FFF2-40B4-BE49-F238E27FC236}">
                <a16:creationId xmlns:a16="http://schemas.microsoft.com/office/drawing/2014/main" id="{3E9B1D0E-DAD4-4C4B-80D4-BCB1FFC64E48}"/>
              </a:ext>
            </a:extLst>
          </p:cNvPr>
          <p:cNvSpPr>
            <a:spLocks noGrp="1"/>
          </p:cNvSpPr>
          <p:nvPr>
            <p:ph type="sldNum" idx="12"/>
          </p:nvPr>
        </p:nvSpPr>
        <p:spPr/>
        <p:txBody>
          <a:bodyPr/>
          <a:lstStyle/>
          <a:p>
            <a:fld id="{00000000-1234-1234-1234-123412341234}" type="slidenum">
              <a:rPr lang="en" smtClean="0"/>
              <a:pPr/>
              <a:t>34</a:t>
            </a:fld>
            <a:endParaRPr lang="en" dirty="0"/>
          </a:p>
        </p:txBody>
      </p:sp>
    </p:spTree>
    <p:extLst>
      <p:ext uri="{BB962C8B-B14F-4D97-AF65-F5344CB8AC3E}">
        <p14:creationId xmlns:p14="http://schemas.microsoft.com/office/powerpoint/2010/main" val="981939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F443F8-D3F4-4485-88C8-25BFCA5C0757}"/>
              </a:ext>
            </a:extLst>
          </p:cNvPr>
          <p:cNvSpPr>
            <a:spLocks noGrp="1"/>
          </p:cNvSpPr>
          <p:nvPr>
            <p:ph type="body" sz="quarter" idx="13"/>
          </p:nvPr>
        </p:nvSpPr>
        <p:spPr/>
        <p:txBody>
          <a:bodyPr/>
          <a:lstStyle/>
          <a:p>
            <a:r>
              <a:rPr lang="en-US" dirty="0"/>
              <a:t>Kindergarten Lesson Plans </a:t>
            </a:r>
          </a:p>
        </p:txBody>
      </p:sp>
      <p:sp>
        <p:nvSpPr>
          <p:cNvPr id="3" name="Text Placeholder 2">
            <a:extLst>
              <a:ext uri="{FF2B5EF4-FFF2-40B4-BE49-F238E27FC236}">
                <a16:creationId xmlns:a16="http://schemas.microsoft.com/office/drawing/2014/main" id="{E63543D5-91FE-4869-856A-E7D7E5B82C40}"/>
              </a:ext>
            </a:extLst>
          </p:cNvPr>
          <p:cNvSpPr>
            <a:spLocks noGrp="1"/>
          </p:cNvSpPr>
          <p:nvPr>
            <p:ph type="body" sz="quarter" idx="14"/>
          </p:nvPr>
        </p:nvSpPr>
        <p:spPr>
          <a:xfrm>
            <a:off x="217714" y="696687"/>
            <a:ext cx="8492837" cy="3673702"/>
          </a:xfrm>
        </p:spPr>
        <p:txBody>
          <a:bodyPr/>
          <a:lstStyle/>
          <a:p>
            <a:r>
              <a:rPr lang="en-US" altLang="en-US" dirty="0"/>
              <a:t>Minimum of three learning centers</a:t>
            </a:r>
          </a:p>
          <a:p>
            <a:r>
              <a:rPr lang="en-US" altLang="en-US" dirty="0"/>
              <a:t>Reference the Mississippi College and Career Readiness Standards </a:t>
            </a:r>
          </a:p>
          <a:p>
            <a:r>
              <a:rPr lang="en-US" altLang="en-US" dirty="0"/>
              <a:t>Reference the Mississippi Curriculum Frameworks for Kindergarten</a:t>
            </a:r>
          </a:p>
          <a:p>
            <a:endParaRPr lang="en-US" dirty="0"/>
          </a:p>
        </p:txBody>
      </p:sp>
      <p:sp>
        <p:nvSpPr>
          <p:cNvPr id="4" name="Slide Number Placeholder 3">
            <a:extLst>
              <a:ext uri="{FF2B5EF4-FFF2-40B4-BE49-F238E27FC236}">
                <a16:creationId xmlns:a16="http://schemas.microsoft.com/office/drawing/2014/main" id="{C9DCFD74-BFF4-448E-AF28-5328D39751DA}"/>
              </a:ext>
            </a:extLst>
          </p:cNvPr>
          <p:cNvSpPr>
            <a:spLocks noGrp="1"/>
          </p:cNvSpPr>
          <p:nvPr>
            <p:ph type="sldNum" idx="12"/>
          </p:nvPr>
        </p:nvSpPr>
        <p:spPr/>
        <p:txBody>
          <a:bodyPr/>
          <a:lstStyle/>
          <a:p>
            <a:fld id="{00000000-1234-1234-1234-123412341234}" type="slidenum">
              <a:rPr lang="en" smtClean="0"/>
              <a:pPr/>
              <a:t>35</a:t>
            </a:fld>
            <a:endParaRPr lang="en" dirty="0"/>
          </a:p>
        </p:txBody>
      </p:sp>
    </p:spTree>
    <p:extLst>
      <p:ext uri="{BB962C8B-B14F-4D97-AF65-F5344CB8AC3E}">
        <p14:creationId xmlns:p14="http://schemas.microsoft.com/office/powerpoint/2010/main" val="342301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DF5951-5124-4684-A2C1-4A3C4093057B}"/>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F180DFD2-5909-40D5-828B-CD2F8504E42A}"/>
              </a:ext>
            </a:extLst>
          </p:cNvPr>
          <p:cNvSpPr>
            <a:spLocks noGrp="1"/>
          </p:cNvSpPr>
          <p:nvPr>
            <p:ph type="body" sz="quarter" idx="14"/>
          </p:nvPr>
        </p:nvSpPr>
        <p:spPr>
          <a:xfrm>
            <a:off x="415636" y="769067"/>
            <a:ext cx="8294915" cy="3217863"/>
          </a:xfrm>
        </p:spPr>
        <p:txBody>
          <a:bodyPr/>
          <a:lstStyle/>
          <a:p>
            <a:pPr marL="0" indent="0" algn="ctr">
              <a:buNone/>
            </a:pPr>
            <a:r>
              <a:rPr lang="en-US" sz="4800" dirty="0">
                <a:solidFill>
                  <a:srgbClr val="0070C0"/>
                </a:solidFill>
              </a:rPr>
              <a:t>Scheduling </a:t>
            </a:r>
          </a:p>
          <a:p>
            <a:pPr marL="0" indent="0" algn="ctr">
              <a:buNone/>
            </a:pPr>
            <a:r>
              <a:rPr lang="en-US" sz="4800" dirty="0">
                <a:solidFill>
                  <a:srgbClr val="0070C0"/>
                </a:solidFill>
              </a:rPr>
              <a:t>and</a:t>
            </a:r>
          </a:p>
          <a:p>
            <a:pPr marL="0" indent="0" algn="ctr">
              <a:buNone/>
            </a:pPr>
            <a:r>
              <a:rPr lang="en-US" sz="4800" dirty="0">
                <a:solidFill>
                  <a:srgbClr val="0070C0"/>
                </a:solidFill>
              </a:rPr>
              <a:t>Transitions</a:t>
            </a:r>
          </a:p>
        </p:txBody>
      </p:sp>
      <p:sp>
        <p:nvSpPr>
          <p:cNvPr id="4" name="Slide Number Placeholder 3">
            <a:extLst>
              <a:ext uri="{FF2B5EF4-FFF2-40B4-BE49-F238E27FC236}">
                <a16:creationId xmlns:a16="http://schemas.microsoft.com/office/drawing/2014/main" id="{DE589C6F-B772-417F-975A-EE0E02604F41}"/>
              </a:ext>
            </a:extLst>
          </p:cNvPr>
          <p:cNvSpPr>
            <a:spLocks noGrp="1"/>
          </p:cNvSpPr>
          <p:nvPr>
            <p:ph type="sldNum" idx="12"/>
          </p:nvPr>
        </p:nvSpPr>
        <p:spPr/>
        <p:txBody>
          <a:bodyPr/>
          <a:lstStyle/>
          <a:p>
            <a:fld id="{00000000-1234-1234-1234-123412341234}" type="slidenum">
              <a:rPr lang="en" smtClean="0"/>
              <a:pPr/>
              <a:t>36</a:t>
            </a:fld>
            <a:endParaRPr lang="en" dirty="0"/>
          </a:p>
        </p:txBody>
      </p:sp>
    </p:spTree>
    <p:extLst>
      <p:ext uri="{BB962C8B-B14F-4D97-AF65-F5344CB8AC3E}">
        <p14:creationId xmlns:p14="http://schemas.microsoft.com/office/powerpoint/2010/main" val="1013481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21AAE4-D574-4B72-86EE-D37930FC61A2}"/>
              </a:ext>
            </a:extLst>
          </p:cNvPr>
          <p:cNvSpPr>
            <a:spLocks noGrp="1"/>
          </p:cNvSpPr>
          <p:nvPr>
            <p:ph type="body" sz="quarter" idx="13"/>
          </p:nvPr>
        </p:nvSpPr>
        <p:spPr/>
        <p:txBody>
          <a:bodyPr/>
          <a:lstStyle/>
          <a:p>
            <a:r>
              <a:rPr lang="en-US" dirty="0"/>
              <a:t>Sample Kindergarten Schedule</a:t>
            </a:r>
          </a:p>
        </p:txBody>
      </p:sp>
      <p:sp>
        <p:nvSpPr>
          <p:cNvPr id="3" name="Text Placeholder 2">
            <a:extLst>
              <a:ext uri="{FF2B5EF4-FFF2-40B4-BE49-F238E27FC236}">
                <a16:creationId xmlns:a16="http://schemas.microsoft.com/office/drawing/2014/main" id="{F891F871-83D6-46F1-9DF2-539313EC32B7}"/>
              </a:ext>
            </a:extLst>
          </p:cNvPr>
          <p:cNvSpPr>
            <a:spLocks noGrp="1"/>
          </p:cNvSpPr>
          <p:nvPr>
            <p:ph type="body" sz="quarter" idx="14"/>
          </p:nvPr>
        </p:nvSpPr>
        <p:spPr>
          <a:xfrm>
            <a:off x="415636" y="681107"/>
            <a:ext cx="8294915" cy="3689281"/>
          </a:xfrm>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4D5BB7E0-7FB5-4D34-82DC-5EB4FBCC78A2}"/>
              </a:ext>
            </a:extLst>
          </p:cNvPr>
          <p:cNvSpPr>
            <a:spLocks noGrp="1"/>
          </p:cNvSpPr>
          <p:nvPr>
            <p:ph type="sldNum" idx="12"/>
          </p:nvPr>
        </p:nvSpPr>
        <p:spPr/>
        <p:txBody>
          <a:bodyPr/>
          <a:lstStyle/>
          <a:p>
            <a:fld id="{00000000-1234-1234-1234-123412341234}" type="slidenum">
              <a:rPr lang="en" smtClean="0"/>
              <a:pPr/>
              <a:t>37</a:t>
            </a:fld>
            <a:endParaRPr lang="en" dirty="0"/>
          </a:p>
        </p:txBody>
      </p:sp>
      <p:graphicFrame>
        <p:nvGraphicFramePr>
          <p:cNvPr id="8" name="Table 7">
            <a:extLst>
              <a:ext uri="{FF2B5EF4-FFF2-40B4-BE49-F238E27FC236}">
                <a16:creationId xmlns:a16="http://schemas.microsoft.com/office/drawing/2014/main" id="{645EF5DC-7FFE-4C4B-BF1D-26CD130EDB30}"/>
              </a:ext>
            </a:extLst>
          </p:cNvPr>
          <p:cNvGraphicFramePr>
            <a:graphicFrameLocks noGrp="1"/>
          </p:cNvGraphicFramePr>
          <p:nvPr>
            <p:extLst>
              <p:ext uri="{D42A27DB-BD31-4B8C-83A1-F6EECF244321}">
                <p14:modId xmlns:p14="http://schemas.microsoft.com/office/powerpoint/2010/main" val="4158206934"/>
              </p:ext>
            </p:extLst>
          </p:nvPr>
        </p:nvGraphicFramePr>
        <p:xfrm>
          <a:off x="114217" y="681107"/>
          <a:ext cx="8614148" cy="4305131"/>
        </p:xfrm>
        <a:graphic>
          <a:graphicData uri="http://schemas.openxmlformats.org/drawingml/2006/table">
            <a:tbl>
              <a:tblPr firstRow="1" firstCol="1" bandRow="1">
                <a:tableStyleId>{5C22544A-7EE6-4342-B048-85BDC9FD1C3A}</a:tableStyleId>
              </a:tblPr>
              <a:tblGrid>
                <a:gridCol w="1780549">
                  <a:extLst>
                    <a:ext uri="{9D8B030D-6E8A-4147-A177-3AD203B41FA5}">
                      <a16:colId xmlns:a16="http://schemas.microsoft.com/office/drawing/2014/main" val="3069980977"/>
                    </a:ext>
                  </a:extLst>
                </a:gridCol>
                <a:gridCol w="5404062">
                  <a:extLst>
                    <a:ext uri="{9D8B030D-6E8A-4147-A177-3AD203B41FA5}">
                      <a16:colId xmlns:a16="http://schemas.microsoft.com/office/drawing/2014/main" val="4290064196"/>
                    </a:ext>
                  </a:extLst>
                </a:gridCol>
                <a:gridCol w="1429537">
                  <a:extLst>
                    <a:ext uri="{9D8B030D-6E8A-4147-A177-3AD203B41FA5}">
                      <a16:colId xmlns:a16="http://schemas.microsoft.com/office/drawing/2014/main" val="3738633435"/>
                    </a:ext>
                  </a:extLst>
                </a:gridCol>
              </a:tblGrid>
              <a:tr h="388489">
                <a:tc>
                  <a:txBody>
                    <a:bodyPr/>
                    <a:lstStyle/>
                    <a:p>
                      <a:pPr marL="0" marR="0">
                        <a:lnSpc>
                          <a:spcPct val="106000"/>
                        </a:lnSpc>
                        <a:spcBef>
                          <a:spcPts val="0"/>
                        </a:spcBef>
                        <a:spcAft>
                          <a:spcPts val="0"/>
                        </a:spcAft>
                      </a:pPr>
                      <a:r>
                        <a:rPr lang="en-US" sz="2400">
                          <a:effectLst/>
                        </a:rPr>
                        <a:t>Time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1781" marR="31781" marT="6909" marB="0"/>
                </a:tc>
                <a:tc>
                  <a:txBody>
                    <a:bodyPr/>
                    <a:lstStyle/>
                    <a:p>
                      <a:pPr marL="0" marR="0">
                        <a:lnSpc>
                          <a:spcPct val="106000"/>
                        </a:lnSpc>
                        <a:spcBef>
                          <a:spcPts val="0"/>
                        </a:spcBef>
                        <a:spcAft>
                          <a:spcPts val="0"/>
                        </a:spcAft>
                      </a:pPr>
                      <a:r>
                        <a:rPr lang="en-US" sz="2400">
                          <a:effectLst/>
                        </a:rPr>
                        <a:t>Activity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1781" marR="31781" marT="6909" marB="0"/>
                </a:tc>
                <a:tc>
                  <a:txBody>
                    <a:bodyPr/>
                    <a:lstStyle/>
                    <a:p>
                      <a:pPr marL="0" marR="0">
                        <a:lnSpc>
                          <a:spcPct val="106000"/>
                        </a:lnSpc>
                        <a:spcBef>
                          <a:spcPts val="0"/>
                        </a:spcBef>
                        <a:spcAft>
                          <a:spcPts val="0"/>
                        </a:spcAft>
                      </a:pPr>
                      <a:r>
                        <a:rPr lang="en-US" sz="2400">
                          <a:effectLst/>
                        </a:rPr>
                        <a:t>Minutes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1781" marR="31781" marT="6909" marB="0"/>
                </a:tc>
                <a:extLst>
                  <a:ext uri="{0D108BD9-81ED-4DB2-BD59-A6C34878D82A}">
                    <a16:rowId xmlns:a16="http://schemas.microsoft.com/office/drawing/2014/main" val="258263080"/>
                  </a:ext>
                </a:extLst>
              </a:tr>
              <a:tr h="388489">
                <a:tc>
                  <a:txBody>
                    <a:bodyPr/>
                    <a:lstStyle/>
                    <a:p>
                      <a:pPr marL="0" marR="0">
                        <a:lnSpc>
                          <a:spcPct val="106000"/>
                        </a:lnSpc>
                        <a:spcBef>
                          <a:spcPts val="0"/>
                        </a:spcBef>
                        <a:spcAft>
                          <a:spcPts val="0"/>
                        </a:spcAft>
                      </a:pPr>
                      <a:r>
                        <a:rPr lang="en-US" sz="2400">
                          <a:effectLst/>
                        </a:rPr>
                        <a:t>7:00-7:30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1781" marR="31781" marT="6909" marB="0"/>
                </a:tc>
                <a:tc>
                  <a:txBody>
                    <a:bodyPr/>
                    <a:lstStyle/>
                    <a:p>
                      <a:pPr marL="0" marR="0">
                        <a:lnSpc>
                          <a:spcPct val="106000"/>
                        </a:lnSpc>
                        <a:spcBef>
                          <a:spcPts val="0"/>
                        </a:spcBef>
                        <a:spcAft>
                          <a:spcPts val="0"/>
                        </a:spcAft>
                      </a:pPr>
                      <a:r>
                        <a:rPr lang="en-US" sz="2400">
                          <a:effectLst/>
                        </a:rPr>
                        <a:t>Arrival/Free Choice Centers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1781" marR="31781" marT="6909" marB="0"/>
                </a:tc>
                <a:tc>
                  <a:txBody>
                    <a:bodyPr/>
                    <a:lstStyle/>
                    <a:p>
                      <a:pPr marL="0" marR="0">
                        <a:lnSpc>
                          <a:spcPct val="106000"/>
                        </a:lnSpc>
                        <a:spcBef>
                          <a:spcPts val="0"/>
                        </a:spcBef>
                        <a:spcAft>
                          <a:spcPts val="0"/>
                        </a:spcAft>
                      </a:pPr>
                      <a:r>
                        <a:rPr lang="en-US" sz="2400">
                          <a:effectLst/>
                        </a:rPr>
                        <a:t>30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1781" marR="31781" marT="6909" marB="0"/>
                </a:tc>
                <a:extLst>
                  <a:ext uri="{0D108BD9-81ED-4DB2-BD59-A6C34878D82A}">
                    <a16:rowId xmlns:a16="http://schemas.microsoft.com/office/drawing/2014/main" val="4239691531"/>
                  </a:ext>
                </a:extLst>
              </a:tr>
              <a:tr h="388489">
                <a:tc>
                  <a:txBody>
                    <a:bodyPr/>
                    <a:lstStyle/>
                    <a:p>
                      <a:pPr marL="0" marR="0">
                        <a:lnSpc>
                          <a:spcPct val="106000"/>
                        </a:lnSpc>
                        <a:spcBef>
                          <a:spcPts val="0"/>
                        </a:spcBef>
                        <a:spcAft>
                          <a:spcPts val="0"/>
                        </a:spcAft>
                      </a:pPr>
                      <a:r>
                        <a:rPr lang="en-US" sz="2400">
                          <a:effectLst/>
                        </a:rPr>
                        <a:t>7:30-7:50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1781" marR="31781" marT="6909" marB="0"/>
                </a:tc>
                <a:tc>
                  <a:txBody>
                    <a:bodyPr/>
                    <a:lstStyle/>
                    <a:p>
                      <a:pPr marL="0" marR="0">
                        <a:lnSpc>
                          <a:spcPct val="106000"/>
                        </a:lnSpc>
                        <a:spcBef>
                          <a:spcPts val="0"/>
                        </a:spcBef>
                        <a:spcAft>
                          <a:spcPts val="0"/>
                        </a:spcAft>
                      </a:pPr>
                      <a:r>
                        <a:rPr lang="en-US" sz="2400">
                          <a:effectLst/>
                        </a:rPr>
                        <a:t>Morning Routine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1781" marR="31781" marT="6909" marB="0"/>
                </a:tc>
                <a:tc>
                  <a:txBody>
                    <a:bodyPr/>
                    <a:lstStyle/>
                    <a:p>
                      <a:pPr marL="0" marR="0">
                        <a:lnSpc>
                          <a:spcPct val="106000"/>
                        </a:lnSpc>
                        <a:spcBef>
                          <a:spcPts val="0"/>
                        </a:spcBef>
                        <a:spcAft>
                          <a:spcPts val="0"/>
                        </a:spcAft>
                      </a:pPr>
                      <a:r>
                        <a:rPr lang="en-US" sz="2400">
                          <a:effectLst/>
                        </a:rPr>
                        <a:t>20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1781" marR="31781" marT="6909" marB="0"/>
                </a:tc>
                <a:extLst>
                  <a:ext uri="{0D108BD9-81ED-4DB2-BD59-A6C34878D82A}">
                    <a16:rowId xmlns:a16="http://schemas.microsoft.com/office/drawing/2014/main" val="3870834060"/>
                  </a:ext>
                </a:extLst>
              </a:tr>
              <a:tr h="789265">
                <a:tc>
                  <a:txBody>
                    <a:bodyPr/>
                    <a:lstStyle/>
                    <a:p>
                      <a:pPr marL="0" marR="0">
                        <a:lnSpc>
                          <a:spcPct val="106000"/>
                        </a:lnSpc>
                        <a:spcBef>
                          <a:spcPts val="0"/>
                        </a:spcBef>
                        <a:spcAft>
                          <a:spcPts val="0"/>
                        </a:spcAft>
                      </a:pPr>
                      <a:r>
                        <a:rPr lang="en-US" sz="2400">
                          <a:effectLst/>
                        </a:rPr>
                        <a:t>7:50-8:00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1781" marR="31781" marT="6909" marB="0"/>
                </a:tc>
                <a:tc>
                  <a:txBody>
                    <a:bodyPr/>
                    <a:lstStyle/>
                    <a:p>
                      <a:pPr marL="0" marR="0">
                        <a:lnSpc>
                          <a:spcPct val="106000"/>
                        </a:lnSpc>
                        <a:spcBef>
                          <a:spcPts val="0"/>
                        </a:spcBef>
                        <a:spcAft>
                          <a:spcPts val="0"/>
                        </a:spcAft>
                      </a:pPr>
                      <a:r>
                        <a:rPr lang="en-US" sz="2400" dirty="0">
                          <a:effectLst/>
                        </a:rPr>
                        <a:t>Morning Exercise</a:t>
                      </a:r>
                    </a:p>
                    <a:p>
                      <a:pPr marL="0" marR="0">
                        <a:lnSpc>
                          <a:spcPct val="106000"/>
                        </a:lnSpc>
                        <a:spcBef>
                          <a:spcPts val="0"/>
                        </a:spcBef>
                        <a:spcAft>
                          <a:spcPts val="0"/>
                        </a:spcAft>
                      </a:pPr>
                      <a:r>
                        <a:rPr lang="en-US" sz="2400" dirty="0">
                          <a:effectLst/>
                        </a:rPr>
                        <a:t>(Move to Learn)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1781" marR="31781" marT="6909" marB="0"/>
                </a:tc>
                <a:tc>
                  <a:txBody>
                    <a:bodyPr/>
                    <a:lstStyle/>
                    <a:p>
                      <a:pPr marL="0" marR="0">
                        <a:lnSpc>
                          <a:spcPct val="106000"/>
                        </a:lnSpc>
                        <a:spcBef>
                          <a:spcPts val="0"/>
                        </a:spcBef>
                        <a:spcAft>
                          <a:spcPts val="0"/>
                        </a:spcAft>
                      </a:pPr>
                      <a:r>
                        <a:rPr lang="en-US" sz="2400" dirty="0">
                          <a:effectLst/>
                        </a:rPr>
                        <a:t>10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1781" marR="31781" marT="6909" marB="0"/>
                </a:tc>
                <a:extLst>
                  <a:ext uri="{0D108BD9-81ED-4DB2-BD59-A6C34878D82A}">
                    <a16:rowId xmlns:a16="http://schemas.microsoft.com/office/drawing/2014/main" val="269403779"/>
                  </a:ext>
                </a:extLst>
              </a:tr>
              <a:tr h="1000567">
                <a:tc>
                  <a:txBody>
                    <a:bodyPr/>
                    <a:lstStyle/>
                    <a:p>
                      <a:pPr marL="0" marR="0">
                        <a:lnSpc>
                          <a:spcPct val="106000"/>
                        </a:lnSpc>
                        <a:spcBef>
                          <a:spcPts val="0"/>
                        </a:spcBef>
                        <a:spcAft>
                          <a:spcPts val="0"/>
                        </a:spcAft>
                      </a:pPr>
                      <a:r>
                        <a:rPr lang="en-US" sz="2400" dirty="0">
                          <a:effectLst/>
                        </a:rPr>
                        <a:t>8:00-8:30</a:t>
                      </a:r>
                    </a:p>
                    <a:p>
                      <a:pPr marL="0" marR="0">
                        <a:lnSpc>
                          <a:spcPct val="106000"/>
                        </a:lnSpc>
                        <a:spcBef>
                          <a:spcPts val="0"/>
                        </a:spcBef>
                        <a:spcAft>
                          <a:spcPts val="0"/>
                        </a:spcAft>
                      </a:pPr>
                      <a:r>
                        <a:rPr lang="en-US" sz="2400" dirty="0">
                          <a:effectLst/>
                        </a:rPr>
                        <a:t>8:30-9:30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1781" marR="31781" marT="6909" marB="0"/>
                </a:tc>
                <a:tc>
                  <a:txBody>
                    <a:bodyPr/>
                    <a:lstStyle/>
                    <a:p>
                      <a:pPr marL="0" marR="0">
                        <a:lnSpc>
                          <a:spcPct val="106000"/>
                        </a:lnSpc>
                        <a:spcBef>
                          <a:spcPts val="0"/>
                        </a:spcBef>
                        <a:spcAft>
                          <a:spcPts val="0"/>
                        </a:spcAft>
                      </a:pPr>
                      <a:r>
                        <a:rPr lang="en-US" sz="2400" dirty="0">
                          <a:effectLst/>
                        </a:rPr>
                        <a:t>Whole Group</a:t>
                      </a:r>
                    </a:p>
                    <a:p>
                      <a:pPr marL="0" marR="0">
                        <a:lnSpc>
                          <a:spcPct val="106000"/>
                        </a:lnSpc>
                        <a:spcBef>
                          <a:spcPts val="0"/>
                        </a:spcBef>
                        <a:spcAft>
                          <a:spcPts val="0"/>
                        </a:spcAft>
                      </a:pPr>
                      <a:r>
                        <a:rPr lang="en-US" sz="2400" dirty="0">
                          <a:effectLst/>
                        </a:rPr>
                        <a:t>Small Groups and Learning Centers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1781" marR="31781" marT="6909" marB="0"/>
                </a:tc>
                <a:tc>
                  <a:txBody>
                    <a:bodyPr/>
                    <a:lstStyle/>
                    <a:p>
                      <a:pPr marL="0" marR="0">
                        <a:lnSpc>
                          <a:spcPct val="106000"/>
                        </a:lnSpc>
                        <a:spcBef>
                          <a:spcPts val="0"/>
                        </a:spcBef>
                        <a:spcAft>
                          <a:spcPts val="0"/>
                        </a:spcAft>
                      </a:pPr>
                      <a:r>
                        <a:rPr lang="en-US" sz="2400">
                          <a:effectLst/>
                        </a:rPr>
                        <a:t>30 </a:t>
                      </a:r>
                    </a:p>
                    <a:p>
                      <a:pPr marL="0" marR="0">
                        <a:lnSpc>
                          <a:spcPct val="106000"/>
                        </a:lnSpc>
                        <a:spcBef>
                          <a:spcPts val="0"/>
                        </a:spcBef>
                        <a:spcAft>
                          <a:spcPts val="0"/>
                        </a:spcAft>
                      </a:pPr>
                      <a:r>
                        <a:rPr lang="en-US" sz="2400">
                          <a:effectLst/>
                        </a:rPr>
                        <a:t>60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1781" marR="31781" marT="6909" marB="0"/>
                </a:tc>
                <a:extLst>
                  <a:ext uri="{0D108BD9-81ED-4DB2-BD59-A6C34878D82A}">
                    <a16:rowId xmlns:a16="http://schemas.microsoft.com/office/drawing/2014/main" val="2938951064"/>
                  </a:ext>
                </a:extLst>
              </a:tr>
              <a:tr h="1331379">
                <a:tc>
                  <a:txBody>
                    <a:bodyPr/>
                    <a:lstStyle/>
                    <a:p>
                      <a:pPr marL="0" marR="0">
                        <a:lnSpc>
                          <a:spcPct val="106000"/>
                        </a:lnSpc>
                        <a:spcBef>
                          <a:spcPts val="0"/>
                        </a:spcBef>
                        <a:spcAft>
                          <a:spcPts val="0"/>
                        </a:spcAft>
                      </a:pPr>
                      <a:r>
                        <a:rPr lang="en-US" sz="2400">
                          <a:effectLst/>
                        </a:rPr>
                        <a:t>9:30-10:15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1781" marR="31781" marT="6909" marB="0"/>
                </a:tc>
                <a:tc>
                  <a:txBody>
                    <a:bodyPr/>
                    <a:lstStyle/>
                    <a:p>
                      <a:pPr marL="0" marR="0">
                        <a:lnSpc>
                          <a:spcPct val="106000"/>
                        </a:lnSpc>
                        <a:spcBef>
                          <a:spcPts val="0"/>
                        </a:spcBef>
                        <a:spcAft>
                          <a:spcPts val="0"/>
                        </a:spcAft>
                      </a:pPr>
                      <a:r>
                        <a:rPr lang="en-US" sz="2400" dirty="0">
                          <a:effectLst/>
                        </a:rPr>
                        <a:t>Extension Class/Teacher Planning</a:t>
                      </a:r>
                    </a:p>
                    <a:p>
                      <a:pPr marL="0" marR="0">
                        <a:lnSpc>
                          <a:spcPct val="106000"/>
                        </a:lnSpc>
                        <a:spcBef>
                          <a:spcPts val="0"/>
                        </a:spcBef>
                        <a:spcAft>
                          <a:spcPts val="0"/>
                        </a:spcAft>
                      </a:pPr>
                      <a:r>
                        <a:rPr lang="en-US" sz="2400" dirty="0">
                          <a:effectLst/>
                        </a:rPr>
                        <a:t>(music, library, physical education, computer, art)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1781" marR="31781" marT="6909" marB="0"/>
                </a:tc>
                <a:tc>
                  <a:txBody>
                    <a:bodyPr/>
                    <a:lstStyle/>
                    <a:p>
                      <a:pPr marL="0" marR="0">
                        <a:lnSpc>
                          <a:spcPct val="106000"/>
                        </a:lnSpc>
                        <a:spcBef>
                          <a:spcPts val="0"/>
                        </a:spcBef>
                        <a:spcAft>
                          <a:spcPts val="0"/>
                        </a:spcAft>
                      </a:pPr>
                      <a:r>
                        <a:rPr lang="en-US" sz="2400" dirty="0">
                          <a:effectLst/>
                        </a:rPr>
                        <a:t>45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1781" marR="31781" marT="6909" marB="0"/>
                </a:tc>
                <a:extLst>
                  <a:ext uri="{0D108BD9-81ED-4DB2-BD59-A6C34878D82A}">
                    <a16:rowId xmlns:a16="http://schemas.microsoft.com/office/drawing/2014/main" val="819919847"/>
                  </a:ext>
                </a:extLst>
              </a:tr>
            </a:tbl>
          </a:graphicData>
        </a:graphic>
      </p:graphicFrame>
    </p:spTree>
    <p:extLst>
      <p:ext uri="{BB962C8B-B14F-4D97-AF65-F5344CB8AC3E}">
        <p14:creationId xmlns:p14="http://schemas.microsoft.com/office/powerpoint/2010/main" val="4278630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21AAE4-D574-4B72-86EE-D37930FC61A2}"/>
              </a:ext>
            </a:extLst>
          </p:cNvPr>
          <p:cNvSpPr>
            <a:spLocks noGrp="1"/>
          </p:cNvSpPr>
          <p:nvPr>
            <p:ph type="body" sz="quarter" idx="13"/>
          </p:nvPr>
        </p:nvSpPr>
        <p:spPr/>
        <p:txBody>
          <a:bodyPr/>
          <a:lstStyle/>
          <a:p>
            <a:r>
              <a:rPr lang="en-US" dirty="0"/>
              <a:t>Sample Kindergarten Schedule</a:t>
            </a:r>
          </a:p>
        </p:txBody>
      </p:sp>
      <p:sp>
        <p:nvSpPr>
          <p:cNvPr id="3" name="Text Placeholder 2">
            <a:extLst>
              <a:ext uri="{FF2B5EF4-FFF2-40B4-BE49-F238E27FC236}">
                <a16:creationId xmlns:a16="http://schemas.microsoft.com/office/drawing/2014/main" id="{F891F871-83D6-46F1-9DF2-539313EC32B7}"/>
              </a:ext>
            </a:extLst>
          </p:cNvPr>
          <p:cNvSpPr>
            <a:spLocks noGrp="1"/>
          </p:cNvSpPr>
          <p:nvPr>
            <p:ph type="body" sz="quarter" idx="14"/>
          </p:nvPr>
        </p:nvSpPr>
        <p:spPr>
          <a:xfrm>
            <a:off x="415636" y="681107"/>
            <a:ext cx="8294915" cy="3689281"/>
          </a:xfrm>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4D5BB7E0-7FB5-4D34-82DC-5EB4FBCC78A2}"/>
              </a:ext>
            </a:extLst>
          </p:cNvPr>
          <p:cNvSpPr>
            <a:spLocks noGrp="1"/>
          </p:cNvSpPr>
          <p:nvPr>
            <p:ph type="sldNum" idx="12"/>
          </p:nvPr>
        </p:nvSpPr>
        <p:spPr/>
        <p:txBody>
          <a:bodyPr/>
          <a:lstStyle/>
          <a:p>
            <a:fld id="{00000000-1234-1234-1234-123412341234}" type="slidenum">
              <a:rPr lang="en" smtClean="0"/>
              <a:pPr/>
              <a:t>38</a:t>
            </a:fld>
            <a:endParaRPr lang="en" dirty="0"/>
          </a:p>
        </p:txBody>
      </p:sp>
      <p:graphicFrame>
        <p:nvGraphicFramePr>
          <p:cNvPr id="5" name="Table 4">
            <a:extLst>
              <a:ext uri="{FF2B5EF4-FFF2-40B4-BE49-F238E27FC236}">
                <a16:creationId xmlns:a16="http://schemas.microsoft.com/office/drawing/2014/main" id="{75659DE2-AD4F-4199-8F2C-4ACF02DF41E2}"/>
              </a:ext>
            </a:extLst>
          </p:cNvPr>
          <p:cNvGraphicFramePr>
            <a:graphicFrameLocks noGrp="1"/>
          </p:cNvGraphicFramePr>
          <p:nvPr>
            <p:extLst>
              <p:ext uri="{D42A27DB-BD31-4B8C-83A1-F6EECF244321}">
                <p14:modId xmlns:p14="http://schemas.microsoft.com/office/powerpoint/2010/main" val="996298830"/>
              </p:ext>
            </p:extLst>
          </p:nvPr>
        </p:nvGraphicFramePr>
        <p:xfrm>
          <a:off x="119270" y="681107"/>
          <a:ext cx="8910513" cy="4360021"/>
        </p:xfrm>
        <a:graphic>
          <a:graphicData uri="http://schemas.openxmlformats.org/drawingml/2006/table">
            <a:tbl>
              <a:tblPr firstRow="1" firstCol="1" bandRow="1">
                <a:tableStyleId>{5C22544A-7EE6-4342-B048-85BDC9FD1C3A}</a:tableStyleId>
              </a:tblPr>
              <a:tblGrid>
                <a:gridCol w="2093278">
                  <a:extLst>
                    <a:ext uri="{9D8B030D-6E8A-4147-A177-3AD203B41FA5}">
                      <a16:colId xmlns:a16="http://schemas.microsoft.com/office/drawing/2014/main" val="649969183"/>
                    </a:ext>
                  </a:extLst>
                </a:gridCol>
                <a:gridCol w="5392440">
                  <a:extLst>
                    <a:ext uri="{9D8B030D-6E8A-4147-A177-3AD203B41FA5}">
                      <a16:colId xmlns:a16="http://schemas.microsoft.com/office/drawing/2014/main" val="2076958681"/>
                    </a:ext>
                  </a:extLst>
                </a:gridCol>
                <a:gridCol w="1424795">
                  <a:extLst>
                    <a:ext uri="{9D8B030D-6E8A-4147-A177-3AD203B41FA5}">
                      <a16:colId xmlns:a16="http://schemas.microsoft.com/office/drawing/2014/main" val="3440191698"/>
                    </a:ext>
                  </a:extLst>
                </a:gridCol>
              </a:tblGrid>
              <a:tr h="489514">
                <a:tc>
                  <a:txBody>
                    <a:bodyPr/>
                    <a:lstStyle/>
                    <a:p>
                      <a:pPr marL="0" marR="0">
                        <a:lnSpc>
                          <a:spcPct val="106000"/>
                        </a:lnSpc>
                        <a:spcBef>
                          <a:spcPts val="0"/>
                        </a:spcBef>
                        <a:spcAft>
                          <a:spcPts val="0"/>
                        </a:spcAft>
                      </a:pPr>
                      <a:r>
                        <a:rPr lang="en-US" sz="2000">
                          <a:effectLst/>
                        </a:rPr>
                        <a:t>Time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marL="0" marR="0">
                        <a:lnSpc>
                          <a:spcPct val="106000"/>
                        </a:lnSpc>
                        <a:spcBef>
                          <a:spcPts val="0"/>
                        </a:spcBef>
                        <a:spcAft>
                          <a:spcPts val="0"/>
                        </a:spcAft>
                      </a:pPr>
                      <a:r>
                        <a:rPr lang="en-US" sz="2000" dirty="0">
                          <a:effectLst/>
                        </a:rPr>
                        <a:t>Activity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marL="0" marR="0">
                        <a:lnSpc>
                          <a:spcPct val="106000"/>
                        </a:lnSpc>
                        <a:spcBef>
                          <a:spcPts val="0"/>
                        </a:spcBef>
                        <a:spcAft>
                          <a:spcPts val="0"/>
                        </a:spcAft>
                      </a:pPr>
                      <a:r>
                        <a:rPr lang="en-US" sz="2000">
                          <a:effectLst/>
                        </a:rPr>
                        <a:t>Minutes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val="3629906489"/>
                  </a:ext>
                </a:extLst>
              </a:tr>
              <a:tr h="435296">
                <a:tc>
                  <a:txBody>
                    <a:bodyPr/>
                    <a:lstStyle/>
                    <a:p>
                      <a:pPr marL="0" marR="0">
                        <a:lnSpc>
                          <a:spcPct val="106000"/>
                        </a:lnSpc>
                        <a:spcBef>
                          <a:spcPts val="0"/>
                        </a:spcBef>
                        <a:spcAft>
                          <a:spcPts val="0"/>
                        </a:spcAft>
                      </a:pPr>
                      <a:r>
                        <a:rPr lang="en-US" sz="2000">
                          <a:effectLst/>
                        </a:rPr>
                        <a:t>10:15-10:40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marL="0" marR="0">
                        <a:lnSpc>
                          <a:spcPct val="106000"/>
                        </a:lnSpc>
                        <a:spcBef>
                          <a:spcPts val="0"/>
                        </a:spcBef>
                        <a:spcAft>
                          <a:spcPts val="0"/>
                        </a:spcAft>
                      </a:pPr>
                      <a:r>
                        <a:rPr lang="en-US" sz="2000">
                          <a:effectLst/>
                        </a:rPr>
                        <a:t>Whole Group/Circle Time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marL="0" marR="0">
                        <a:lnSpc>
                          <a:spcPct val="106000"/>
                        </a:lnSpc>
                        <a:spcBef>
                          <a:spcPts val="0"/>
                        </a:spcBef>
                        <a:spcAft>
                          <a:spcPts val="0"/>
                        </a:spcAft>
                      </a:pPr>
                      <a:r>
                        <a:rPr lang="en-US" sz="2000">
                          <a:effectLst/>
                        </a:rPr>
                        <a:t>25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val="3934262246"/>
                  </a:ext>
                </a:extLst>
              </a:tr>
              <a:tr h="371389">
                <a:tc>
                  <a:txBody>
                    <a:bodyPr/>
                    <a:lstStyle/>
                    <a:p>
                      <a:pPr marL="0" marR="0">
                        <a:lnSpc>
                          <a:spcPct val="106000"/>
                        </a:lnSpc>
                        <a:spcBef>
                          <a:spcPts val="0"/>
                        </a:spcBef>
                        <a:spcAft>
                          <a:spcPts val="0"/>
                        </a:spcAft>
                      </a:pPr>
                      <a:r>
                        <a:rPr lang="en-US" sz="2000">
                          <a:effectLst/>
                        </a:rPr>
                        <a:t>10:40-11:05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marL="0" marR="0">
                        <a:lnSpc>
                          <a:spcPct val="106000"/>
                        </a:lnSpc>
                        <a:spcBef>
                          <a:spcPts val="0"/>
                        </a:spcBef>
                        <a:spcAft>
                          <a:spcPts val="0"/>
                        </a:spcAft>
                      </a:pPr>
                      <a:r>
                        <a:rPr lang="en-US" sz="2000">
                          <a:effectLst/>
                        </a:rPr>
                        <a:t>Lunch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marL="0" marR="0">
                        <a:lnSpc>
                          <a:spcPct val="106000"/>
                        </a:lnSpc>
                        <a:spcBef>
                          <a:spcPts val="0"/>
                        </a:spcBef>
                        <a:spcAft>
                          <a:spcPts val="0"/>
                        </a:spcAft>
                      </a:pPr>
                      <a:r>
                        <a:rPr lang="en-US" sz="2000">
                          <a:effectLst/>
                        </a:rPr>
                        <a:t>25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val="381997648"/>
                  </a:ext>
                </a:extLst>
              </a:tr>
              <a:tr h="371389">
                <a:tc>
                  <a:txBody>
                    <a:bodyPr/>
                    <a:lstStyle/>
                    <a:p>
                      <a:pPr marL="0" marR="0">
                        <a:lnSpc>
                          <a:spcPct val="106000"/>
                        </a:lnSpc>
                        <a:spcBef>
                          <a:spcPts val="0"/>
                        </a:spcBef>
                        <a:spcAft>
                          <a:spcPts val="0"/>
                        </a:spcAft>
                      </a:pPr>
                      <a:r>
                        <a:rPr lang="en-US" sz="2000">
                          <a:effectLst/>
                        </a:rPr>
                        <a:t>11:05-12:25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marL="0" marR="0">
                        <a:lnSpc>
                          <a:spcPct val="106000"/>
                        </a:lnSpc>
                        <a:spcBef>
                          <a:spcPts val="0"/>
                        </a:spcBef>
                        <a:spcAft>
                          <a:spcPts val="0"/>
                        </a:spcAft>
                      </a:pPr>
                      <a:r>
                        <a:rPr lang="en-US" sz="2000">
                          <a:effectLst/>
                        </a:rPr>
                        <a:t>Small Group Learning Centers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marL="0" marR="0">
                        <a:lnSpc>
                          <a:spcPct val="106000"/>
                        </a:lnSpc>
                        <a:spcBef>
                          <a:spcPts val="0"/>
                        </a:spcBef>
                        <a:spcAft>
                          <a:spcPts val="0"/>
                        </a:spcAft>
                      </a:pPr>
                      <a:r>
                        <a:rPr lang="en-US" sz="2000">
                          <a:effectLst/>
                        </a:rPr>
                        <a:t>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val="1817820103"/>
                  </a:ext>
                </a:extLst>
              </a:tr>
              <a:tr h="474735">
                <a:tc>
                  <a:txBody>
                    <a:bodyPr/>
                    <a:lstStyle/>
                    <a:p>
                      <a:pPr marL="0" marR="0">
                        <a:lnSpc>
                          <a:spcPct val="106000"/>
                        </a:lnSpc>
                        <a:spcBef>
                          <a:spcPts val="0"/>
                        </a:spcBef>
                        <a:spcAft>
                          <a:spcPts val="0"/>
                        </a:spcAft>
                      </a:pPr>
                      <a:r>
                        <a:rPr lang="en-US" sz="2000" dirty="0">
                          <a:effectLst/>
                        </a:rPr>
                        <a:t>12:25-12:55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marL="0" marR="0">
                        <a:lnSpc>
                          <a:spcPct val="106000"/>
                        </a:lnSpc>
                        <a:spcBef>
                          <a:spcPts val="0"/>
                        </a:spcBef>
                        <a:spcAft>
                          <a:spcPts val="0"/>
                        </a:spcAft>
                      </a:pPr>
                      <a:r>
                        <a:rPr lang="en-US" sz="2000">
                          <a:effectLst/>
                        </a:rPr>
                        <a:t>Recess/P.E./Move to Learn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marL="0" marR="0">
                        <a:lnSpc>
                          <a:spcPct val="106000"/>
                        </a:lnSpc>
                        <a:spcBef>
                          <a:spcPts val="0"/>
                        </a:spcBef>
                        <a:spcAft>
                          <a:spcPts val="0"/>
                        </a:spcAft>
                      </a:pPr>
                      <a:r>
                        <a:rPr lang="en-US" sz="2000">
                          <a:effectLst/>
                        </a:rPr>
                        <a:t>30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val="204542360"/>
                  </a:ext>
                </a:extLst>
              </a:tr>
              <a:tr h="371389">
                <a:tc>
                  <a:txBody>
                    <a:bodyPr/>
                    <a:lstStyle/>
                    <a:p>
                      <a:pPr marL="0" marR="0">
                        <a:lnSpc>
                          <a:spcPct val="106000"/>
                        </a:lnSpc>
                        <a:spcBef>
                          <a:spcPts val="0"/>
                        </a:spcBef>
                        <a:spcAft>
                          <a:spcPts val="0"/>
                        </a:spcAft>
                      </a:pPr>
                      <a:r>
                        <a:rPr lang="en-US" sz="2000">
                          <a:effectLst/>
                        </a:rPr>
                        <a:t>12:55-1:50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marL="0" marR="0">
                        <a:lnSpc>
                          <a:spcPct val="106000"/>
                        </a:lnSpc>
                        <a:spcBef>
                          <a:spcPts val="0"/>
                        </a:spcBef>
                        <a:spcAft>
                          <a:spcPts val="0"/>
                        </a:spcAft>
                      </a:pPr>
                      <a:r>
                        <a:rPr lang="en-US" sz="2000" dirty="0">
                          <a:effectLst/>
                        </a:rPr>
                        <a:t>Small Group/Free Choice Centers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marL="0" marR="0">
                        <a:lnSpc>
                          <a:spcPct val="106000"/>
                        </a:lnSpc>
                        <a:spcBef>
                          <a:spcPts val="0"/>
                        </a:spcBef>
                        <a:spcAft>
                          <a:spcPts val="0"/>
                        </a:spcAft>
                      </a:pPr>
                      <a:r>
                        <a:rPr lang="en-US" sz="2000">
                          <a:effectLst/>
                        </a:rPr>
                        <a:t>60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val="1507098470"/>
                  </a:ext>
                </a:extLst>
              </a:tr>
              <a:tr h="732142">
                <a:tc>
                  <a:txBody>
                    <a:bodyPr/>
                    <a:lstStyle/>
                    <a:p>
                      <a:pPr marL="0" marR="0">
                        <a:lnSpc>
                          <a:spcPct val="106000"/>
                        </a:lnSpc>
                        <a:spcBef>
                          <a:spcPts val="0"/>
                        </a:spcBef>
                        <a:spcAft>
                          <a:spcPts val="0"/>
                        </a:spcAft>
                      </a:pPr>
                      <a:r>
                        <a:rPr lang="en-US" sz="2000">
                          <a:effectLst/>
                        </a:rPr>
                        <a:t>1:50-2:10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marL="0" marR="0">
                        <a:lnSpc>
                          <a:spcPct val="106000"/>
                        </a:lnSpc>
                        <a:spcBef>
                          <a:spcPts val="0"/>
                        </a:spcBef>
                        <a:spcAft>
                          <a:spcPts val="0"/>
                        </a:spcAft>
                      </a:pPr>
                      <a:r>
                        <a:rPr lang="en-US" sz="2000" dirty="0">
                          <a:effectLst/>
                        </a:rPr>
                        <a:t>Story Time/ Speaking Listening Mini Lesson/Snack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marL="0" marR="0">
                        <a:lnSpc>
                          <a:spcPct val="106000"/>
                        </a:lnSpc>
                        <a:spcBef>
                          <a:spcPts val="0"/>
                        </a:spcBef>
                        <a:spcAft>
                          <a:spcPts val="0"/>
                        </a:spcAft>
                      </a:pPr>
                      <a:r>
                        <a:rPr lang="en-US" sz="2000">
                          <a:effectLst/>
                        </a:rPr>
                        <a:t>20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val="4194072592"/>
                  </a:ext>
                </a:extLst>
              </a:tr>
              <a:tr h="371389">
                <a:tc>
                  <a:txBody>
                    <a:bodyPr/>
                    <a:lstStyle/>
                    <a:p>
                      <a:pPr marL="0" marR="0">
                        <a:lnSpc>
                          <a:spcPct val="106000"/>
                        </a:lnSpc>
                        <a:spcBef>
                          <a:spcPts val="0"/>
                        </a:spcBef>
                        <a:spcAft>
                          <a:spcPts val="0"/>
                        </a:spcAft>
                      </a:pPr>
                      <a:r>
                        <a:rPr lang="en-US" sz="2000">
                          <a:effectLst/>
                        </a:rPr>
                        <a:t>2:10-2:25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marL="0" marR="0">
                        <a:lnSpc>
                          <a:spcPct val="106000"/>
                        </a:lnSpc>
                        <a:spcBef>
                          <a:spcPts val="0"/>
                        </a:spcBef>
                        <a:spcAft>
                          <a:spcPts val="0"/>
                        </a:spcAft>
                      </a:pPr>
                      <a:r>
                        <a:rPr lang="en-US" sz="2000">
                          <a:effectLst/>
                        </a:rPr>
                        <a:t>Closure/Review of the Day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marL="0" marR="0">
                        <a:lnSpc>
                          <a:spcPct val="106000"/>
                        </a:lnSpc>
                        <a:spcBef>
                          <a:spcPts val="0"/>
                        </a:spcBef>
                        <a:spcAft>
                          <a:spcPts val="0"/>
                        </a:spcAft>
                      </a:pPr>
                      <a:r>
                        <a:rPr lang="en-US" sz="2000">
                          <a:effectLst/>
                        </a:rPr>
                        <a:t>15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val="2823506974"/>
                  </a:ext>
                </a:extLst>
              </a:tr>
              <a:tr h="371389">
                <a:tc>
                  <a:txBody>
                    <a:bodyPr/>
                    <a:lstStyle/>
                    <a:p>
                      <a:pPr marL="0" marR="0">
                        <a:lnSpc>
                          <a:spcPct val="106000"/>
                        </a:lnSpc>
                        <a:spcBef>
                          <a:spcPts val="0"/>
                        </a:spcBef>
                        <a:spcAft>
                          <a:spcPts val="0"/>
                        </a:spcAft>
                      </a:pPr>
                      <a:r>
                        <a:rPr lang="en-US" sz="2000">
                          <a:effectLst/>
                        </a:rPr>
                        <a:t>2:25-2:35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marL="0" marR="0">
                        <a:lnSpc>
                          <a:spcPct val="106000"/>
                        </a:lnSpc>
                        <a:spcBef>
                          <a:spcPts val="0"/>
                        </a:spcBef>
                        <a:spcAft>
                          <a:spcPts val="0"/>
                        </a:spcAft>
                      </a:pPr>
                      <a:r>
                        <a:rPr lang="en-US" sz="2000">
                          <a:effectLst/>
                        </a:rPr>
                        <a:t>Dismissal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marL="0" marR="0">
                        <a:lnSpc>
                          <a:spcPct val="106000"/>
                        </a:lnSpc>
                        <a:spcBef>
                          <a:spcPts val="0"/>
                        </a:spcBef>
                        <a:spcAft>
                          <a:spcPts val="0"/>
                        </a:spcAft>
                      </a:pPr>
                      <a:r>
                        <a:rPr lang="en-US" sz="2000" dirty="0">
                          <a:effectLst/>
                        </a:rPr>
                        <a:t>10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val="1535052704"/>
                  </a:ext>
                </a:extLst>
              </a:tr>
              <a:tr h="371389">
                <a:tc>
                  <a:txBody>
                    <a:bodyPr/>
                    <a:lstStyle/>
                    <a:p>
                      <a:pPr marL="0" marR="0">
                        <a:lnSpc>
                          <a:spcPct val="106000"/>
                        </a:lnSpc>
                        <a:spcBef>
                          <a:spcPts val="0"/>
                        </a:spcBef>
                        <a:spcAft>
                          <a:spcPts val="0"/>
                        </a:spcAft>
                      </a:pPr>
                      <a:r>
                        <a:rPr lang="en-US" sz="2000">
                          <a:effectLst/>
                        </a:rPr>
                        <a:t>2:35-3:30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marL="0" marR="0">
                        <a:lnSpc>
                          <a:spcPct val="106000"/>
                        </a:lnSpc>
                        <a:spcBef>
                          <a:spcPts val="0"/>
                        </a:spcBef>
                        <a:spcAft>
                          <a:spcPts val="0"/>
                        </a:spcAft>
                      </a:pPr>
                      <a:r>
                        <a:rPr lang="en-US" sz="2000">
                          <a:effectLst/>
                        </a:rPr>
                        <a:t>Teacher Planning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tc>
                  <a:txBody>
                    <a:bodyPr/>
                    <a:lstStyle/>
                    <a:p>
                      <a:pPr marL="0" marR="0">
                        <a:lnSpc>
                          <a:spcPct val="106000"/>
                        </a:lnSpc>
                        <a:spcBef>
                          <a:spcPts val="0"/>
                        </a:spcBef>
                        <a:spcAft>
                          <a:spcPts val="0"/>
                        </a:spcAft>
                      </a:pPr>
                      <a:r>
                        <a:rPr lang="en-US" sz="2000" dirty="0">
                          <a:effectLst/>
                        </a:rPr>
                        <a:t>55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815" marR="43815" marT="9525" marB="0"/>
                </a:tc>
                <a:extLst>
                  <a:ext uri="{0D108BD9-81ED-4DB2-BD59-A6C34878D82A}">
                    <a16:rowId xmlns:a16="http://schemas.microsoft.com/office/drawing/2014/main" val="2780524807"/>
                  </a:ext>
                </a:extLst>
              </a:tr>
            </a:tbl>
          </a:graphicData>
        </a:graphic>
      </p:graphicFrame>
    </p:spTree>
    <p:extLst>
      <p:ext uri="{BB962C8B-B14F-4D97-AF65-F5344CB8AC3E}">
        <p14:creationId xmlns:p14="http://schemas.microsoft.com/office/powerpoint/2010/main" val="2964015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BD719D-4E32-4B43-B6AA-70BB47942873}"/>
              </a:ext>
            </a:extLst>
          </p:cNvPr>
          <p:cNvSpPr>
            <a:spLocks noGrp="1"/>
          </p:cNvSpPr>
          <p:nvPr>
            <p:ph type="body" sz="quarter" idx="13"/>
          </p:nvPr>
        </p:nvSpPr>
        <p:spPr/>
        <p:txBody>
          <a:bodyPr/>
          <a:lstStyle/>
          <a:p>
            <a:r>
              <a:rPr lang="en-US" dirty="0"/>
              <a:t>Did you know?</a:t>
            </a:r>
          </a:p>
        </p:txBody>
      </p:sp>
      <p:sp>
        <p:nvSpPr>
          <p:cNvPr id="3" name="Text Placeholder 2">
            <a:extLst>
              <a:ext uri="{FF2B5EF4-FFF2-40B4-BE49-F238E27FC236}">
                <a16:creationId xmlns:a16="http://schemas.microsoft.com/office/drawing/2014/main" id="{23A55112-75C9-4925-BD95-80892CF3AEF5}"/>
              </a:ext>
            </a:extLst>
          </p:cNvPr>
          <p:cNvSpPr>
            <a:spLocks noGrp="1"/>
          </p:cNvSpPr>
          <p:nvPr>
            <p:ph type="body" sz="quarter" idx="14"/>
          </p:nvPr>
        </p:nvSpPr>
        <p:spPr>
          <a:xfrm>
            <a:off x="415636" y="688259"/>
            <a:ext cx="8294915" cy="3684236"/>
          </a:xfrm>
        </p:spPr>
        <p:txBody>
          <a:bodyPr/>
          <a:lstStyle/>
          <a:p>
            <a:pPr marL="0" indent="0">
              <a:buNone/>
            </a:pPr>
            <a:r>
              <a:rPr lang="en-US" sz="3200" dirty="0"/>
              <a:t>Kindergarteners spend less than 5% of their time in free choice, child directed activities compared with the 35%  seen in prekindergarten programs.                                  </a:t>
            </a:r>
          </a:p>
          <a:p>
            <a:pPr marL="0" indent="0">
              <a:buNone/>
            </a:pPr>
            <a:endParaRPr lang="en-US" sz="3200" dirty="0"/>
          </a:p>
          <a:p>
            <a:pPr marL="0" indent="0">
              <a:buNone/>
            </a:pPr>
            <a:r>
              <a:rPr lang="en-US" sz="1800" dirty="0"/>
              <a:t>(Conn-Powers, Cross, &amp; Dixon, 2011)</a:t>
            </a:r>
          </a:p>
        </p:txBody>
      </p:sp>
      <p:sp>
        <p:nvSpPr>
          <p:cNvPr id="4" name="Slide Number Placeholder 3">
            <a:extLst>
              <a:ext uri="{FF2B5EF4-FFF2-40B4-BE49-F238E27FC236}">
                <a16:creationId xmlns:a16="http://schemas.microsoft.com/office/drawing/2014/main" id="{3A4021AD-4AB4-452C-9323-856D6E3B1EF9}"/>
              </a:ext>
            </a:extLst>
          </p:cNvPr>
          <p:cNvSpPr>
            <a:spLocks noGrp="1"/>
          </p:cNvSpPr>
          <p:nvPr>
            <p:ph type="sldNum" idx="12"/>
          </p:nvPr>
        </p:nvSpPr>
        <p:spPr/>
        <p:txBody>
          <a:bodyPr/>
          <a:lstStyle/>
          <a:p>
            <a:fld id="{00000000-1234-1234-1234-123412341234}" type="slidenum">
              <a:rPr lang="en" smtClean="0"/>
              <a:pPr/>
              <a:t>39</a:t>
            </a:fld>
            <a:endParaRPr lang="en" dirty="0"/>
          </a:p>
        </p:txBody>
      </p:sp>
    </p:spTree>
    <p:extLst>
      <p:ext uri="{BB962C8B-B14F-4D97-AF65-F5344CB8AC3E}">
        <p14:creationId xmlns:p14="http://schemas.microsoft.com/office/powerpoint/2010/main" val="1197018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E611AC-D2CB-4ACA-BFEE-5AEE5BC71BBD}"/>
              </a:ext>
            </a:extLst>
          </p:cNvPr>
          <p:cNvSpPr>
            <a:spLocks noGrp="1"/>
          </p:cNvSpPr>
          <p:nvPr>
            <p:ph type="body" sz="quarter" idx="13"/>
          </p:nvPr>
        </p:nvSpPr>
        <p:spPr/>
        <p:txBody>
          <a:bodyPr/>
          <a:lstStyle/>
          <a:p>
            <a:r>
              <a:rPr lang="en-US" dirty="0"/>
              <a:t>Agenda</a:t>
            </a:r>
          </a:p>
        </p:txBody>
      </p:sp>
      <p:sp>
        <p:nvSpPr>
          <p:cNvPr id="3" name="Text Placeholder 2">
            <a:extLst>
              <a:ext uri="{FF2B5EF4-FFF2-40B4-BE49-F238E27FC236}">
                <a16:creationId xmlns:a16="http://schemas.microsoft.com/office/drawing/2014/main" id="{83D8D983-873E-40F0-86B9-A7A472249B20}"/>
              </a:ext>
            </a:extLst>
          </p:cNvPr>
          <p:cNvSpPr>
            <a:spLocks noGrp="1"/>
          </p:cNvSpPr>
          <p:nvPr>
            <p:ph type="body" sz="quarter" idx="14"/>
          </p:nvPr>
        </p:nvSpPr>
        <p:spPr>
          <a:xfrm>
            <a:off x="51206" y="645466"/>
            <a:ext cx="8978577" cy="3852568"/>
          </a:xfrm>
        </p:spPr>
        <p:txBody>
          <a:bodyPr/>
          <a:lstStyle/>
          <a:p>
            <a:pPr marL="285750" lvl="1" indent="-285750">
              <a:buFont typeface="Arial" panose="020B0604020202020204" pitchFamily="34" charset="0"/>
              <a:buChar char="•"/>
            </a:pPr>
            <a:endParaRPr lang="en-US" sz="2400" dirty="0"/>
          </a:p>
          <a:p>
            <a:pPr marL="285750" lvl="1" indent="-285750">
              <a:buFont typeface="Arial" panose="020B0604020202020204" pitchFamily="34" charset="0"/>
              <a:buChar char="•"/>
            </a:pPr>
            <a:r>
              <a:rPr lang="en-US" sz="2400" dirty="0"/>
              <a:t>Executive Function and Self-Regulation</a:t>
            </a:r>
          </a:p>
          <a:p>
            <a:pPr marL="285750" lvl="1" indent="-285750">
              <a:buFont typeface="Arial" panose="020B0604020202020204" pitchFamily="34" charset="0"/>
              <a:buChar char="•"/>
            </a:pPr>
            <a:r>
              <a:rPr lang="en-US" sz="2400" dirty="0"/>
              <a:t>Importance of Purposeful Play</a:t>
            </a:r>
          </a:p>
          <a:p>
            <a:pPr marL="285750" lvl="1" indent="-285750">
              <a:buFont typeface="Arial" panose="020B0604020202020204" pitchFamily="34" charset="0"/>
              <a:buChar char="•"/>
            </a:pPr>
            <a:r>
              <a:rPr lang="en-US" sz="2400" dirty="0"/>
              <a:t>Policy and Guidance</a:t>
            </a:r>
          </a:p>
          <a:p>
            <a:pPr marL="342900" lvl="1" indent="-342900">
              <a:buFont typeface="Arial" panose="020B0604020202020204" pitchFamily="34" charset="0"/>
              <a:buChar char="•"/>
            </a:pPr>
            <a:r>
              <a:rPr lang="en-US" sz="2400" dirty="0"/>
              <a:t>Schedules and Transitions</a:t>
            </a:r>
          </a:p>
          <a:p>
            <a:pPr marL="342900" lvl="1" indent="-342900">
              <a:buFont typeface="Arial" panose="020B0604020202020204" pitchFamily="34" charset="0"/>
              <a:buChar char="•"/>
            </a:pPr>
            <a:r>
              <a:rPr lang="en-US" sz="2400" dirty="0"/>
              <a:t>Summer Food Service Program </a:t>
            </a:r>
            <a:r>
              <a:rPr lang="en-US" sz="1800" dirty="0"/>
              <a:t> </a:t>
            </a:r>
          </a:p>
          <a:p>
            <a:pPr marL="342900" lvl="1" indent="-342900">
              <a:buFont typeface="Arial" panose="020B0604020202020204" pitchFamily="34" charset="0"/>
              <a:buChar char="•"/>
            </a:pPr>
            <a:endParaRPr lang="en-US" sz="2400" dirty="0"/>
          </a:p>
          <a:p>
            <a:pPr marL="285750" lvl="1" indent="-285750">
              <a:buFont typeface="Arial" panose="020B0604020202020204" pitchFamily="34" charset="0"/>
              <a:buChar char="•"/>
            </a:pPr>
            <a:endParaRPr lang="en-US" sz="2400" dirty="0"/>
          </a:p>
          <a:p>
            <a:pPr lvl="1"/>
            <a:r>
              <a:rPr lang="en-US" sz="1800" dirty="0"/>
              <a:t>            </a:t>
            </a:r>
            <a:r>
              <a:rPr lang="en-US" dirty="0"/>
              <a:t>                                    </a:t>
            </a:r>
          </a:p>
        </p:txBody>
      </p:sp>
      <p:sp>
        <p:nvSpPr>
          <p:cNvPr id="4" name="Slide Number Placeholder 3">
            <a:extLst>
              <a:ext uri="{FF2B5EF4-FFF2-40B4-BE49-F238E27FC236}">
                <a16:creationId xmlns:a16="http://schemas.microsoft.com/office/drawing/2014/main" id="{212AEEA6-8BB1-4738-BE30-664E921AF087}"/>
              </a:ext>
            </a:extLst>
          </p:cNvPr>
          <p:cNvSpPr>
            <a:spLocks noGrp="1"/>
          </p:cNvSpPr>
          <p:nvPr>
            <p:ph type="sldNum" idx="12"/>
          </p:nvPr>
        </p:nvSpPr>
        <p:spPr/>
        <p:txBody>
          <a:bodyPr/>
          <a:lstStyle/>
          <a:p>
            <a:fld id="{00000000-1234-1234-1234-123412341234}" type="slidenum">
              <a:rPr lang="en" smtClean="0"/>
              <a:pPr/>
              <a:t>4</a:t>
            </a:fld>
            <a:endParaRPr lang="en" dirty="0"/>
          </a:p>
        </p:txBody>
      </p:sp>
    </p:spTree>
    <p:extLst>
      <p:ext uri="{BB962C8B-B14F-4D97-AF65-F5344CB8AC3E}">
        <p14:creationId xmlns:p14="http://schemas.microsoft.com/office/powerpoint/2010/main" val="3974189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11E711-7BB3-4508-B653-7041CCBDBC34}"/>
              </a:ext>
            </a:extLst>
          </p:cNvPr>
          <p:cNvSpPr>
            <a:spLocks noGrp="1"/>
          </p:cNvSpPr>
          <p:nvPr>
            <p:ph type="body" sz="quarter" idx="13"/>
          </p:nvPr>
        </p:nvSpPr>
        <p:spPr/>
        <p:txBody>
          <a:bodyPr/>
          <a:lstStyle/>
          <a:p>
            <a:r>
              <a:rPr lang="en-US" dirty="0"/>
              <a:t>How Transition is Defined</a:t>
            </a:r>
          </a:p>
        </p:txBody>
      </p:sp>
      <p:sp>
        <p:nvSpPr>
          <p:cNvPr id="3" name="Text Placeholder 2">
            <a:extLst>
              <a:ext uri="{FF2B5EF4-FFF2-40B4-BE49-F238E27FC236}">
                <a16:creationId xmlns:a16="http://schemas.microsoft.com/office/drawing/2014/main" id="{F77AB479-CECA-4858-8DD4-6577324CF408}"/>
              </a:ext>
            </a:extLst>
          </p:cNvPr>
          <p:cNvSpPr>
            <a:spLocks noGrp="1"/>
          </p:cNvSpPr>
          <p:nvPr>
            <p:ph type="body" sz="quarter" idx="14"/>
          </p:nvPr>
        </p:nvSpPr>
        <p:spPr>
          <a:xfrm>
            <a:off x="186168" y="776605"/>
            <a:ext cx="8294915" cy="3217863"/>
          </a:xfrm>
        </p:spPr>
        <p:txBody>
          <a:bodyPr/>
          <a:lstStyle/>
          <a:p>
            <a:r>
              <a:rPr lang="en-US" dirty="0"/>
              <a:t>Students physically moving to a different place in an intentionally structured, routine manner.</a:t>
            </a:r>
          </a:p>
          <a:p>
            <a:r>
              <a:rPr lang="en-US" dirty="0"/>
              <a:t>If you save 15 minutes a day through more efficient transitions, that will result in 45 extra hours of instructional time per year.  </a:t>
            </a:r>
          </a:p>
          <a:p>
            <a:pPr marL="0" indent="0">
              <a:buNone/>
            </a:pPr>
            <a:r>
              <a:rPr lang="en-US" dirty="0"/>
              <a:t>                                                                                                                                                                        </a:t>
            </a:r>
            <a:r>
              <a:rPr lang="en-US" sz="1800" dirty="0"/>
              <a:t>Resource Article: Mastering Classroom Transitions, Todd Finley; George Lucas Educational Foundation</a:t>
            </a:r>
          </a:p>
          <a:p>
            <a:endParaRPr lang="en-US" dirty="0"/>
          </a:p>
          <a:p>
            <a:endParaRPr lang="en-US" dirty="0"/>
          </a:p>
        </p:txBody>
      </p:sp>
      <p:sp>
        <p:nvSpPr>
          <p:cNvPr id="4" name="Slide Number Placeholder 3">
            <a:extLst>
              <a:ext uri="{FF2B5EF4-FFF2-40B4-BE49-F238E27FC236}">
                <a16:creationId xmlns:a16="http://schemas.microsoft.com/office/drawing/2014/main" id="{97DDA102-991F-4A88-BA3F-DA59BD1C3806}"/>
              </a:ext>
            </a:extLst>
          </p:cNvPr>
          <p:cNvSpPr>
            <a:spLocks noGrp="1"/>
          </p:cNvSpPr>
          <p:nvPr>
            <p:ph type="sldNum" idx="12"/>
          </p:nvPr>
        </p:nvSpPr>
        <p:spPr/>
        <p:txBody>
          <a:bodyPr/>
          <a:lstStyle/>
          <a:p>
            <a:fld id="{00000000-1234-1234-1234-123412341234}" type="slidenum">
              <a:rPr lang="en" smtClean="0"/>
              <a:pPr/>
              <a:t>40</a:t>
            </a:fld>
            <a:endParaRPr lang="en" dirty="0"/>
          </a:p>
        </p:txBody>
      </p:sp>
    </p:spTree>
    <p:extLst>
      <p:ext uri="{BB962C8B-B14F-4D97-AF65-F5344CB8AC3E}">
        <p14:creationId xmlns:p14="http://schemas.microsoft.com/office/powerpoint/2010/main" val="3749140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2AFA80-2671-4446-80B5-CF2375ACF51A}"/>
              </a:ext>
            </a:extLst>
          </p:cNvPr>
          <p:cNvSpPr>
            <a:spLocks noGrp="1"/>
          </p:cNvSpPr>
          <p:nvPr>
            <p:ph type="body" sz="quarter" idx="13"/>
          </p:nvPr>
        </p:nvSpPr>
        <p:spPr/>
        <p:txBody>
          <a:bodyPr/>
          <a:lstStyle/>
          <a:p>
            <a:r>
              <a:rPr lang="en-US" dirty="0"/>
              <a:t>Transition Tips</a:t>
            </a:r>
          </a:p>
        </p:txBody>
      </p:sp>
      <p:sp>
        <p:nvSpPr>
          <p:cNvPr id="3" name="Text Placeholder 2">
            <a:extLst>
              <a:ext uri="{FF2B5EF4-FFF2-40B4-BE49-F238E27FC236}">
                <a16:creationId xmlns:a16="http://schemas.microsoft.com/office/drawing/2014/main" id="{0941AE22-A7D8-4541-B279-95690F195CF1}"/>
              </a:ext>
            </a:extLst>
          </p:cNvPr>
          <p:cNvSpPr>
            <a:spLocks noGrp="1"/>
          </p:cNvSpPr>
          <p:nvPr>
            <p:ph type="body" sz="quarter" idx="14"/>
          </p:nvPr>
        </p:nvSpPr>
        <p:spPr>
          <a:xfrm>
            <a:off x="78658" y="481974"/>
            <a:ext cx="8753642" cy="4155339"/>
          </a:xfrm>
        </p:spPr>
        <p:txBody>
          <a:bodyPr/>
          <a:lstStyle/>
          <a:p>
            <a:pPr>
              <a:lnSpc>
                <a:spcPct val="100000"/>
              </a:lnSpc>
              <a:defRPr/>
            </a:pPr>
            <a:r>
              <a:rPr lang="en-US" dirty="0"/>
              <a:t>Pre-plan movements </a:t>
            </a:r>
            <a:r>
              <a:rPr lang="en-US" sz="1800" dirty="0">
                <a:solidFill>
                  <a:srgbClr val="FF0000"/>
                </a:solidFill>
              </a:rPr>
              <a:t>(arrange the environment for success)</a:t>
            </a:r>
          </a:p>
          <a:p>
            <a:pPr>
              <a:lnSpc>
                <a:spcPct val="100000"/>
              </a:lnSpc>
              <a:defRPr/>
            </a:pPr>
            <a:r>
              <a:rPr lang="en-US" dirty="0"/>
              <a:t>Don’t assume a child knows how to transition properly</a:t>
            </a:r>
          </a:p>
          <a:p>
            <a:pPr>
              <a:lnSpc>
                <a:spcPct val="100000"/>
              </a:lnSpc>
              <a:defRPr/>
            </a:pPr>
            <a:r>
              <a:rPr lang="en-US" dirty="0"/>
              <a:t>Make it fun</a:t>
            </a:r>
          </a:p>
          <a:p>
            <a:pPr>
              <a:lnSpc>
                <a:spcPct val="100000"/>
              </a:lnSpc>
              <a:defRPr/>
            </a:pPr>
            <a:r>
              <a:rPr lang="en-US" dirty="0"/>
              <a:t>Be consistent</a:t>
            </a:r>
          </a:p>
          <a:p>
            <a:pPr>
              <a:lnSpc>
                <a:spcPct val="100000"/>
              </a:lnSpc>
              <a:defRPr/>
            </a:pPr>
            <a:r>
              <a:rPr lang="en-US" dirty="0"/>
              <a:t>Prepare children for transitions before they occur                          </a:t>
            </a:r>
            <a:r>
              <a:rPr lang="en-US" sz="1800" dirty="0">
                <a:solidFill>
                  <a:srgbClr val="FF0000"/>
                </a:solidFill>
              </a:rPr>
              <a:t>(3 to 5 minute warning before transitioning when possible)</a:t>
            </a:r>
          </a:p>
          <a:p>
            <a:pPr>
              <a:lnSpc>
                <a:spcPct val="100000"/>
              </a:lnSpc>
              <a:defRPr/>
            </a:pPr>
            <a:r>
              <a:rPr lang="en-US" dirty="0"/>
              <a:t>Use non-verbal clues                                                                      </a:t>
            </a:r>
            <a:r>
              <a:rPr lang="en-US" sz="1800" dirty="0">
                <a:solidFill>
                  <a:srgbClr val="FF0000"/>
                </a:solidFill>
              </a:rPr>
              <a:t>(if the transition song or movement allows use movements or words from the thematic unit)</a:t>
            </a:r>
          </a:p>
          <a:p>
            <a:endParaRPr lang="en-US" dirty="0"/>
          </a:p>
        </p:txBody>
      </p:sp>
      <p:sp>
        <p:nvSpPr>
          <p:cNvPr id="4" name="Slide Number Placeholder 3">
            <a:extLst>
              <a:ext uri="{FF2B5EF4-FFF2-40B4-BE49-F238E27FC236}">
                <a16:creationId xmlns:a16="http://schemas.microsoft.com/office/drawing/2014/main" id="{8CA45C4B-8EFB-4700-BE6D-ED968104D906}"/>
              </a:ext>
            </a:extLst>
          </p:cNvPr>
          <p:cNvSpPr>
            <a:spLocks noGrp="1"/>
          </p:cNvSpPr>
          <p:nvPr>
            <p:ph type="sldNum" idx="12"/>
          </p:nvPr>
        </p:nvSpPr>
        <p:spPr/>
        <p:txBody>
          <a:bodyPr/>
          <a:lstStyle/>
          <a:p>
            <a:fld id="{00000000-1234-1234-1234-123412341234}" type="slidenum">
              <a:rPr lang="en" smtClean="0"/>
              <a:pPr/>
              <a:t>41</a:t>
            </a:fld>
            <a:endParaRPr lang="en" dirty="0"/>
          </a:p>
        </p:txBody>
      </p:sp>
    </p:spTree>
    <p:extLst>
      <p:ext uri="{BB962C8B-B14F-4D97-AF65-F5344CB8AC3E}">
        <p14:creationId xmlns:p14="http://schemas.microsoft.com/office/powerpoint/2010/main" val="2834389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011242-FC9C-41CC-8EBD-132B8730BAEF}"/>
              </a:ext>
            </a:extLst>
          </p:cNvPr>
          <p:cNvSpPr>
            <a:spLocks noGrp="1"/>
          </p:cNvSpPr>
          <p:nvPr>
            <p:ph type="body" sz="quarter" idx="13"/>
          </p:nvPr>
        </p:nvSpPr>
        <p:spPr/>
        <p:txBody>
          <a:bodyPr/>
          <a:lstStyle/>
          <a:p>
            <a:r>
              <a:rPr lang="en-US" dirty="0"/>
              <a:t>What’s New for Kindergarten</a:t>
            </a:r>
          </a:p>
        </p:txBody>
      </p:sp>
      <p:sp>
        <p:nvSpPr>
          <p:cNvPr id="3" name="Text Placeholder 2">
            <a:extLst>
              <a:ext uri="{FF2B5EF4-FFF2-40B4-BE49-F238E27FC236}">
                <a16:creationId xmlns:a16="http://schemas.microsoft.com/office/drawing/2014/main" id="{CE1D8227-1454-485A-AF78-3E1DB7CE966C}"/>
              </a:ext>
            </a:extLst>
          </p:cNvPr>
          <p:cNvSpPr>
            <a:spLocks noGrp="1"/>
          </p:cNvSpPr>
          <p:nvPr>
            <p:ph type="body" sz="quarter" idx="14"/>
          </p:nvPr>
        </p:nvSpPr>
        <p:spPr>
          <a:xfrm>
            <a:off x="415636" y="731520"/>
            <a:ext cx="8294915" cy="3638869"/>
          </a:xfrm>
        </p:spPr>
        <p:txBody>
          <a:bodyPr/>
          <a:lstStyle/>
          <a:p>
            <a:pPr marL="0" indent="0">
              <a:buNone/>
            </a:pPr>
            <a:r>
              <a:rPr lang="en-US" dirty="0"/>
              <a:t>We anticipate the following: </a:t>
            </a:r>
          </a:p>
          <a:p>
            <a:pPr>
              <a:buFont typeface="Arial" panose="020B0604020202020204" pitchFamily="34" charset="0"/>
              <a:buChar char="•"/>
            </a:pPr>
            <a:r>
              <a:rPr lang="en-US" dirty="0"/>
              <a:t> Best Practice Recommendation Guidance Document for Teachers and Administrators</a:t>
            </a:r>
          </a:p>
          <a:p>
            <a:pPr>
              <a:buFont typeface="Arial" panose="020B0604020202020204" pitchFamily="34" charset="0"/>
              <a:buChar char="•"/>
            </a:pPr>
            <a:r>
              <a:rPr lang="en-US" dirty="0"/>
              <a:t>	Update of Kindergarten Guidelines</a:t>
            </a:r>
          </a:p>
          <a:p>
            <a:pPr>
              <a:buFont typeface="Arial" panose="020B0604020202020204" pitchFamily="34" charset="0"/>
              <a:buChar char="•"/>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C5564D-AF5F-428F-BF84-1D522CEFA783}"/>
              </a:ext>
            </a:extLst>
          </p:cNvPr>
          <p:cNvSpPr>
            <a:spLocks noGrp="1"/>
          </p:cNvSpPr>
          <p:nvPr>
            <p:ph type="sldNum" idx="12"/>
          </p:nvPr>
        </p:nvSpPr>
        <p:spPr/>
        <p:txBody>
          <a:bodyPr/>
          <a:lstStyle/>
          <a:p>
            <a:fld id="{00000000-1234-1234-1234-123412341234}" type="slidenum">
              <a:rPr lang="en" smtClean="0"/>
              <a:pPr/>
              <a:t>42</a:t>
            </a:fld>
            <a:endParaRPr lang="en" dirty="0"/>
          </a:p>
        </p:txBody>
      </p:sp>
    </p:spTree>
    <p:extLst>
      <p:ext uri="{BB962C8B-B14F-4D97-AF65-F5344CB8AC3E}">
        <p14:creationId xmlns:p14="http://schemas.microsoft.com/office/powerpoint/2010/main" val="656468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180D97-AF25-4F61-94BC-9042AEBD3BC5}"/>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A03C4D3A-A151-4E4A-A0EC-3C10419B284F}"/>
              </a:ext>
            </a:extLst>
          </p:cNvPr>
          <p:cNvSpPr>
            <a:spLocks noGrp="1"/>
          </p:cNvSpPr>
          <p:nvPr>
            <p:ph type="body" sz="quarter" idx="14"/>
          </p:nvPr>
        </p:nvSpPr>
        <p:spPr/>
        <p:txBody>
          <a:bodyPr/>
          <a:lstStyle/>
          <a:p>
            <a:pPr marL="0" indent="0" algn="ctr">
              <a:buNone/>
            </a:pPr>
            <a:r>
              <a:rPr lang="en-US" sz="4800" dirty="0">
                <a:solidFill>
                  <a:srgbClr val="0070C0"/>
                </a:solidFill>
              </a:rPr>
              <a:t>Summer Food Service  </a:t>
            </a:r>
          </a:p>
          <a:p>
            <a:pPr marL="0" indent="0" algn="ctr">
              <a:buNone/>
            </a:pPr>
            <a:r>
              <a:rPr lang="en-US" sz="4800" dirty="0">
                <a:solidFill>
                  <a:srgbClr val="0070C0"/>
                </a:solidFill>
              </a:rPr>
              <a:t>Program</a:t>
            </a:r>
          </a:p>
        </p:txBody>
      </p:sp>
      <p:sp>
        <p:nvSpPr>
          <p:cNvPr id="4" name="Slide Number Placeholder 3">
            <a:extLst>
              <a:ext uri="{FF2B5EF4-FFF2-40B4-BE49-F238E27FC236}">
                <a16:creationId xmlns:a16="http://schemas.microsoft.com/office/drawing/2014/main" id="{6A2BB9FA-6FDA-4A39-B248-87C71BE35A66}"/>
              </a:ext>
            </a:extLst>
          </p:cNvPr>
          <p:cNvSpPr>
            <a:spLocks noGrp="1"/>
          </p:cNvSpPr>
          <p:nvPr>
            <p:ph type="sldNum" idx="12"/>
          </p:nvPr>
        </p:nvSpPr>
        <p:spPr/>
        <p:txBody>
          <a:bodyPr/>
          <a:lstStyle/>
          <a:p>
            <a:fld id="{00000000-1234-1234-1234-123412341234}" type="slidenum">
              <a:rPr lang="en" smtClean="0"/>
              <a:pPr/>
              <a:t>43</a:t>
            </a:fld>
            <a:endParaRPr lang="en" dirty="0"/>
          </a:p>
        </p:txBody>
      </p:sp>
    </p:spTree>
    <p:extLst>
      <p:ext uri="{BB962C8B-B14F-4D97-AF65-F5344CB8AC3E}">
        <p14:creationId xmlns:p14="http://schemas.microsoft.com/office/powerpoint/2010/main" val="511259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MDE Office of Child Nutrition</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44</a:t>
            </a:fld>
            <a:endParaRPr lang="en" dirty="0"/>
          </a:p>
        </p:txBody>
      </p:sp>
      <p:sp>
        <p:nvSpPr>
          <p:cNvPr id="7" name="Text Placeholder 6"/>
          <p:cNvSpPr>
            <a:spLocks noGrp="1"/>
          </p:cNvSpPr>
          <p:nvPr>
            <p:ph type="body" sz="quarter" idx="14"/>
          </p:nvPr>
        </p:nvSpPr>
        <p:spPr>
          <a:xfrm>
            <a:off x="182880" y="699715"/>
            <a:ext cx="8527671" cy="3670674"/>
          </a:xfrm>
        </p:spPr>
        <p:txBody>
          <a:bodyPr/>
          <a:lstStyle/>
          <a:p>
            <a:pPr marL="0" indent="0">
              <a:spcAft>
                <a:spcPts val="1000"/>
              </a:spcAft>
              <a:buNone/>
            </a:pPr>
            <a:r>
              <a:rPr lang="en-US" altLang="en-US" dirty="0">
                <a:latin typeface="Arial" charset="0"/>
                <a:ea typeface="Arial" charset="0"/>
                <a:cs typeface="Arial" charset="0"/>
              </a:rPr>
              <a:t>The Office of Child Nutrition administers the federal child nutrition programs, including:</a:t>
            </a:r>
          </a:p>
          <a:p>
            <a:pPr marL="0" indent="0">
              <a:spcAft>
                <a:spcPts val="1000"/>
              </a:spcAft>
              <a:buNone/>
            </a:pPr>
            <a:r>
              <a:rPr lang="en-US" altLang="en-US" dirty="0">
                <a:latin typeface="Arial" charset="0"/>
                <a:ea typeface="Arial" charset="0"/>
                <a:cs typeface="Arial" charset="0"/>
              </a:rPr>
              <a:t>National School Lunch Program and School Breakfast Program</a:t>
            </a:r>
          </a:p>
          <a:p>
            <a:pPr marL="0" indent="0">
              <a:spcAft>
                <a:spcPts val="1000"/>
              </a:spcAft>
              <a:buNone/>
            </a:pPr>
            <a:r>
              <a:rPr lang="en-US" altLang="en-US" dirty="0">
                <a:latin typeface="Arial" charset="0"/>
                <a:ea typeface="Arial" charset="0"/>
                <a:cs typeface="Arial" charset="0"/>
              </a:rPr>
              <a:t>Summer Food Service Program</a:t>
            </a:r>
          </a:p>
          <a:p>
            <a:pPr marL="0" indent="0">
              <a:spcAft>
                <a:spcPts val="1000"/>
              </a:spcAft>
              <a:buNone/>
            </a:pPr>
            <a:r>
              <a:rPr lang="en-US" altLang="en-US" dirty="0">
                <a:latin typeface="Arial" charset="0"/>
                <a:ea typeface="Arial" charset="0"/>
                <a:cs typeface="Arial" charset="0"/>
              </a:rPr>
              <a:t>Child and Adult Care Food Program</a:t>
            </a:r>
          </a:p>
          <a:p>
            <a:pPr marL="285750" lvl="4" indent="-285750">
              <a:spcAft>
                <a:spcPts val="1000"/>
              </a:spcAft>
              <a:buFont typeface="Arial" panose="020B0604020202020204" pitchFamily="34" charset="0"/>
              <a:buChar char="•"/>
            </a:pPr>
            <a:r>
              <a:rPr lang="en-US" altLang="en-US" sz="2000" dirty="0">
                <a:latin typeface="Arial" charset="0"/>
                <a:ea typeface="Arial" charset="0"/>
                <a:cs typeface="Arial" charset="0"/>
              </a:rPr>
              <a:t>At Risk After School Meals</a:t>
            </a:r>
          </a:p>
          <a:p>
            <a:endParaRPr lang="en-US" dirty="0"/>
          </a:p>
          <a:p>
            <a:endParaRPr lang="en-US" dirty="0"/>
          </a:p>
          <a:p>
            <a:pPr>
              <a:tabLst/>
            </a:pPr>
            <a:endParaRPr lang="en-US" dirty="0"/>
          </a:p>
        </p:txBody>
      </p:sp>
    </p:spTree>
    <p:extLst>
      <p:ext uri="{BB962C8B-B14F-4D97-AF65-F5344CB8AC3E}">
        <p14:creationId xmlns:p14="http://schemas.microsoft.com/office/powerpoint/2010/main" val="2911325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Summer Food Service Program</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45</a:t>
            </a:fld>
            <a:endParaRPr lang="en" dirty="0"/>
          </a:p>
        </p:txBody>
      </p:sp>
      <p:sp>
        <p:nvSpPr>
          <p:cNvPr id="7" name="Text Placeholder 6"/>
          <p:cNvSpPr>
            <a:spLocks noGrp="1"/>
          </p:cNvSpPr>
          <p:nvPr>
            <p:ph type="body" sz="quarter" idx="14"/>
          </p:nvPr>
        </p:nvSpPr>
        <p:spPr>
          <a:xfrm>
            <a:off x="143124" y="683813"/>
            <a:ext cx="8567428" cy="3686576"/>
          </a:xfrm>
        </p:spPr>
        <p:txBody>
          <a:bodyPr/>
          <a:lstStyle/>
          <a:p>
            <a:pPr>
              <a:tabLst/>
            </a:pPr>
            <a:r>
              <a:rPr lang="en-US" dirty="0"/>
              <a:t>Mississippi is ranked 49</a:t>
            </a:r>
            <a:r>
              <a:rPr lang="en-US" baseline="30000" dirty="0"/>
              <a:t>th</a:t>
            </a:r>
            <a:r>
              <a:rPr lang="en-US" dirty="0"/>
              <a:t> for providing summer meals to children who receive free or reduced price lunch.</a:t>
            </a:r>
          </a:p>
          <a:p>
            <a:pPr>
              <a:tabLst/>
            </a:pPr>
            <a:r>
              <a:rPr lang="en-US" dirty="0"/>
              <a:t>Mississippi provides only 8% of our low-income children with summer meals. The most successful state provides 49% of these children with summer meals. </a:t>
            </a:r>
          </a:p>
          <a:p>
            <a:pPr>
              <a:tabLst/>
            </a:pPr>
            <a:r>
              <a:rPr lang="en-US" dirty="0"/>
              <a:t>Schools make GREAT sponsors because they already know how to operate the USDA child nutrition programs! </a:t>
            </a:r>
          </a:p>
          <a:p>
            <a:pPr>
              <a:tabLst/>
            </a:pPr>
            <a:endParaRPr lang="en-US" dirty="0"/>
          </a:p>
        </p:txBody>
      </p:sp>
    </p:spTree>
    <p:extLst>
      <p:ext uri="{BB962C8B-B14F-4D97-AF65-F5344CB8AC3E}">
        <p14:creationId xmlns:p14="http://schemas.microsoft.com/office/powerpoint/2010/main" val="736006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Summer Food Service Program</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46</a:t>
            </a:fld>
            <a:endParaRPr lang="en" dirty="0"/>
          </a:p>
        </p:txBody>
      </p:sp>
      <p:sp>
        <p:nvSpPr>
          <p:cNvPr id="7" name="Text Placeholder 6"/>
          <p:cNvSpPr>
            <a:spLocks noGrp="1"/>
          </p:cNvSpPr>
          <p:nvPr>
            <p:ph type="body" sz="quarter" idx="14"/>
          </p:nvPr>
        </p:nvSpPr>
        <p:spPr>
          <a:xfrm>
            <a:off x="87464" y="699715"/>
            <a:ext cx="8714630" cy="3840480"/>
          </a:xfrm>
        </p:spPr>
        <p:txBody>
          <a:bodyPr/>
          <a:lstStyle/>
          <a:p>
            <a:pPr>
              <a:spcAft>
                <a:spcPts val="1000"/>
              </a:spcAft>
            </a:pPr>
            <a:endParaRPr lang="en-US" dirty="0"/>
          </a:p>
          <a:p>
            <a:pPr>
              <a:spcAft>
                <a:spcPts val="1000"/>
              </a:spcAft>
            </a:pPr>
            <a:r>
              <a:rPr lang="en-US" dirty="0"/>
              <a:t>Provides free meals when school is out for children 0-18</a:t>
            </a:r>
          </a:p>
          <a:p>
            <a:pPr>
              <a:spcAft>
                <a:spcPts val="1000"/>
              </a:spcAft>
            </a:pPr>
            <a:r>
              <a:rPr lang="en-US" altLang="en-US" dirty="0">
                <a:latin typeface="Arial" charset="0"/>
                <a:ea typeface="Arial" charset="0"/>
                <a:cs typeface="Arial" charset="0"/>
              </a:rPr>
              <a:t>Operates in low-income areas (most of the state qualifies)</a:t>
            </a:r>
          </a:p>
          <a:p>
            <a:pPr>
              <a:spcAft>
                <a:spcPts val="1000"/>
              </a:spcAft>
            </a:pPr>
            <a:r>
              <a:rPr lang="en-US" altLang="en-US" dirty="0">
                <a:latin typeface="Arial" charset="0"/>
                <a:ea typeface="Arial" charset="0"/>
                <a:cs typeface="Arial" charset="0"/>
              </a:rPr>
              <a:t>In 2017, 89 school districts participated </a:t>
            </a:r>
          </a:p>
          <a:p>
            <a:pPr>
              <a:spcAft>
                <a:spcPts val="1000"/>
              </a:spcAft>
            </a:pPr>
            <a:r>
              <a:rPr lang="en-US" altLang="en-US" dirty="0">
                <a:latin typeface="Arial" charset="0"/>
                <a:ea typeface="Arial" charset="0"/>
                <a:cs typeface="Arial" charset="0"/>
              </a:rPr>
              <a:t>Reimbursement works similarly to the National School Lunch Program </a:t>
            </a:r>
          </a:p>
          <a:p>
            <a:endParaRPr lang="en-US" dirty="0"/>
          </a:p>
          <a:p>
            <a:endParaRPr lang="en-US" dirty="0"/>
          </a:p>
          <a:p>
            <a:pPr>
              <a:tabLst/>
            </a:pPr>
            <a:endParaRPr lang="en-US" dirty="0"/>
          </a:p>
        </p:txBody>
      </p:sp>
    </p:spTree>
    <p:extLst>
      <p:ext uri="{BB962C8B-B14F-4D97-AF65-F5344CB8AC3E}">
        <p14:creationId xmlns:p14="http://schemas.microsoft.com/office/powerpoint/2010/main" val="1900481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At Risk After School Meals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47</a:t>
            </a:fld>
            <a:endParaRPr lang="en" dirty="0"/>
          </a:p>
        </p:txBody>
      </p:sp>
      <p:sp>
        <p:nvSpPr>
          <p:cNvPr id="7" name="Text Placeholder 6"/>
          <p:cNvSpPr>
            <a:spLocks noGrp="1"/>
          </p:cNvSpPr>
          <p:nvPr>
            <p:ph type="body" sz="quarter" idx="14"/>
          </p:nvPr>
        </p:nvSpPr>
        <p:spPr>
          <a:xfrm>
            <a:off x="135172" y="787179"/>
            <a:ext cx="8575379" cy="3872285"/>
          </a:xfrm>
        </p:spPr>
        <p:txBody>
          <a:bodyPr/>
          <a:lstStyle/>
          <a:p>
            <a:pPr marL="0" indent="0">
              <a:spcAft>
                <a:spcPts val="1000"/>
              </a:spcAft>
              <a:buNone/>
            </a:pPr>
            <a:r>
              <a:rPr lang="en-US" sz="2200" dirty="0"/>
              <a:t>The At Risk After School Meals Program is a component of the Child and Adult Care Food Program (CACFP) that offers federal funding to After School Programs that serve a meal and/or snack to children in low-income areas. </a:t>
            </a:r>
          </a:p>
          <a:p>
            <a:pPr marL="0" indent="0">
              <a:buNone/>
              <a:tabLst/>
            </a:pPr>
            <a:r>
              <a:rPr lang="en-US" altLang="en-US" sz="2200" dirty="0">
                <a:latin typeface="Arial" charset="0"/>
                <a:ea typeface="Arial" charset="0"/>
                <a:cs typeface="Arial" charset="0"/>
              </a:rPr>
              <a:t>Some schools offer a snack under the National School Lunch Program, but the At Risk After School Meals Program allows schools to offer both a snack and/or supper.</a:t>
            </a:r>
          </a:p>
          <a:p>
            <a:pPr marL="0" indent="0">
              <a:spcAft>
                <a:spcPts val="1000"/>
              </a:spcAft>
              <a:buNone/>
            </a:pPr>
            <a:r>
              <a:rPr lang="en-US" altLang="en-US" sz="2200" dirty="0">
                <a:latin typeface="Arial" charset="0"/>
                <a:ea typeface="Arial" charset="0"/>
                <a:cs typeface="Arial" charset="0"/>
              </a:rPr>
              <a:t>Reimbursement works similarly to the National School Lunch Program.  </a:t>
            </a:r>
          </a:p>
          <a:p>
            <a:pPr>
              <a:tabLst/>
            </a:pPr>
            <a:endParaRPr lang="en-US" dirty="0"/>
          </a:p>
        </p:txBody>
      </p:sp>
    </p:spTree>
    <p:extLst>
      <p:ext uri="{BB962C8B-B14F-4D97-AF65-F5344CB8AC3E}">
        <p14:creationId xmlns:p14="http://schemas.microsoft.com/office/powerpoint/2010/main" val="29170072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For More Information</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48</a:t>
            </a:fld>
            <a:endParaRPr lang="en" dirty="0"/>
          </a:p>
        </p:txBody>
      </p:sp>
      <p:sp>
        <p:nvSpPr>
          <p:cNvPr id="7" name="Text Placeholder 6"/>
          <p:cNvSpPr>
            <a:spLocks noGrp="1"/>
          </p:cNvSpPr>
          <p:nvPr>
            <p:ph type="body" sz="quarter" idx="14"/>
          </p:nvPr>
        </p:nvSpPr>
        <p:spPr>
          <a:xfrm>
            <a:off x="127222" y="834887"/>
            <a:ext cx="8583330" cy="3535501"/>
          </a:xfrm>
        </p:spPr>
        <p:txBody>
          <a:bodyPr/>
          <a:lstStyle/>
          <a:p>
            <a:pPr marL="0" indent="0">
              <a:buNone/>
              <a:tabLst/>
            </a:pPr>
            <a:r>
              <a:rPr lang="en-US" dirty="0"/>
              <a:t>Ginger Gibson, Assistant State Director</a:t>
            </a:r>
            <a:br>
              <a:rPr lang="en-US" dirty="0"/>
            </a:br>
            <a:r>
              <a:rPr lang="en-US" dirty="0"/>
              <a:t>Office of Child Nutrition</a:t>
            </a:r>
            <a:br>
              <a:rPr lang="en-US" dirty="0"/>
            </a:br>
            <a:r>
              <a:rPr lang="en-US" dirty="0"/>
              <a:t>601-576-5000</a:t>
            </a:r>
            <a:br>
              <a:rPr lang="en-US" dirty="0"/>
            </a:br>
            <a:r>
              <a:rPr lang="en-US" dirty="0">
                <a:hlinkClick r:id="rId2"/>
              </a:rPr>
              <a:t>ggibson@mdek12.org</a:t>
            </a:r>
            <a:r>
              <a:rPr lang="en-US" dirty="0"/>
              <a:t> </a:t>
            </a:r>
          </a:p>
          <a:p>
            <a:pPr marL="0" indent="0">
              <a:buNone/>
              <a:tabLst/>
            </a:pPr>
            <a:endParaRPr lang="en-US" dirty="0"/>
          </a:p>
          <a:p>
            <a:pPr marL="0" indent="0">
              <a:buNone/>
              <a:tabLst/>
            </a:pPr>
            <a:r>
              <a:rPr lang="en-US" dirty="0"/>
              <a:t>This institution is an equal opportunity provider. </a:t>
            </a:r>
          </a:p>
        </p:txBody>
      </p:sp>
    </p:spTree>
    <p:extLst>
      <p:ext uri="{BB962C8B-B14F-4D97-AF65-F5344CB8AC3E}">
        <p14:creationId xmlns:p14="http://schemas.microsoft.com/office/powerpoint/2010/main" val="34287911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F46590-FFE7-4A42-8156-802C500C855E}"/>
              </a:ext>
            </a:extLst>
          </p:cNvPr>
          <p:cNvSpPr>
            <a:spLocks noGrp="1"/>
          </p:cNvSpPr>
          <p:nvPr>
            <p:ph type="body" sz="quarter" idx="13"/>
          </p:nvPr>
        </p:nvSpPr>
        <p:spPr/>
        <p:txBody>
          <a:bodyPr/>
          <a:lstStyle/>
          <a:p>
            <a:endParaRPr lang="en-US" dirty="0"/>
          </a:p>
          <a:p>
            <a:r>
              <a:rPr lang="en-US" dirty="0"/>
              <a:t>Early Childhood Staff</a:t>
            </a:r>
          </a:p>
          <a:p>
            <a:endParaRPr lang="en-US" dirty="0"/>
          </a:p>
        </p:txBody>
      </p:sp>
      <p:sp>
        <p:nvSpPr>
          <p:cNvPr id="3" name="Text Placeholder 2">
            <a:extLst>
              <a:ext uri="{FF2B5EF4-FFF2-40B4-BE49-F238E27FC236}">
                <a16:creationId xmlns:a16="http://schemas.microsoft.com/office/drawing/2014/main" id="{93BB724B-1A0F-42C7-A148-80FE4CDD330A}"/>
              </a:ext>
            </a:extLst>
          </p:cNvPr>
          <p:cNvSpPr>
            <a:spLocks noGrp="1"/>
          </p:cNvSpPr>
          <p:nvPr>
            <p:ph type="body" sz="quarter" idx="14"/>
          </p:nvPr>
        </p:nvSpPr>
        <p:spPr>
          <a:xfrm>
            <a:off x="415636" y="539750"/>
            <a:ext cx="8294915" cy="4108450"/>
          </a:xfrm>
        </p:spPr>
        <p:txBody>
          <a:bodyPr/>
          <a:lstStyle/>
          <a:p>
            <a:pPr marL="0" indent="0" algn="ctr">
              <a:buNone/>
            </a:pPr>
            <a:r>
              <a:rPr lang="en-US" sz="2000" dirty="0"/>
              <a:t>Jill Dent                                                                                                           Director</a:t>
            </a:r>
          </a:p>
          <a:p>
            <a:pPr marL="0" indent="0" algn="ctr">
              <a:buNone/>
            </a:pPr>
            <a:r>
              <a:rPr lang="en-US" sz="2000" dirty="0"/>
              <a:t>Monica May                                                                                                 Assistant Director</a:t>
            </a:r>
          </a:p>
          <a:p>
            <a:pPr marL="0" indent="0" algn="ctr">
              <a:buNone/>
            </a:pPr>
            <a:r>
              <a:rPr lang="en-US" sz="2000" dirty="0"/>
              <a:t>Laura Dickson                                                                                     Early Learning Collaborative Coordinator</a:t>
            </a:r>
          </a:p>
          <a:p>
            <a:pPr marL="0" indent="0" algn="ctr">
              <a:buNone/>
            </a:pPr>
            <a:r>
              <a:rPr lang="en-US" sz="2000" dirty="0"/>
              <a:t>Candice Taylor                                                                                              Early Childhood Instructional Specialist/619 Coordinator</a:t>
            </a:r>
          </a:p>
          <a:p>
            <a:pPr marL="0" indent="0" algn="ctr">
              <a:buNone/>
            </a:pPr>
            <a:r>
              <a:rPr lang="en-US" sz="2000" dirty="0"/>
              <a:t>Joyce Greer                                                                                                         Early Childhood Instructional Specialist</a:t>
            </a:r>
          </a:p>
          <a:p>
            <a:pPr marL="0" indent="0" algn="ctr">
              <a:buNone/>
            </a:pPr>
            <a:endParaRPr lang="en-US" sz="2000" dirty="0"/>
          </a:p>
        </p:txBody>
      </p:sp>
      <p:sp>
        <p:nvSpPr>
          <p:cNvPr id="4" name="Slide Number Placeholder 3">
            <a:extLst>
              <a:ext uri="{FF2B5EF4-FFF2-40B4-BE49-F238E27FC236}">
                <a16:creationId xmlns:a16="http://schemas.microsoft.com/office/drawing/2014/main" id="{BEE9B04E-A889-490F-B001-254B9B9EEA9D}"/>
              </a:ext>
            </a:extLst>
          </p:cNvPr>
          <p:cNvSpPr>
            <a:spLocks noGrp="1"/>
          </p:cNvSpPr>
          <p:nvPr>
            <p:ph type="sldNum" idx="12"/>
          </p:nvPr>
        </p:nvSpPr>
        <p:spPr/>
        <p:txBody>
          <a:bodyPr/>
          <a:lstStyle/>
          <a:p>
            <a:fld id="{00000000-1234-1234-1234-123412341234}" type="slidenum">
              <a:rPr lang="en" smtClean="0"/>
              <a:pPr/>
              <a:t>49</a:t>
            </a:fld>
            <a:endParaRPr lang="en" dirty="0"/>
          </a:p>
        </p:txBody>
      </p:sp>
    </p:spTree>
    <p:extLst>
      <p:ext uri="{BB962C8B-B14F-4D97-AF65-F5344CB8AC3E}">
        <p14:creationId xmlns:p14="http://schemas.microsoft.com/office/powerpoint/2010/main" val="1650466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F492A7-ACD8-4F00-8AC9-4F0AE2E219C5}"/>
              </a:ext>
            </a:extLst>
          </p:cNvPr>
          <p:cNvSpPr>
            <a:spLocks noGrp="1"/>
          </p:cNvSpPr>
          <p:nvPr>
            <p:ph type="body" sz="quarter" idx="14"/>
          </p:nvPr>
        </p:nvSpPr>
        <p:spPr>
          <a:xfrm>
            <a:off x="264826" y="709574"/>
            <a:ext cx="8294915" cy="3971607"/>
          </a:xfrm>
        </p:spPr>
        <p:txBody>
          <a:bodyPr/>
          <a:lstStyle/>
          <a:p>
            <a:pPr marL="0" indent="0" algn="ctr">
              <a:buNone/>
            </a:pPr>
            <a:endParaRPr lang="en-US" sz="3600" dirty="0">
              <a:solidFill>
                <a:srgbClr val="0070C0"/>
              </a:solidFill>
            </a:endParaRPr>
          </a:p>
          <a:p>
            <a:pPr marL="0" indent="0" algn="ctr">
              <a:buNone/>
            </a:pPr>
            <a:r>
              <a:rPr lang="en-US" sz="4800" dirty="0">
                <a:solidFill>
                  <a:srgbClr val="0070C0"/>
                </a:solidFill>
              </a:rPr>
              <a:t>Executive Functioning </a:t>
            </a:r>
          </a:p>
          <a:p>
            <a:pPr marL="0" indent="0" algn="ctr">
              <a:buNone/>
            </a:pPr>
            <a:r>
              <a:rPr lang="en-US" sz="4800" dirty="0">
                <a:solidFill>
                  <a:srgbClr val="0070C0"/>
                </a:solidFill>
              </a:rPr>
              <a:t>and </a:t>
            </a:r>
          </a:p>
          <a:p>
            <a:pPr marL="0" indent="0" algn="ctr">
              <a:buNone/>
            </a:pPr>
            <a:r>
              <a:rPr lang="en-US" sz="4800" dirty="0">
                <a:solidFill>
                  <a:srgbClr val="0070C0"/>
                </a:solidFill>
              </a:rPr>
              <a:t>Self Regulation</a:t>
            </a:r>
          </a:p>
          <a:p>
            <a:pPr marL="0" indent="0" algn="ctr">
              <a:buNone/>
            </a:pPr>
            <a:endParaRPr lang="en-US" sz="4000" dirty="0">
              <a:solidFill>
                <a:srgbClr val="0070C0"/>
              </a:solidFill>
            </a:endParaRPr>
          </a:p>
        </p:txBody>
      </p:sp>
      <p:sp>
        <p:nvSpPr>
          <p:cNvPr id="4" name="Slide Number Placeholder 3">
            <a:extLst>
              <a:ext uri="{FF2B5EF4-FFF2-40B4-BE49-F238E27FC236}">
                <a16:creationId xmlns:a16="http://schemas.microsoft.com/office/drawing/2014/main" id="{917288FB-120F-4E82-95F7-C2A666C9BED2}"/>
              </a:ext>
            </a:extLst>
          </p:cNvPr>
          <p:cNvSpPr>
            <a:spLocks noGrp="1"/>
          </p:cNvSpPr>
          <p:nvPr>
            <p:ph type="sldNum" idx="12"/>
          </p:nvPr>
        </p:nvSpPr>
        <p:spPr/>
        <p:txBody>
          <a:bodyPr/>
          <a:lstStyle/>
          <a:p>
            <a:fld id="{00000000-1234-1234-1234-123412341234}" type="slidenum">
              <a:rPr lang="en" smtClean="0"/>
              <a:pPr/>
              <a:t>5</a:t>
            </a:fld>
            <a:endParaRPr lang="en" dirty="0"/>
          </a:p>
        </p:txBody>
      </p:sp>
    </p:spTree>
    <p:extLst>
      <p:ext uri="{BB962C8B-B14F-4D97-AF65-F5344CB8AC3E}">
        <p14:creationId xmlns:p14="http://schemas.microsoft.com/office/powerpoint/2010/main" val="586320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6023890" y="2044703"/>
            <a:ext cx="3005893" cy="2575003"/>
          </a:xfrm>
        </p:spPr>
        <p:txBody>
          <a:bodyPr/>
          <a:lstStyle/>
          <a:p>
            <a:pPr>
              <a:lnSpc>
                <a:spcPct val="100000"/>
              </a:lnSpc>
              <a:spcAft>
                <a:spcPts val="0"/>
              </a:spcAft>
            </a:pPr>
            <a:r>
              <a:rPr lang="en-US" sz="2000" dirty="0">
                <a:solidFill>
                  <a:schemeClr val="accent6"/>
                </a:solidFill>
              </a:rPr>
              <a:t>Joyce Greer</a:t>
            </a:r>
          </a:p>
          <a:p>
            <a:pPr>
              <a:lnSpc>
                <a:spcPct val="100000"/>
              </a:lnSpc>
              <a:spcAft>
                <a:spcPts val="0"/>
              </a:spcAft>
            </a:pPr>
            <a:r>
              <a:rPr lang="en-US" sz="2000" b="0" dirty="0">
                <a:solidFill>
                  <a:schemeClr val="accent3">
                    <a:lumMod val="50000"/>
                  </a:schemeClr>
                </a:solidFill>
              </a:rPr>
              <a:t>Instructional Specialist Office of Early Childhood</a:t>
            </a:r>
          </a:p>
          <a:p>
            <a:pPr>
              <a:lnSpc>
                <a:spcPct val="100000"/>
              </a:lnSpc>
              <a:spcAft>
                <a:spcPts val="0"/>
              </a:spcAft>
            </a:pPr>
            <a:endParaRPr lang="en-US" sz="1600" b="0" dirty="0">
              <a:solidFill>
                <a:schemeClr val="accent3">
                  <a:lumMod val="50000"/>
                </a:schemeClr>
              </a:solidFill>
              <a:hlinkClick r:id="rId3"/>
            </a:endParaRPr>
          </a:p>
          <a:p>
            <a:pPr>
              <a:lnSpc>
                <a:spcPct val="100000"/>
              </a:lnSpc>
              <a:spcAft>
                <a:spcPts val="0"/>
              </a:spcAft>
            </a:pPr>
            <a:r>
              <a:rPr lang="en-US" sz="1600" b="0" dirty="0">
                <a:solidFill>
                  <a:schemeClr val="accent3">
                    <a:lumMod val="50000"/>
                  </a:schemeClr>
                </a:solidFill>
                <a:hlinkClick r:id="rId3"/>
              </a:rPr>
              <a:t>jgreer@mdek12.org</a:t>
            </a:r>
            <a:endParaRPr lang="en-US" sz="1600" b="0" dirty="0">
              <a:solidFill>
                <a:schemeClr val="accent3">
                  <a:lumMod val="50000"/>
                </a:schemeClr>
              </a:solidFill>
            </a:endParaRPr>
          </a:p>
          <a:p>
            <a:pPr>
              <a:lnSpc>
                <a:spcPct val="100000"/>
              </a:lnSpc>
              <a:spcAft>
                <a:spcPts val="0"/>
              </a:spcAft>
            </a:pPr>
            <a:r>
              <a:rPr lang="en-US" sz="2000" b="0" dirty="0">
                <a:solidFill>
                  <a:schemeClr val="accent3">
                    <a:lumMod val="50000"/>
                  </a:schemeClr>
                </a:solidFill>
              </a:rPr>
              <a:t>601-359-2586</a:t>
            </a:r>
          </a:p>
          <a:p>
            <a:endParaRPr lang="en-US" sz="2000" b="0" dirty="0">
              <a:solidFill>
                <a:schemeClr val="accent3">
                  <a:lumMod val="50000"/>
                </a:schemeClr>
              </a:solidFill>
            </a:endParaRPr>
          </a:p>
          <a:p>
            <a:endParaRPr lang="en-US" sz="2000" b="0" dirty="0">
              <a:solidFill>
                <a:schemeClr val="accent3">
                  <a:lumMod val="50000"/>
                </a:schemeClr>
              </a:solidFill>
            </a:endParaRPr>
          </a:p>
          <a:p>
            <a:endParaRPr lang="en-US" sz="2000" b="0" dirty="0">
              <a:solidFill>
                <a:schemeClr val="accent3">
                  <a:lumMod val="50000"/>
                </a:schemeClr>
              </a:solidFill>
            </a:endParaRPr>
          </a:p>
        </p:txBody>
      </p:sp>
      <p:sp>
        <p:nvSpPr>
          <p:cNvPr id="7" name="Text Placeholder 6"/>
          <p:cNvSpPr>
            <a:spLocks noGrp="1"/>
          </p:cNvSpPr>
          <p:nvPr>
            <p:ph type="body" sz="quarter" idx="14"/>
          </p:nvPr>
        </p:nvSpPr>
        <p:spPr>
          <a:xfrm>
            <a:off x="2954688" y="2044702"/>
            <a:ext cx="3069202" cy="2749933"/>
          </a:xfrm>
        </p:spPr>
        <p:txBody>
          <a:bodyPr/>
          <a:lstStyle/>
          <a:p>
            <a:r>
              <a:rPr lang="en-US" sz="2000" b="1" dirty="0">
                <a:solidFill>
                  <a:schemeClr val="accent6"/>
                </a:solidFill>
              </a:rPr>
              <a:t>Jill Dent, Ph.D.</a:t>
            </a:r>
          </a:p>
          <a:p>
            <a:r>
              <a:rPr lang="en-US" sz="2000" dirty="0"/>
              <a:t>Director</a:t>
            </a:r>
          </a:p>
          <a:p>
            <a:r>
              <a:rPr lang="en-US" sz="2000" dirty="0"/>
              <a:t>Office of Early Childhood</a:t>
            </a:r>
          </a:p>
          <a:p>
            <a:endParaRPr lang="en-US" sz="2000" dirty="0"/>
          </a:p>
          <a:p>
            <a:r>
              <a:rPr lang="en-US" sz="1600" dirty="0">
                <a:hlinkClick r:id="rId3"/>
              </a:rPr>
              <a:t>jdent@mdek12.org</a:t>
            </a:r>
            <a:endParaRPr lang="en-US" sz="1600" dirty="0"/>
          </a:p>
          <a:p>
            <a:r>
              <a:rPr lang="en-US" sz="2000" dirty="0"/>
              <a:t>601-359-2586</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50</a:t>
            </a:fld>
            <a:endParaRPr lang="en" dirty="0"/>
          </a:p>
        </p:txBody>
      </p:sp>
      <p:sp>
        <p:nvSpPr>
          <p:cNvPr id="5" name="Text Placeholder 6">
            <a:extLst>
              <a:ext uri="{FF2B5EF4-FFF2-40B4-BE49-F238E27FC236}">
                <a16:creationId xmlns:a16="http://schemas.microsoft.com/office/drawing/2014/main" id="{5740E5ED-2F45-4A33-B319-658DA11D3066}"/>
              </a:ext>
            </a:extLst>
          </p:cNvPr>
          <p:cNvSpPr txBox="1">
            <a:spLocks/>
          </p:cNvSpPr>
          <p:nvPr/>
        </p:nvSpPr>
        <p:spPr>
          <a:xfrm>
            <a:off x="0" y="2044703"/>
            <a:ext cx="2954688" cy="2749933"/>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2"/>
              </a:buClr>
              <a:buSzPct val="100000"/>
              <a:buNone/>
              <a:defRPr sz="2400" b="0" i="0" u="none" strike="noStrike" cap="none">
                <a:solidFill>
                  <a:schemeClr val="accent3">
                    <a:lumMod val="50000"/>
                  </a:schemeClr>
                </a:solidFill>
                <a:latin typeface="Arial"/>
                <a:ea typeface="Arial"/>
                <a:cs typeface="Arial"/>
                <a:sym typeface="Arial"/>
              </a:defRPr>
            </a:lvl1pPr>
            <a:lvl2pPr marR="0" lvl="1"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eaLnBrk="1" hangingPunct="1">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r>
              <a:rPr lang="en-US" sz="2000" b="1" dirty="0">
                <a:solidFill>
                  <a:schemeClr val="accent6"/>
                </a:solidFill>
              </a:rPr>
              <a:t>Tenette Smith, </a:t>
            </a:r>
            <a:r>
              <a:rPr lang="en-US" sz="2000" b="1" dirty="0" err="1">
                <a:solidFill>
                  <a:schemeClr val="accent6"/>
                </a:solidFill>
              </a:rPr>
              <a:t>Ed.D</a:t>
            </a:r>
            <a:r>
              <a:rPr lang="en-US" sz="2000" b="1" dirty="0">
                <a:solidFill>
                  <a:schemeClr val="accent6"/>
                </a:solidFill>
              </a:rPr>
              <a:t>.</a:t>
            </a:r>
          </a:p>
          <a:p>
            <a:r>
              <a:rPr lang="en-US" sz="2000" dirty="0"/>
              <a:t>Director</a:t>
            </a:r>
          </a:p>
          <a:p>
            <a:r>
              <a:rPr lang="en-US" sz="2000" dirty="0"/>
              <a:t>Office of Elementary Education and Reading</a:t>
            </a:r>
          </a:p>
          <a:p>
            <a:r>
              <a:rPr lang="en-US" sz="1600" dirty="0">
                <a:hlinkClick r:id="rId3"/>
              </a:rPr>
              <a:t>tenette.smith@mdek12.org</a:t>
            </a:r>
            <a:endParaRPr lang="en-US" sz="1600" dirty="0"/>
          </a:p>
          <a:p>
            <a:r>
              <a:rPr lang="en-US" sz="2000" dirty="0"/>
              <a:t>601-359-2586</a:t>
            </a:r>
          </a:p>
        </p:txBody>
      </p:sp>
    </p:spTree>
    <p:extLst>
      <p:ext uri="{BB962C8B-B14F-4D97-AF65-F5344CB8AC3E}">
        <p14:creationId xmlns:p14="http://schemas.microsoft.com/office/powerpoint/2010/main" val="107117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26521E-8F7E-4815-A176-2C39833792FA}"/>
              </a:ext>
            </a:extLst>
          </p:cNvPr>
          <p:cNvSpPr>
            <a:spLocks noGrp="1"/>
          </p:cNvSpPr>
          <p:nvPr>
            <p:ph type="body" sz="quarter" idx="13"/>
          </p:nvPr>
        </p:nvSpPr>
        <p:spPr>
          <a:xfrm>
            <a:off x="47501" y="31531"/>
            <a:ext cx="8519449" cy="450443"/>
          </a:xfrm>
        </p:spPr>
        <p:txBody>
          <a:bodyPr/>
          <a:lstStyle/>
          <a:p>
            <a:r>
              <a:rPr lang="en-US" dirty="0"/>
              <a:t>Learning Center/Small Group Comparison</a:t>
            </a:r>
          </a:p>
        </p:txBody>
      </p:sp>
      <p:sp>
        <p:nvSpPr>
          <p:cNvPr id="3" name="Text Placeholder 2">
            <a:extLst>
              <a:ext uri="{FF2B5EF4-FFF2-40B4-BE49-F238E27FC236}">
                <a16:creationId xmlns:a16="http://schemas.microsoft.com/office/drawing/2014/main" id="{969A8BD0-D80A-4BEC-AC79-B455AD75FEFC}"/>
              </a:ext>
            </a:extLst>
          </p:cNvPr>
          <p:cNvSpPr>
            <a:spLocks noGrp="1"/>
          </p:cNvSpPr>
          <p:nvPr>
            <p:ph type="body" sz="quarter" idx="14"/>
          </p:nvPr>
        </p:nvSpPr>
        <p:spPr>
          <a:xfrm>
            <a:off x="415636" y="715967"/>
            <a:ext cx="8294915" cy="3872122"/>
          </a:xfrm>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BB4592FE-BEDF-4EB6-A39F-AB17052E4935}"/>
              </a:ext>
            </a:extLst>
          </p:cNvPr>
          <p:cNvSpPr>
            <a:spLocks noGrp="1"/>
          </p:cNvSpPr>
          <p:nvPr>
            <p:ph type="sldNum" idx="12"/>
          </p:nvPr>
        </p:nvSpPr>
        <p:spPr/>
        <p:txBody>
          <a:bodyPr/>
          <a:lstStyle/>
          <a:p>
            <a:fld id="{00000000-1234-1234-1234-123412341234}" type="slidenum">
              <a:rPr lang="en" smtClean="0"/>
              <a:pPr/>
              <a:t>51</a:t>
            </a:fld>
            <a:endParaRPr lang="en" dirty="0"/>
          </a:p>
        </p:txBody>
      </p:sp>
      <p:pic>
        <p:nvPicPr>
          <p:cNvPr id="5" name="Content Placeholder 5" descr="Screen Clipping">
            <a:extLst>
              <a:ext uri="{FF2B5EF4-FFF2-40B4-BE49-F238E27FC236}">
                <a16:creationId xmlns:a16="http://schemas.microsoft.com/office/drawing/2014/main" id="{E7073635-35A8-4F5C-8D7E-BF0504BD922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3158" y="676894"/>
            <a:ext cx="6973785" cy="431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116BB5B6-A7C0-4C58-B2E1-F5359C178E0E}"/>
              </a:ext>
            </a:extLst>
          </p:cNvPr>
          <p:cNvGraphicFramePr>
            <a:graphicFrameLocks noGrp="1"/>
          </p:cNvGraphicFramePr>
          <p:nvPr>
            <p:extLst/>
          </p:nvPr>
        </p:nvGraphicFramePr>
        <p:xfrm>
          <a:off x="415636" y="793750"/>
          <a:ext cx="7641772" cy="3693160"/>
        </p:xfrm>
        <a:graphic>
          <a:graphicData uri="http://schemas.openxmlformats.org/drawingml/2006/table">
            <a:tbl>
              <a:tblPr firstRow="1" bandRow="1">
                <a:tableStyleId>{5C22544A-7EE6-4342-B048-85BDC9FD1C3A}</a:tableStyleId>
              </a:tblPr>
              <a:tblGrid>
                <a:gridCol w="3820886">
                  <a:extLst>
                    <a:ext uri="{9D8B030D-6E8A-4147-A177-3AD203B41FA5}">
                      <a16:colId xmlns:a16="http://schemas.microsoft.com/office/drawing/2014/main" val="4263299542"/>
                    </a:ext>
                  </a:extLst>
                </a:gridCol>
                <a:gridCol w="3820886">
                  <a:extLst>
                    <a:ext uri="{9D8B030D-6E8A-4147-A177-3AD203B41FA5}">
                      <a16:colId xmlns:a16="http://schemas.microsoft.com/office/drawing/2014/main" val="3448399887"/>
                    </a:ext>
                  </a:extLst>
                </a:gridCol>
              </a:tblGrid>
              <a:tr h="0">
                <a:tc>
                  <a:txBody>
                    <a:bodyPr/>
                    <a:lstStyle/>
                    <a:p>
                      <a:r>
                        <a:rPr lang="en-US" dirty="0"/>
                        <a:t>Learning Centers</a:t>
                      </a:r>
                    </a:p>
                  </a:txBody>
                  <a:tcPr/>
                </a:tc>
                <a:tc>
                  <a:txBody>
                    <a:bodyPr/>
                    <a:lstStyle/>
                    <a:p>
                      <a:r>
                        <a:rPr lang="en-US" dirty="0"/>
                        <a:t> Small Groups</a:t>
                      </a:r>
                    </a:p>
                  </a:txBody>
                  <a:tcPr/>
                </a:tc>
                <a:extLst>
                  <a:ext uri="{0D108BD9-81ED-4DB2-BD59-A6C34878D82A}">
                    <a16:rowId xmlns:a16="http://schemas.microsoft.com/office/drawing/2014/main" val="4276036009"/>
                  </a:ext>
                </a:extLst>
              </a:tr>
              <a:tr h="370840">
                <a:tc>
                  <a:txBody>
                    <a:bodyPr/>
                    <a:lstStyle/>
                    <a:p>
                      <a:r>
                        <a:rPr lang="en-US" dirty="0"/>
                        <a:t>Are student-led</a:t>
                      </a:r>
                    </a:p>
                  </a:txBody>
                  <a:tcPr/>
                </a:tc>
                <a:tc>
                  <a:txBody>
                    <a:bodyPr/>
                    <a:lstStyle/>
                    <a:p>
                      <a:r>
                        <a:rPr lang="en-US" dirty="0"/>
                        <a:t>Are teacher-led</a:t>
                      </a:r>
                    </a:p>
                  </a:txBody>
                  <a:tcPr/>
                </a:tc>
                <a:extLst>
                  <a:ext uri="{0D108BD9-81ED-4DB2-BD59-A6C34878D82A}">
                    <a16:rowId xmlns:a16="http://schemas.microsoft.com/office/drawing/2014/main" val="1916732605"/>
                  </a:ext>
                </a:extLst>
              </a:tr>
              <a:tr h="370840">
                <a:tc>
                  <a:txBody>
                    <a:bodyPr/>
                    <a:lstStyle/>
                    <a:p>
                      <a:r>
                        <a:rPr lang="en-US" dirty="0"/>
                        <a:t>Are teacher-created and influenced with specific materials or activities provided that meet state standards</a:t>
                      </a:r>
                    </a:p>
                  </a:txBody>
                  <a:tcPr/>
                </a:tc>
                <a:tc>
                  <a:txBody>
                    <a:bodyPr/>
                    <a:lstStyle/>
                    <a:p>
                      <a:r>
                        <a:rPr lang="en-US" dirty="0"/>
                        <a:t>Under teacher direction, include a specific skill or lesson that meet state standards</a:t>
                      </a:r>
                    </a:p>
                  </a:txBody>
                  <a:tcPr/>
                </a:tc>
                <a:extLst>
                  <a:ext uri="{0D108BD9-81ED-4DB2-BD59-A6C34878D82A}">
                    <a16:rowId xmlns:a16="http://schemas.microsoft.com/office/drawing/2014/main" val="2558149037"/>
                  </a:ext>
                </a:extLst>
              </a:tr>
              <a:tr h="370840">
                <a:tc>
                  <a:txBody>
                    <a:bodyPr/>
                    <a:lstStyle/>
                    <a:p>
                      <a:r>
                        <a:rPr lang="en-US" dirty="0"/>
                        <a:t>Encourage independent, discovery learning</a:t>
                      </a:r>
                    </a:p>
                  </a:txBody>
                  <a:tcPr/>
                </a:tc>
                <a:tc>
                  <a:txBody>
                    <a:bodyPr/>
                    <a:lstStyle/>
                    <a:p>
                      <a:r>
                        <a:rPr lang="en-US" dirty="0"/>
                        <a:t>Have specific tasks and materials based on individual student data</a:t>
                      </a:r>
                    </a:p>
                  </a:txBody>
                  <a:tcPr/>
                </a:tc>
                <a:extLst>
                  <a:ext uri="{0D108BD9-81ED-4DB2-BD59-A6C34878D82A}">
                    <a16:rowId xmlns:a16="http://schemas.microsoft.com/office/drawing/2014/main" val="3537092671"/>
                  </a:ext>
                </a:extLst>
              </a:tr>
              <a:tr h="370840">
                <a:tc>
                  <a:txBody>
                    <a:bodyPr/>
                    <a:lstStyle/>
                    <a:p>
                      <a:r>
                        <a:rPr lang="en-US" dirty="0"/>
                        <a:t>Provide free choice for learners with uninterrupted learning time</a:t>
                      </a:r>
                    </a:p>
                  </a:txBody>
                  <a:tcPr/>
                </a:tc>
                <a:tc>
                  <a:txBody>
                    <a:bodyPr/>
                    <a:lstStyle/>
                    <a:p>
                      <a:r>
                        <a:rPr lang="en-US" dirty="0"/>
                        <a:t>Required activities or tasks for all learners to complete</a:t>
                      </a:r>
                    </a:p>
                  </a:txBody>
                  <a:tcPr/>
                </a:tc>
                <a:extLst>
                  <a:ext uri="{0D108BD9-81ED-4DB2-BD59-A6C34878D82A}">
                    <a16:rowId xmlns:a16="http://schemas.microsoft.com/office/drawing/2014/main" val="2175159900"/>
                  </a:ext>
                </a:extLst>
              </a:tr>
              <a:tr h="370840">
                <a:tc>
                  <a:txBody>
                    <a:bodyPr/>
                    <a:lstStyle/>
                    <a:p>
                      <a:r>
                        <a:rPr lang="en-US" dirty="0"/>
                        <a:t>Are multi-leveled for all learners</a:t>
                      </a:r>
                    </a:p>
                  </a:txBody>
                  <a:tcPr/>
                </a:tc>
                <a:tc>
                  <a:txBody>
                    <a:bodyPr/>
                    <a:lstStyle/>
                    <a:p>
                      <a:r>
                        <a:rPr lang="en-US" dirty="0"/>
                        <a:t>Are multi-leveled when using mixed-ability groupings</a:t>
                      </a:r>
                    </a:p>
                  </a:txBody>
                  <a:tcPr/>
                </a:tc>
                <a:extLst>
                  <a:ext uri="{0D108BD9-81ED-4DB2-BD59-A6C34878D82A}">
                    <a16:rowId xmlns:a16="http://schemas.microsoft.com/office/drawing/2014/main" val="2675912391"/>
                  </a:ext>
                </a:extLst>
              </a:tr>
              <a:tr h="370840">
                <a:tc>
                  <a:txBody>
                    <a:bodyPr/>
                    <a:lstStyle/>
                    <a:p>
                      <a:r>
                        <a:rPr lang="en-US" dirty="0"/>
                        <a:t>Can be utilized by individual or groups of 2-5 learners</a:t>
                      </a:r>
                    </a:p>
                  </a:txBody>
                  <a:tcPr/>
                </a:tc>
                <a:tc>
                  <a:txBody>
                    <a:bodyPr/>
                    <a:lstStyle/>
                    <a:p>
                      <a:r>
                        <a:rPr lang="en-US" dirty="0"/>
                        <a:t>Are best formed with a balance between homogeneous and heterogenous groups of  2-5 learners</a:t>
                      </a:r>
                    </a:p>
                  </a:txBody>
                  <a:tcPr/>
                </a:tc>
                <a:extLst>
                  <a:ext uri="{0D108BD9-81ED-4DB2-BD59-A6C34878D82A}">
                    <a16:rowId xmlns:a16="http://schemas.microsoft.com/office/drawing/2014/main" val="14646766"/>
                  </a:ext>
                </a:extLst>
              </a:tr>
            </a:tbl>
          </a:graphicData>
        </a:graphic>
      </p:graphicFrame>
    </p:spTree>
    <p:extLst>
      <p:ext uri="{BB962C8B-B14F-4D97-AF65-F5344CB8AC3E}">
        <p14:creationId xmlns:p14="http://schemas.microsoft.com/office/powerpoint/2010/main" val="18488256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D1D05-19B3-4AF4-AEE4-8D6B7934BE5D}"/>
              </a:ext>
            </a:extLst>
          </p:cNvPr>
          <p:cNvSpPr>
            <a:spLocks noGrp="1"/>
          </p:cNvSpPr>
          <p:nvPr>
            <p:ph type="body" sz="quarter" idx="13"/>
          </p:nvPr>
        </p:nvSpPr>
        <p:spPr>
          <a:xfrm>
            <a:off x="29095" y="31531"/>
            <a:ext cx="8537855" cy="450443"/>
          </a:xfrm>
        </p:spPr>
        <p:txBody>
          <a:bodyPr/>
          <a:lstStyle/>
          <a:p>
            <a:r>
              <a:rPr lang="en-US" dirty="0"/>
              <a:t>Learning Center/Small Group Comparison</a:t>
            </a:r>
          </a:p>
        </p:txBody>
      </p:sp>
      <p:sp>
        <p:nvSpPr>
          <p:cNvPr id="3" name="Text Placeholder 2">
            <a:extLst>
              <a:ext uri="{FF2B5EF4-FFF2-40B4-BE49-F238E27FC236}">
                <a16:creationId xmlns:a16="http://schemas.microsoft.com/office/drawing/2014/main" id="{1512BF78-B383-4548-BF42-76ED6D9E0D8B}"/>
              </a:ext>
            </a:extLst>
          </p:cNvPr>
          <p:cNvSpPr>
            <a:spLocks noGrp="1"/>
          </p:cNvSpPr>
          <p:nvPr>
            <p:ph type="body" sz="quarter" idx="14"/>
          </p:nvPr>
        </p:nvSpPr>
        <p:spPr>
          <a:xfrm>
            <a:off x="172696" y="748145"/>
            <a:ext cx="8537855" cy="3622243"/>
          </a:xfrm>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C0713D6D-1D0D-451B-AB78-D7DAA6063A80}"/>
              </a:ext>
            </a:extLst>
          </p:cNvPr>
          <p:cNvSpPr>
            <a:spLocks noGrp="1"/>
          </p:cNvSpPr>
          <p:nvPr>
            <p:ph type="sldNum" idx="12"/>
          </p:nvPr>
        </p:nvSpPr>
        <p:spPr/>
        <p:txBody>
          <a:bodyPr/>
          <a:lstStyle/>
          <a:p>
            <a:fld id="{00000000-1234-1234-1234-123412341234}" type="slidenum">
              <a:rPr lang="en" smtClean="0"/>
              <a:pPr/>
              <a:t>52</a:t>
            </a:fld>
            <a:endParaRPr lang="en" dirty="0"/>
          </a:p>
        </p:txBody>
      </p:sp>
      <p:graphicFrame>
        <p:nvGraphicFramePr>
          <p:cNvPr id="5" name="Table 4">
            <a:extLst>
              <a:ext uri="{FF2B5EF4-FFF2-40B4-BE49-F238E27FC236}">
                <a16:creationId xmlns:a16="http://schemas.microsoft.com/office/drawing/2014/main" id="{2501442A-0790-4734-86C2-914C523807BF}"/>
              </a:ext>
            </a:extLst>
          </p:cNvPr>
          <p:cNvGraphicFramePr>
            <a:graphicFrameLocks noGrp="1"/>
          </p:cNvGraphicFramePr>
          <p:nvPr>
            <p:extLst/>
          </p:nvPr>
        </p:nvGraphicFramePr>
        <p:xfrm>
          <a:off x="203661" y="755879"/>
          <a:ext cx="8474826" cy="3639476"/>
        </p:xfrm>
        <a:graphic>
          <a:graphicData uri="http://schemas.openxmlformats.org/drawingml/2006/table">
            <a:tbl>
              <a:tblPr firstRow="1" bandRow="1">
                <a:tableStyleId>{5C22544A-7EE6-4342-B048-85BDC9FD1C3A}</a:tableStyleId>
              </a:tblPr>
              <a:tblGrid>
                <a:gridCol w="4237413">
                  <a:extLst>
                    <a:ext uri="{9D8B030D-6E8A-4147-A177-3AD203B41FA5}">
                      <a16:colId xmlns:a16="http://schemas.microsoft.com/office/drawing/2014/main" val="2539865369"/>
                    </a:ext>
                  </a:extLst>
                </a:gridCol>
                <a:gridCol w="4237413">
                  <a:extLst>
                    <a:ext uri="{9D8B030D-6E8A-4147-A177-3AD203B41FA5}">
                      <a16:colId xmlns:a16="http://schemas.microsoft.com/office/drawing/2014/main" val="256931681"/>
                    </a:ext>
                  </a:extLst>
                </a:gridCol>
              </a:tblGrid>
              <a:tr h="421049">
                <a:tc>
                  <a:txBody>
                    <a:bodyPr/>
                    <a:lstStyle/>
                    <a:p>
                      <a:r>
                        <a:rPr lang="en-US" dirty="0"/>
                        <a:t>Learning Centers</a:t>
                      </a:r>
                    </a:p>
                  </a:txBody>
                  <a:tcPr/>
                </a:tc>
                <a:tc>
                  <a:txBody>
                    <a:bodyPr/>
                    <a:lstStyle/>
                    <a:p>
                      <a:r>
                        <a:rPr lang="en-US" dirty="0"/>
                        <a:t>Small Groups</a:t>
                      </a:r>
                    </a:p>
                  </a:txBody>
                  <a:tcPr/>
                </a:tc>
                <a:extLst>
                  <a:ext uri="{0D108BD9-81ED-4DB2-BD59-A6C34878D82A}">
                    <a16:rowId xmlns:a16="http://schemas.microsoft.com/office/drawing/2014/main" val="3259809964"/>
                  </a:ext>
                </a:extLst>
              </a:tr>
              <a:tr h="1315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dk1"/>
                          </a:solidFill>
                          <a:effectLst/>
                          <a:latin typeface="+mn-lt"/>
                          <a:ea typeface="+mn-ea"/>
                          <a:cs typeface="+mn-cs"/>
                          <a:sym typeface="Arial"/>
                        </a:rPr>
                        <a:t>Occur every day, at a designated time or throughout the day with no time constraints</a:t>
                      </a:r>
                    </a:p>
                    <a:p>
                      <a:endParaRPr lang="en-US" dirty="0"/>
                    </a:p>
                  </a:txBody>
                  <a:tcPr/>
                </a:tc>
                <a:tc>
                  <a:txBody>
                    <a:bodyPr/>
                    <a:lstStyle/>
                    <a:p>
                      <a:pPr lvl="0"/>
                      <a:r>
                        <a:rPr lang="en-US" sz="1400" b="0" i="0" u="none" strike="noStrike" cap="none" dirty="0">
                          <a:solidFill>
                            <a:schemeClr val="dk1"/>
                          </a:solidFill>
                          <a:effectLst/>
                          <a:latin typeface="+mn-lt"/>
                          <a:ea typeface="+mn-ea"/>
                          <a:cs typeface="+mn-cs"/>
                          <a:sym typeface="Arial"/>
                        </a:rPr>
                        <a:t>May occur:</a:t>
                      </a:r>
                    </a:p>
                    <a:p>
                      <a:r>
                        <a:rPr lang="en-US" sz="1400" b="0" i="0" u="none" strike="noStrike" cap="none" dirty="0">
                          <a:solidFill>
                            <a:schemeClr val="dk1"/>
                          </a:solidFill>
                          <a:effectLst/>
                          <a:latin typeface="+mn-lt"/>
                          <a:ea typeface="+mn-ea"/>
                          <a:cs typeface="+mn-cs"/>
                          <a:sym typeface="Arial"/>
                        </a:rPr>
                        <a:t>- Daily, simultaneously during learning centers time    </a:t>
                      </a:r>
                    </a:p>
                    <a:p>
                      <a:r>
                        <a:rPr lang="en-US" sz="1400" b="0" i="0" u="none" strike="noStrike" cap="none" dirty="0">
                          <a:solidFill>
                            <a:schemeClr val="dk1"/>
                          </a:solidFill>
                          <a:effectLst/>
                          <a:latin typeface="+mn-lt"/>
                          <a:ea typeface="+mn-ea"/>
                          <a:cs typeface="+mn-cs"/>
                          <a:sym typeface="Arial"/>
                        </a:rPr>
                        <a:t>- At a set time of the day with all learners involved</a:t>
                      </a:r>
                    </a:p>
                    <a:p>
                      <a:r>
                        <a:rPr lang="en-US" sz="1400" b="0" i="0" u="none" strike="noStrike" cap="none" dirty="0">
                          <a:solidFill>
                            <a:schemeClr val="dk1"/>
                          </a:solidFill>
                          <a:effectLst/>
                          <a:latin typeface="+mn-lt"/>
                          <a:ea typeface="+mn-ea"/>
                          <a:cs typeface="+mn-cs"/>
                          <a:sym typeface="Arial"/>
                        </a:rPr>
                        <a:t>- 2 or 3 days a week</a:t>
                      </a:r>
                    </a:p>
                    <a:p>
                      <a:endParaRPr lang="en-US" dirty="0"/>
                    </a:p>
                  </a:txBody>
                  <a:tcPr/>
                </a:tc>
                <a:extLst>
                  <a:ext uri="{0D108BD9-81ED-4DB2-BD59-A6C34878D82A}">
                    <a16:rowId xmlns:a16="http://schemas.microsoft.com/office/drawing/2014/main" val="3461914132"/>
                  </a:ext>
                </a:extLst>
              </a:tr>
              <a:tr h="8305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dk1"/>
                          </a:solidFill>
                          <a:effectLst/>
                          <a:latin typeface="+mn-lt"/>
                          <a:ea typeface="+mn-ea"/>
                          <a:cs typeface="+mn-cs"/>
                          <a:sym typeface="Arial"/>
                        </a:rPr>
                        <a:t>Are assessed through observation or completed product</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dk1"/>
                          </a:solidFill>
                          <a:effectLst/>
                          <a:latin typeface="+mn-lt"/>
                          <a:ea typeface="+mn-ea"/>
                          <a:cs typeface="+mn-cs"/>
                          <a:sym typeface="Arial"/>
                        </a:rPr>
                        <a:t>Are assessed through observation or completed product</a:t>
                      </a:r>
                    </a:p>
                    <a:p>
                      <a:endParaRPr lang="en-US" dirty="0"/>
                    </a:p>
                  </a:txBody>
                  <a:tcPr/>
                </a:tc>
                <a:extLst>
                  <a:ext uri="{0D108BD9-81ED-4DB2-BD59-A6C34878D82A}">
                    <a16:rowId xmlns:a16="http://schemas.microsoft.com/office/drawing/2014/main" val="2157150484"/>
                  </a:ext>
                </a:extLst>
              </a:tr>
              <a:tr h="1072809">
                <a:tc>
                  <a:txBody>
                    <a:bodyPr/>
                    <a:lstStyle/>
                    <a:p>
                      <a:r>
                        <a:rPr lang="en-US" sz="1400" b="0" i="0" u="none" strike="noStrike" cap="none" dirty="0">
                          <a:solidFill>
                            <a:schemeClr val="dk1"/>
                          </a:solidFill>
                          <a:effectLst/>
                          <a:latin typeface="+mn-lt"/>
                          <a:ea typeface="+mn-ea"/>
                          <a:cs typeface="+mn-cs"/>
                          <a:sym typeface="Arial"/>
                        </a:rPr>
                        <a:t> </a:t>
                      </a:r>
                    </a:p>
                    <a:p>
                      <a:pPr lvl="0"/>
                      <a:r>
                        <a:rPr lang="en-US" sz="1400" b="1" i="1" u="none" strike="noStrike" cap="none" dirty="0">
                          <a:solidFill>
                            <a:schemeClr val="dk1"/>
                          </a:solidFill>
                          <a:effectLst/>
                          <a:latin typeface="+mn-lt"/>
                          <a:ea typeface="+mn-ea"/>
                          <a:cs typeface="+mn-cs"/>
                          <a:sym typeface="Arial"/>
                        </a:rPr>
                        <a:t>Are required</a:t>
                      </a:r>
                      <a:r>
                        <a:rPr lang="en-US" sz="1400" b="0" i="0" u="none" strike="noStrike" cap="none" dirty="0">
                          <a:solidFill>
                            <a:schemeClr val="dk1"/>
                          </a:solidFill>
                          <a:effectLst/>
                          <a:latin typeface="+mn-lt"/>
                          <a:ea typeface="+mn-ea"/>
                          <a:cs typeface="+mn-cs"/>
                          <a:sym typeface="Arial"/>
                        </a:rPr>
                        <a:t> </a:t>
                      </a:r>
                      <a:r>
                        <a:rPr lang="en-US" sz="1400" b="1" i="1" u="none" strike="noStrike" cap="none" dirty="0">
                          <a:solidFill>
                            <a:schemeClr val="dk1"/>
                          </a:solidFill>
                          <a:effectLst/>
                          <a:latin typeface="+mn-lt"/>
                          <a:ea typeface="+mn-ea"/>
                          <a:cs typeface="+mn-cs"/>
                          <a:sym typeface="Arial"/>
                        </a:rPr>
                        <a:t>for a minimum of 120 minutes daily</a:t>
                      </a:r>
                      <a:endParaRPr lang="en-US" sz="1400" b="0" i="0" u="none" strike="noStrike" cap="none" dirty="0">
                        <a:solidFill>
                          <a:schemeClr val="dk1"/>
                        </a:solidFill>
                        <a:effectLst/>
                        <a:latin typeface="+mn-lt"/>
                        <a:ea typeface="+mn-ea"/>
                        <a:cs typeface="+mn-cs"/>
                        <a:sym typeface="Arial"/>
                      </a:endParaRPr>
                    </a:p>
                    <a:p>
                      <a:endParaRPr lang="en-US" dirty="0"/>
                    </a:p>
                  </a:txBody>
                  <a:tcPr/>
                </a:tc>
                <a:tc>
                  <a:txBody>
                    <a:bodyPr/>
                    <a:lstStyle/>
                    <a:p>
                      <a:pPr lvl="0"/>
                      <a:r>
                        <a:rPr lang="en-US" sz="1400" b="1" i="1" u="none" strike="noStrike" cap="none" dirty="0">
                          <a:solidFill>
                            <a:schemeClr val="dk1"/>
                          </a:solidFill>
                          <a:effectLst/>
                          <a:latin typeface="+mn-lt"/>
                          <a:ea typeface="+mn-ea"/>
                          <a:cs typeface="+mn-cs"/>
                          <a:sym typeface="Arial"/>
                        </a:rPr>
                        <a:t>Last for:</a:t>
                      </a:r>
                      <a:endParaRPr lang="en-US" sz="1400" b="0" i="0" u="none" strike="noStrike" cap="none" dirty="0">
                        <a:solidFill>
                          <a:schemeClr val="dk1"/>
                        </a:solidFill>
                        <a:effectLst/>
                        <a:latin typeface="+mn-lt"/>
                        <a:ea typeface="+mn-ea"/>
                        <a:cs typeface="+mn-cs"/>
                        <a:sym typeface="Arial"/>
                      </a:endParaRPr>
                    </a:p>
                    <a:p>
                      <a:r>
                        <a:rPr lang="en-US" sz="1400" b="1" i="1" u="none" strike="noStrike" cap="none" dirty="0">
                          <a:solidFill>
                            <a:schemeClr val="dk1"/>
                          </a:solidFill>
                          <a:effectLst/>
                          <a:latin typeface="+mn-lt"/>
                          <a:ea typeface="+mn-ea"/>
                          <a:cs typeface="+mn-cs"/>
                          <a:sym typeface="Arial"/>
                        </a:rPr>
                        <a:t>A maximum of 15 minutes for pre-k </a:t>
                      </a:r>
                      <a:endParaRPr lang="en-US" sz="1400" b="0" i="0" u="none" strike="noStrike" cap="none" dirty="0">
                        <a:solidFill>
                          <a:schemeClr val="dk1"/>
                        </a:solidFill>
                        <a:effectLst/>
                        <a:latin typeface="+mn-lt"/>
                        <a:ea typeface="+mn-ea"/>
                        <a:cs typeface="+mn-cs"/>
                        <a:sym typeface="Arial"/>
                      </a:endParaRPr>
                    </a:p>
                    <a:p>
                      <a:r>
                        <a:rPr lang="en-US" sz="1400" b="1" i="1" u="none" strike="noStrike" cap="none" dirty="0">
                          <a:solidFill>
                            <a:schemeClr val="dk1"/>
                          </a:solidFill>
                          <a:effectLst/>
                          <a:latin typeface="+mn-lt"/>
                          <a:ea typeface="+mn-ea"/>
                          <a:cs typeface="+mn-cs"/>
                          <a:sym typeface="Arial"/>
                        </a:rPr>
                        <a:t>A maximum of 20 minutes for kindergarten</a:t>
                      </a:r>
                      <a:endParaRPr lang="en-US" sz="1400" b="0" i="0" u="none" strike="noStrike" cap="none" dirty="0">
                        <a:solidFill>
                          <a:schemeClr val="dk1"/>
                        </a:solidFill>
                        <a:effectLst/>
                        <a:latin typeface="+mn-lt"/>
                        <a:ea typeface="+mn-ea"/>
                        <a:cs typeface="+mn-cs"/>
                        <a:sym typeface="Arial"/>
                      </a:endParaRPr>
                    </a:p>
                    <a:p>
                      <a:endParaRPr lang="en-US" dirty="0"/>
                    </a:p>
                  </a:txBody>
                  <a:tcPr/>
                </a:tc>
                <a:extLst>
                  <a:ext uri="{0D108BD9-81ED-4DB2-BD59-A6C34878D82A}">
                    <a16:rowId xmlns:a16="http://schemas.microsoft.com/office/drawing/2014/main" val="1167360885"/>
                  </a:ext>
                </a:extLst>
              </a:tr>
            </a:tbl>
          </a:graphicData>
        </a:graphic>
      </p:graphicFrame>
    </p:spTree>
    <p:extLst>
      <p:ext uri="{BB962C8B-B14F-4D97-AF65-F5344CB8AC3E}">
        <p14:creationId xmlns:p14="http://schemas.microsoft.com/office/powerpoint/2010/main" val="30417359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E73776-F3FA-460E-B381-4013781BB4C6}"/>
              </a:ext>
            </a:extLst>
          </p:cNvPr>
          <p:cNvSpPr>
            <a:spLocks noGrp="1"/>
          </p:cNvSpPr>
          <p:nvPr>
            <p:ph type="body" sz="quarter" idx="13"/>
          </p:nvPr>
        </p:nvSpPr>
        <p:spPr/>
        <p:txBody>
          <a:bodyPr/>
          <a:lstStyle/>
          <a:p>
            <a:r>
              <a:rPr lang="en-US" dirty="0"/>
              <a:t>Small Groups</a:t>
            </a:r>
          </a:p>
        </p:txBody>
      </p:sp>
      <p:sp>
        <p:nvSpPr>
          <p:cNvPr id="3" name="Text Placeholder 2">
            <a:extLst>
              <a:ext uri="{FF2B5EF4-FFF2-40B4-BE49-F238E27FC236}">
                <a16:creationId xmlns:a16="http://schemas.microsoft.com/office/drawing/2014/main" id="{9C0FEF18-1AF9-4251-AE84-7B62F89AC319}"/>
              </a:ext>
            </a:extLst>
          </p:cNvPr>
          <p:cNvSpPr>
            <a:spLocks noGrp="1"/>
          </p:cNvSpPr>
          <p:nvPr>
            <p:ph type="body" sz="quarter" idx="14"/>
          </p:nvPr>
        </p:nvSpPr>
        <p:spPr>
          <a:xfrm>
            <a:off x="64506" y="698983"/>
            <a:ext cx="8502444" cy="3807180"/>
          </a:xfrm>
        </p:spPr>
        <p:txBody>
          <a:bodyPr/>
          <a:lstStyle/>
          <a:p>
            <a:r>
              <a:rPr lang="en-US" dirty="0"/>
              <a:t>Typically in groups of two to five students</a:t>
            </a:r>
          </a:p>
          <a:p>
            <a:r>
              <a:rPr lang="en-US" dirty="0"/>
              <a:t>Time for interventions</a:t>
            </a:r>
          </a:p>
          <a:p>
            <a:r>
              <a:rPr lang="en-US" dirty="0"/>
              <a:t>Time to give targeted and effective feedback</a:t>
            </a:r>
          </a:p>
          <a:p>
            <a:r>
              <a:rPr lang="en-US" dirty="0"/>
              <a:t>Occurs simultaneously with learning centers</a:t>
            </a:r>
          </a:p>
          <a:p>
            <a:r>
              <a:rPr lang="en-US" dirty="0"/>
              <a:t>Groups are based on data identified needs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17EFE23-2867-4A1D-9811-079DAF2AF3C5}"/>
              </a:ext>
            </a:extLst>
          </p:cNvPr>
          <p:cNvSpPr>
            <a:spLocks noGrp="1"/>
          </p:cNvSpPr>
          <p:nvPr>
            <p:ph type="sldNum" idx="12"/>
          </p:nvPr>
        </p:nvSpPr>
        <p:spPr/>
        <p:txBody>
          <a:bodyPr/>
          <a:lstStyle/>
          <a:p>
            <a:fld id="{00000000-1234-1234-1234-123412341234}" type="slidenum">
              <a:rPr lang="en" smtClean="0"/>
              <a:pPr/>
              <a:t>53</a:t>
            </a:fld>
            <a:endParaRPr lang="en" dirty="0"/>
          </a:p>
        </p:txBody>
      </p:sp>
    </p:spTree>
    <p:extLst>
      <p:ext uri="{BB962C8B-B14F-4D97-AF65-F5344CB8AC3E}">
        <p14:creationId xmlns:p14="http://schemas.microsoft.com/office/powerpoint/2010/main" val="16056981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6E39C1-860D-40D2-8FA1-CE1CB03C8F88}"/>
              </a:ext>
            </a:extLst>
          </p:cNvPr>
          <p:cNvSpPr>
            <a:spLocks noGrp="1"/>
          </p:cNvSpPr>
          <p:nvPr>
            <p:ph type="body" sz="quarter" idx="13"/>
          </p:nvPr>
        </p:nvSpPr>
        <p:spPr/>
        <p:txBody>
          <a:bodyPr/>
          <a:lstStyle/>
          <a:p>
            <a:r>
              <a:rPr lang="en-US" dirty="0"/>
              <a:t>School District Determination Guidance</a:t>
            </a:r>
          </a:p>
        </p:txBody>
      </p:sp>
      <p:sp>
        <p:nvSpPr>
          <p:cNvPr id="3" name="Slide Number Placeholder 2">
            <a:extLst>
              <a:ext uri="{FF2B5EF4-FFF2-40B4-BE49-F238E27FC236}">
                <a16:creationId xmlns:a16="http://schemas.microsoft.com/office/drawing/2014/main" id="{A894E8C4-83C1-42E1-BD9B-F4C1A7827107}"/>
              </a:ext>
            </a:extLst>
          </p:cNvPr>
          <p:cNvSpPr>
            <a:spLocks noGrp="1"/>
          </p:cNvSpPr>
          <p:nvPr>
            <p:ph type="sldNum" idx="12"/>
          </p:nvPr>
        </p:nvSpPr>
        <p:spPr/>
        <p:txBody>
          <a:bodyPr/>
          <a:lstStyle/>
          <a:p>
            <a:fld id="{00000000-1234-1234-1234-123412341234}" type="slidenum">
              <a:rPr lang="en" smtClean="0"/>
              <a:pPr/>
              <a:t>54</a:t>
            </a:fld>
            <a:endParaRPr lang="en" dirty="0"/>
          </a:p>
        </p:txBody>
      </p:sp>
      <p:pic>
        <p:nvPicPr>
          <p:cNvPr id="4" name="Picture 3">
            <a:extLst>
              <a:ext uri="{FF2B5EF4-FFF2-40B4-BE49-F238E27FC236}">
                <a16:creationId xmlns:a16="http://schemas.microsoft.com/office/drawing/2014/main" id="{F9B8585A-03E7-4B98-89A7-4890550619A3}"/>
              </a:ext>
            </a:extLst>
          </p:cNvPr>
          <p:cNvPicPr>
            <a:picLocks noChangeAspect="1"/>
          </p:cNvPicPr>
          <p:nvPr/>
        </p:nvPicPr>
        <p:blipFill>
          <a:blip r:embed="rId3"/>
          <a:stretch>
            <a:fillRect/>
          </a:stretch>
        </p:blipFill>
        <p:spPr>
          <a:xfrm>
            <a:off x="706582" y="655441"/>
            <a:ext cx="6779788" cy="4005049"/>
          </a:xfrm>
          <a:prstGeom prst="rect">
            <a:avLst/>
          </a:prstGeom>
        </p:spPr>
      </p:pic>
    </p:spTree>
    <p:extLst>
      <p:ext uri="{BB962C8B-B14F-4D97-AF65-F5344CB8AC3E}">
        <p14:creationId xmlns:p14="http://schemas.microsoft.com/office/powerpoint/2010/main" val="1356196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1A48E6-5924-4AB0-8AB6-176B42DCD03B}"/>
              </a:ext>
            </a:extLst>
          </p:cNvPr>
          <p:cNvSpPr>
            <a:spLocks noGrp="1"/>
          </p:cNvSpPr>
          <p:nvPr>
            <p:ph type="body" sz="quarter" idx="13"/>
          </p:nvPr>
        </p:nvSpPr>
        <p:spPr/>
        <p:txBody>
          <a:bodyPr/>
          <a:lstStyle/>
          <a:p>
            <a:r>
              <a:rPr lang="en-US" dirty="0"/>
              <a:t>Teacher-led Whole Group Instruction</a:t>
            </a:r>
          </a:p>
        </p:txBody>
      </p:sp>
      <p:sp>
        <p:nvSpPr>
          <p:cNvPr id="3" name="Text Placeholder 2">
            <a:extLst>
              <a:ext uri="{FF2B5EF4-FFF2-40B4-BE49-F238E27FC236}">
                <a16:creationId xmlns:a16="http://schemas.microsoft.com/office/drawing/2014/main" id="{10F62DE2-6FBD-4DF9-8E32-B97E16E35FE6}"/>
              </a:ext>
            </a:extLst>
          </p:cNvPr>
          <p:cNvSpPr>
            <a:spLocks noGrp="1"/>
          </p:cNvSpPr>
          <p:nvPr>
            <p:ph type="body" sz="quarter" idx="14"/>
          </p:nvPr>
        </p:nvSpPr>
        <p:spPr>
          <a:xfrm>
            <a:off x="415636" y="782727"/>
            <a:ext cx="8294915" cy="3587662"/>
          </a:xfrm>
        </p:spPr>
        <p:txBody>
          <a:bodyPr/>
          <a:lstStyle/>
          <a:p>
            <a:r>
              <a:rPr lang="en-US" dirty="0"/>
              <a:t>Children are engaged in conversation and active discussion in learning                                           </a:t>
            </a:r>
          </a:p>
          <a:p>
            <a:r>
              <a:rPr lang="en-US" dirty="0"/>
              <a:t>20 minutes of interactive instruction                                             25 minutes on introduction days</a:t>
            </a:r>
          </a:p>
          <a:p>
            <a:r>
              <a:rPr lang="en-US" dirty="0"/>
              <a:t>Allows time for explicit modeling, guided practice and independent practice( I do, we do, you do) of new concepts/skills</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2E45529E-AC35-47E1-A384-E2CD03C22EBC}"/>
              </a:ext>
            </a:extLst>
          </p:cNvPr>
          <p:cNvSpPr>
            <a:spLocks noGrp="1"/>
          </p:cNvSpPr>
          <p:nvPr>
            <p:ph type="sldNum" idx="12"/>
          </p:nvPr>
        </p:nvSpPr>
        <p:spPr/>
        <p:txBody>
          <a:bodyPr/>
          <a:lstStyle/>
          <a:p>
            <a:fld id="{00000000-1234-1234-1234-123412341234}" type="slidenum">
              <a:rPr lang="en" smtClean="0"/>
              <a:pPr/>
              <a:t>55</a:t>
            </a:fld>
            <a:endParaRPr lang="en" dirty="0"/>
          </a:p>
        </p:txBody>
      </p:sp>
    </p:spTree>
    <p:extLst>
      <p:ext uri="{BB962C8B-B14F-4D97-AF65-F5344CB8AC3E}">
        <p14:creationId xmlns:p14="http://schemas.microsoft.com/office/powerpoint/2010/main" val="13078245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AE7056-BF64-4F69-BB27-4FC8F4AE81BC}"/>
              </a:ext>
            </a:extLst>
          </p:cNvPr>
          <p:cNvSpPr>
            <a:spLocks noGrp="1"/>
          </p:cNvSpPr>
          <p:nvPr>
            <p:ph type="body" sz="quarter" idx="13"/>
          </p:nvPr>
        </p:nvSpPr>
        <p:spPr/>
        <p:txBody>
          <a:bodyPr/>
          <a:lstStyle/>
          <a:p>
            <a:r>
              <a:rPr lang="en-US" dirty="0"/>
              <a:t>Differentiated Instruction</a:t>
            </a:r>
          </a:p>
        </p:txBody>
      </p:sp>
      <p:sp>
        <p:nvSpPr>
          <p:cNvPr id="3" name="Text Placeholder 2">
            <a:extLst>
              <a:ext uri="{FF2B5EF4-FFF2-40B4-BE49-F238E27FC236}">
                <a16:creationId xmlns:a16="http://schemas.microsoft.com/office/drawing/2014/main" id="{091EA5DD-B560-4FF1-8B20-08CF349C92B1}"/>
              </a:ext>
            </a:extLst>
          </p:cNvPr>
          <p:cNvSpPr>
            <a:spLocks noGrp="1"/>
          </p:cNvSpPr>
          <p:nvPr>
            <p:ph type="body" sz="quarter" idx="14"/>
          </p:nvPr>
        </p:nvSpPr>
        <p:spPr>
          <a:xfrm>
            <a:off x="291867" y="735559"/>
            <a:ext cx="8294915" cy="3217863"/>
          </a:xfrm>
        </p:spPr>
        <p:txBody>
          <a:bodyPr/>
          <a:lstStyle/>
          <a:p>
            <a:pPr marL="0" indent="0">
              <a:buNone/>
            </a:pPr>
            <a:r>
              <a:rPr lang="en-US" sz="3200" dirty="0"/>
              <a:t>When differentiating instruction, content, process, products or learning environment, teachers must  use  ongoing assessment and flexible grouping varying the levels of difficulty.</a:t>
            </a:r>
          </a:p>
        </p:txBody>
      </p:sp>
      <p:sp>
        <p:nvSpPr>
          <p:cNvPr id="4" name="Slide Number Placeholder 3">
            <a:extLst>
              <a:ext uri="{FF2B5EF4-FFF2-40B4-BE49-F238E27FC236}">
                <a16:creationId xmlns:a16="http://schemas.microsoft.com/office/drawing/2014/main" id="{937A948F-CF3E-447D-A560-44982E2DBC24}"/>
              </a:ext>
            </a:extLst>
          </p:cNvPr>
          <p:cNvSpPr>
            <a:spLocks noGrp="1"/>
          </p:cNvSpPr>
          <p:nvPr>
            <p:ph type="sldNum" idx="12"/>
          </p:nvPr>
        </p:nvSpPr>
        <p:spPr/>
        <p:txBody>
          <a:bodyPr/>
          <a:lstStyle/>
          <a:p>
            <a:fld id="{00000000-1234-1234-1234-123412341234}" type="slidenum">
              <a:rPr lang="en" smtClean="0"/>
              <a:pPr/>
              <a:t>56</a:t>
            </a:fld>
            <a:endParaRPr lang="en" dirty="0"/>
          </a:p>
        </p:txBody>
      </p:sp>
    </p:spTree>
    <p:extLst>
      <p:ext uri="{BB962C8B-B14F-4D97-AF65-F5344CB8AC3E}">
        <p14:creationId xmlns:p14="http://schemas.microsoft.com/office/powerpoint/2010/main" val="4149053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09D05C-FFED-486C-BAC0-23105D5D9B4F}"/>
              </a:ext>
            </a:extLst>
          </p:cNvPr>
          <p:cNvSpPr>
            <a:spLocks noGrp="1"/>
          </p:cNvSpPr>
          <p:nvPr>
            <p:ph type="body" sz="quarter" idx="13"/>
          </p:nvPr>
        </p:nvSpPr>
        <p:spPr/>
        <p:txBody>
          <a:bodyPr/>
          <a:lstStyle/>
          <a:p>
            <a:r>
              <a:rPr lang="en-US" dirty="0"/>
              <a:t>Effectiveness Evaluation Plan</a:t>
            </a:r>
          </a:p>
        </p:txBody>
      </p:sp>
      <p:sp>
        <p:nvSpPr>
          <p:cNvPr id="3" name="Text Placeholder 2">
            <a:extLst>
              <a:ext uri="{FF2B5EF4-FFF2-40B4-BE49-F238E27FC236}">
                <a16:creationId xmlns:a16="http://schemas.microsoft.com/office/drawing/2014/main" id="{053A8971-7632-4992-BB51-6618EC3C56B8}"/>
              </a:ext>
            </a:extLst>
          </p:cNvPr>
          <p:cNvSpPr>
            <a:spLocks noGrp="1"/>
          </p:cNvSpPr>
          <p:nvPr>
            <p:ph type="body" sz="quarter" idx="14"/>
          </p:nvPr>
        </p:nvSpPr>
        <p:spPr>
          <a:xfrm>
            <a:off x="157317" y="621583"/>
            <a:ext cx="8409634" cy="4265723"/>
          </a:xfrm>
        </p:spPr>
        <p:txBody>
          <a:bodyPr/>
          <a:lstStyle/>
          <a:p>
            <a:pPr marL="0" indent="0">
              <a:buNone/>
            </a:pPr>
            <a:r>
              <a:rPr lang="en-US" sz="2000" dirty="0"/>
              <a:t>Schools providing services to prekindergarten (pre-k) aged children receive an annual evaluation to ensure the effectiveness of services on improving children’s learning and well-being. </a:t>
            </a:r>
          </a:p>
          <a:p>
            <a:pPr marL="0" indent="0">
              <a:spcAft>
                <a:spcPts val="0"/>
              </a:spcAft>
              <a:buNone/>
            </a:pPr>
            <a:r>
              <a:rPr lang="en-US" sz="2000" dirty="0"/>
              <a:t>Evaluation consists of two parts:</a:t>
            </a:r>
          </a:p>
          <a:p>
            <a:pPr marL="285750" lvl="8" indent="-285750">
              <a:spcAft>
                <a:spcPts val="0"/>
              </a:spcAft>
              <a:buFont typeface="Arial" panose="020B0604020202020204" pitchFamily="34" charset="0"/>
              <a:buChar char="•"/>
            </a:pPr>
            <a:r>
              <a:rPr lang="en-US" sz="1800" dirty="0">
                <a:solidFill>
                  <a:schemeClr val="bg2">
                    <a:lumMod val="50000"/>
                  </a:schemeClr>
                </a:solidFill>
              </a:rPr>
              <a:t>Rate of Readiness</a:t>
            </a:r>
          </a:p>
          <a:p>
            <a:pPr marL="285750" lvl="6" indent="-285750">
              <a:spcAft>
                <a:spcPts val="0"/>
              </a:spcAft>
              <a:buFont typeface="Arial" panose="020B0604020202020204" pitchFamily="34" charset="0"/>
              <a:buChar char="•"/>
            </a:pPr>
            <a:r>
              <a:rPr lang="en-US" sz="1800" dirty="0">
                <a:solidFill>
                  <a:schemeClr val="bg2">
                    <a:lumMod val="50000"/>
                  </a:schemeClr>
                </a:solidFill>
              </a:rPr>
              <a:t>Monitoring</a:t>
            </a:r>
          </a:p>
          <a:p>
            <a:pPr lvl="1">
              <a:spcAft>
                <a:spcPts val="0"/>
              </a:spcAft>
            </a:pPr>
            <a:endParaRPr lang="en-US" dirty="0"/>
          </a:p>
          <a:p>
            <a:pPr lvl="1">
              <a:spcAft>
                <a:spcPts val="0"/>
              </a:spcAft>
            </a:pPr>
            <a:r>
              <a:rPr lang="en-US" sz="2000" dirty="0"/>
              <a:t>Evaluation occurs for:</a:t>
            </a:r>
          </a:p>
          <a:p>
            <a:pPr marL="285750" lvl="3" indent="-285750">
              <a:spcAft>
                <a:spcPts val="0"/>
              </a:spcAft>
              <a:buFont typeface="Arial" panose="020B0604020202020204" pitchFamily="34" charset="0"/>
              <a:buChar char="•"/>
            </a:pPr>
            <a:r>
              <a:rPr lang="en-US" sz="1800" dirty="0"/>
              <a:t>The Early Learning Collaboratives (collaborative)</a:t>
            </a:r>
          </a:p>
          <a:p>
            <a:pPr marL="285750" lvl="3" indent="-285750">
              <a:spcAft>
                <a:spcPts val="0"/>
              </a:spcAft>
              <a:buFont typeface="Arial" panose="020B0604020202020204" pitchFamily="34" charset="0"/>
              <a:buChar char="•"/>
            </a:pPr>
            <a:r>
              <a:rPr lang="en-US" sz="1800" dirty="0"/>
              <a:t>Other Pre-K classrooms (e.g. Title I, local-funded, tuition-based) in Mississippi public schools. (This occurs on a cyclical schedule.)</a:t>
            </a:r>
          </a:p>
          <a:p>
            <a:endParaRPr lang="en-US" dirty="0"/>
          </a:p>
        </p:txBody>
      </p:sp>
      <p:sp>
        <p:nvSpPr>
          <p:cNvPr id="4" name="Slide Number Placeholder 3">
            <a:extLst>
              <a:ext uri="{FF2B5EF4-FFF2-40B4-BE49-F238E27FC236}">
                <a16:creationId xmlns:a16="http://schemas.microsoft.com/office/drawing/2014/main" id="{B0C6CEFB-964D-4839-86DD-65CB8C09EE32}"/>
              </a:ext>
            </a:extLst>
          </p:cNvPr>
          <p:cNvSpPr>
            <a:spLocks noGrp="1"/>
          </p:cNvSpPr>
          <p:nvPr>
            <p:ph type="sldNum" idx="12"/>
          </p:nvPr>
        </p:nvSpPr>
        <p:spPr/>
        <p:txBody>
          <a:bodyPr/>
          <a:lstStyle/>
          <a:p>
            <a:fld id="{00000000-1234-1234-1234-123412341234}" type="slidenum">
              <a:rPr lang="en" smtClean="0"/>
              <a:pPr/>
              <a:t>57</a:t>
            </a:fld>
            <a:endParaRPr lang="en" dirty="0"/>
          </a:p>
        </p:txBody>
      </p:sp>
    </p:spTree>
    <p:extLst>
      <p:ext uri="{BB962C8B-B14F-4D97-AF65-F5344CB8AC3E}">
        <p14:creationId xmlns:p14="http://schemas.microsoft.com/office/powerpoint/2010/main" val="42084164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8A735-5EDA-4E12-838D-416F68210BF8}"/>
              </a:ext>
            </a:extLst>
          </p:cNvPr>
          <p:cNvSpPr>
            <a:spLocks noGrp="1"/>
          </p:cNvSpPr>
          <p:nvPr>
            <p:ph type="body" sz="quarter" idx="13"/>
          </p:nvPr>
        </p:nvSpPr>
        <p:spPr>
          <a:xfrm>
            <a:off x="-1" y="31531"/>
            <a:ext cx="8710551" cy="450443"/>
          </a:xfrm>
        </p:spPr>
        <p:txBody>
          <a:bodyPr/>
          <a:lstStyle/>
          <a:p>
            <a:r>
              <a:rPr lang="en-US" sz="3000" dirty="0"/>
              <a:t>What is Teacher-led Whole Group Instruction?</a:t>
            </a:r>
          </a:p>
        </p:txBody>
      </p:sp>
      <p:sp>
        <p:nvSpPr>
          <p:cNvPr id="3" name="Text Placeholder 2">
            <a:extLst>
              <a:ext uri="{FF2B5EF4-FFF2-40B4-BE49-F238E27FC236}">
                <a16:creationId xmlns:a16="http://schemas.microsoft.com/office/drawing/2014/main" id="{5AE30613-EA50-4B6C-ACCE-182E9221D458}"/>
              </a:ext>
            </a:extLst>
          </p:cNvPr>
          <p:cNvSpPr>
            <a:spLocks noGrp="1"/>
          </p:cNvSpPr>
          <p:nvPr>
            <p:ph type="body" sz="quarter" idx="14"/>
          </p:nvPr>
        </p:nvSpPr>
        <p:spPr>
          <a:xfrm>
            <a:off x="108398" y="742874"/>
            <a:ext cx="8710551" cy="3734028"/>
          </a:xfrm>
        </p:spPr>
        <p:txBody>
          <a:bodyPr/>
          <a:lstStyle/>
          <a:p>
            <a:pPr marL="0" indent="0">
              <a:buNone/>
            </a:pPr>
            <a:r>
              <a:rPr lang="en-US" sz="3200" dirty="0"/>
              <a:t>Teacher leads and facilitates discussion around concepts to enhance the mastery of standards, skills and concepts students are expected to learn based on the Mississippi College and Career Readiness Standards.</a:t>
            </a:r>
            <a:br>
              <a:rPr lang="en-US" dirty="0"/>
            </a:br>
            <a:endParaRPr lang="en-US" dirty="0"/>
          </a:p>
        </p:txBody>
      </p:sp>
      <p:sp>
        <p:nvSpPr>
          <p:cNvPr id="4" name="Slide Number Placeholder 3">
            <a:extLst>
              <a:ext uri="{FF2B5EF4-FFF2-40B4-BE49-F238E27FC236}">
                <a16:creationId xmlns:a16="http://schemas.microsoft.com/office/drawing/2014/main" id="{00555B49-F697-4771-A6D8-AAC418671B85}"/>
              </a:ext>
            </a:extLst>
          </p:cNvPr>
          <p:cNvSpPr>
            <a:spLocks noGrp="1"/>
          </p:cNvSpPr>
          <p:nvPr>
            <p:ph type="sldNum" idx="12"/>
          </p:nvPr>
        </p:nvSpPr>
        <p:spPr/>
        <p:txBody>
          <a:bodyPr/>
          <a:lstStyle/>
          <a:p>
            <a:fld id="{00000000-1234-1234-1234-123412341234}" type="slidenum">
              <a:rPr lang="en" smtClean="0"/>
              <a:pPr/>
              <a:t>58</a:t>
            </a:fld>
            <a:endParaRPr lang="en" dirty="0"/>
          </a:p>
        </p:txBody>
      </p:sp>
    </p:spTree>
    <p:extLst>
      <p:ext uri="{BB962C8B-B14F-4D97-AF65-F5344CB8AC3E}">
        <p14:creationId xmlns:p14="http://schemas.microsoft.com/office/powerpoint/2010/main" val="224359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7D37E7-E127-47E6-A5F8-448BBE2C937B}"/>
              </a:ext>
            </a:extLst>
          </p:cNvPr>
          <p:cNvSpPr>
            <a:spLocks noGrp="1"/>
          </p:cNvSpPr>
          <p:nvPr>
            <p:ph type="body" sz="quarter" idx="13"/>
          </p:nvPr>
        </p:nvSpPr>
        <p:spPr/>
        <p:txBody>
          <a:bodyPr/>
          <a:lstStyle/>
          <a:p>
            <a:endParaRPr lang="en-US" dirty="0"/>
          </a:p>
        </p:txBody>
      </p:sp>
      <p:sp>
        <p:nvSpPr>
          <p:cNvPr id="3" name="Text Placeholder 2">
            <a:extLst>
              <a:ext uri="{FF2B5EF4-FFF2-40B4-BE49-F238E27FC236}">
                <a16:creationId xmlns:a16="http://schemas.microsoft.com/office/drawing/2014/main" id="{8837611C-3949-41AA-BEDC-A8689A74AAA3}"/>
              </a:ext>
            </a:extLst>
          </p:cNvPr>
          <p:cNvSpPr>
            <a:spLocks noGrp="1"/>
          </p:cNvSpPr>
          <p:nvPr>
            <p:ph type="body" sz="quarter" idx="14"/>
          </p:nvPr>
        </p:nvSpPr>
        <p:spPr>
          <a:xfrm>
            <a:off x="272035" y="775597"/>
            <a:ext cx="8294915" cy="3217863"/>
          </a:xfrm>
        </p:spPr>
        <p:txBody>
          <a:bodyPr/>
          <a:lstStyle/>
          <a:p>
            <a:pPr marL="0" indent="0" algn="ctr">
              <a:buNone/>
            </a:pPr>
            <a:r>
              <a:rPr lang="en-US" sz="5400" dirty="0">
                <a:solidFill>
                  <a:srgbClr val="0070C0"/>
                </a:solidFill>
              </a:rPr>
              <a:t>Best Practice Recommendations for Kindergarten</a:t>
            </a:r>
          </a:p>
        </p:txBody>
      </p:sp>
      <p:sp>
        <p:nvSpPr>
          <p:cNvPr id="4" name="Slide Number Placeholder 3">
            <a:extLst>
              <a:ext uri="{FF2B5EF4-FFF2-40B4-BE49-F238E27FC236}">
                <a16:creationId xmlns:a16="http://schemas.microsoft.com/office/drawing/2014/main" id="{FF363FDB-26CA-47F6-B446-4009287D8202}"/>
              </a:ext>
            </a:extLst>
          </p:cNvPr>
          <p:cNvSpPr>
            <a:spLocks noGrp="1"/>
          </p:cNvSpPr>
          <p:nvPr>
            <p:ph type="sldNum" idx="12"/>
          </p:nvPr>
        </p:nvSpPr>
        <p:spPr/>
        <p:txBody>
          <a:bodyPr/>
          <a:lstStyle/>
          <a:p>
            <a:fld id="{00000000-1234-1234-1234-123412341234}" type="slidenum">
              <a:rPr lang="en" smtClean="0"/>
              <a:pPr/>
              <a:t>59</a:t>
            </a:fld>
            <a:endParaRPr lang="en" dirty="0"/>
          </a:p>
        </p:txBody>
      </p:sp>
    </p:spTree>
    <p:extLst>
      <p:ext uri="{BB962C8B-B14F-4D97-AF65-F5344CB8AC3E}">
        <p14:creationId xmlns:p14="http://schemas.microsoft.com/office/powerpoint/2010/main" val="191318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A1F9F9-3EF6-4DC0-A47B-857DBD86543A}"/>
              </a:ext>
            </a:extLst>
          </p:cNvPr>
          <p:cNvSpPr>
            <a:spLocks noGrp="1"/>
          </p:cNvSpPr>
          <p:nvPr>
            <p:ph type="body" sz="quarter" idx="13"/>
          </p:nvPr>
        </p:nvSpPr>
        <p:spPr/>
        <p:txBody>
          <a:bodyPr/>
          <a:lstStyle/>
          <a:p>
            <a:r>
              <a:rPr lang="en-US" dirty="0"/>
              <a:t>Executive Function and Self Regulation</a:t>
            </a:r>
          </a:p>
        </p:txBody>
      </p:sp>
      <p:sp>
        <p:nvSpPr>
          <p:cNvPr id="3" name="Text Placeholder 2">
            <a:extLst>
              <a:ext uri="{FF2B5EF4-FFF2-40B4-BE49-F238E27FC236}">
                <a16:creationId xmlns:a16="http://schemas.microsoft.com/office/drawing/2014/main" id="{87B315D4-3051-45DA-A920-7031169A71DA}"/>
              </a:ext>
            </a:extLst>
          </p:cNvPr>
          <p:cNvSpPr>
            <a:spLocks noGrp="1"/>
          </p:cNvSpPr>
          <p:nvPr>
            <p:ph type="body" sz="quarter" idx="14"/>
          </p:nvPr>
        </p:nvSpPr>
        <p:spPr>
          <a:xfrm>
            <a:off x="272035" y="1077845"/>
            <a:ext cx="8294915" cy="3587511"/>
          </a:xfrm>
        </p:spPr>
        <p:txBody>
          <a:bodyPr/>
          <a:lstStyle/>
          <a:p>
            <a:pPr marL="0" indent="0">
              <a:buNone/>
            </a:pPr>
            <a:r>
              <a:rPr lang="en-US" sz="3200" dirty="0"/>
              <a:t>Executive function and self regulation skills are the mental processes that enable us to plan, focus attention, remember instruction, and juggle multiple tasks successfully. These skills are critical to lifelong learning.</a:t>
            </a:r>
          </a:p>
        </p:txBody>
      </p:sp>
      <p:sp>
        <p:nvSpPr>
          <p:cNvPr id="4" name="Slide Number Placeholder 3">
            <a:extLst>
              <a:ext uri="{FF2B5EF4-FFF2-40B4-BE49-F238E27FC236}">
                <a16:creationId xmlns:a16="http://schemas.microsoft.com/office/drawing/2014/main" id="{D75F292A-B6B6-4F11-A365-B6D2177F70CB}"/>
              </a:ext>
            </a:extLst>
          </p:cNvPr>
          <p:cNvSpPr>
            <a:spLocks noGrp="1"/>
          </p:cNvSpPr>
          <p:nvPr>
            <p:ph type="sldNum" idx="12"/>
          </p:nvPr>
        </p:nvSpPr>
        <p:spPr/>
        <p:txBody>
          <a:bodyPr/>
          <a:lstStyle/>
          <a:p>
            <a:fld id="{00000000-1234-1234-1234-123412341234}" type="slidenum">
              <a:rPr lang="en" smtClean="0"/>
              <a:pPr/>
              <a:t>6</a:t>
            </a:fld>
            <a:endParaRPr lang="en" dirty="0"/>
          </a:p>
        </p:txBody>
      </p:sp>
    </p:spTree>
    <p:extLst>
      <p:ext uri="{BB962C8B-B14F-4D97-AF65-F5344CB8AC3E}">
        <p14:creationId xmlns:p14="http://schemas.microsoft.com/office/powerpoint/2010/main" val="10604420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F24E84-31A8-46BF-927A-A693E07465E6}"/>
              </a:ext>
            </a:extLst>
          </p:cNvPr>
          <p:cNvSpPr>
            <a:spLocks noGrp="1"/>
          </p:cNvSpPr>
          <p:nvPr>
            <p:ph type="body" sz="quarter" idx="13"/>
          </p:nvPr>
        </p:nvSpPr>
        <p:spPr/>
        <p:txBody>
          <a:bodyPr/>
          <a:lstStyle/>
          <a:p>
            <a:endParaRPr lang="en-US" dirty="0"/>
          </a:p>
          <a:p>
            <a:endParaRPr lang="en-US" dirty="0"/>
          </a:p>
        </p:txBody>
      </p:sp>
      <p:sp>
        <p:nvSpPr>
          <p:cNvPr id="3" name="Text Placeholder 2">
            <a:extLst>
              <a:ext uri="{FF2B5EF4-FFF2-40B4-BE49-F238E27FC236}">
                <a16:creationId xmlns:a16="http://schemas.microsoft.com/office/drawing/2014/main" id="{007D08F3-162A-4C40-AC3D-0C5510BB0F5F}"/>
              </a:ext>
            </a:extLst>
          </p:cNvPr>
          <p:cNvSpPr>
            <a:spLocks noGrp="1"/>
          </p:cNvSpPr>
          <p:nvPr>
            <p:ph type="body" sz="quarter" idx="14"/>
          </p:nvPr>
        </p:nvSpPr>
        <p:spPr>
          <a:xfrm>
            <a:off x="115784" y="837684"/>
            <a:ext cx="8294915" cy="3559897"/>
          </a:xfrm>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C65C17C7-8A64-4BEB-8983-C9B11EE42CC1}"/>
              </a:ext>
            </a:extLst>
          </p:cNvPr>
          <p:cNvSpPr>
            <a:spLocks noGrp="1"/>
          </p:cNvSpPr>
          <p:nvPr>
            <p:ph type="sldNum" idx="12"/>
          </p:nvPr>
        </p:nvSpPr>
        <p:spPr/>
        <p:txBody>
          <a:bodyPr/>
          <a:lstStyle/>
          <a:p>
            <a:fld id="{00000000-1234-1234-1234-123412341234}" type="slidenum">
              <a:rPr lang="en" smtClean="0"/>
              <a:pPr/>
              <a:t>60</a:t>
            </a:fld>
            <a:endParaRPr lang="en" dirty="0"/>
          </a:p>
        </p:txBody>
      </p:sp>
      <p:pic>
        <p:nvPicPr>
          <p:cNvPr id="7" name="Picture 6">
            <a:extLst>
              <a:ext uri="{FF2B5EF4-FFF2-40B4-BE49-F238E27FC236}">
                <a16:creationId xmlns:a16="http://schemas.microsoft.com/office/drawing/2014/main" id="{9979226A-74C5-496D-A399-777BD777BF6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11700" y="668594"/>
            <a:ext cx="8443733" cy="3962400"/>
          </a:xfrm>
          <a:prstGeom prst="rect">
            <a:avLst/>
          </a:prstGeom>
        </p:spPr>
      </p:pic>
      <p:sp>
        <p:nvSpPr>
          <p:cNvPr id="9" name="TextBox 8">
            <a:extLst>
              <a:ext uri="{FF2B5EF4-FFF2-40B4-BE49-F238E27FC236}">
                <a16:creationId xmlns:a16="http://schemas.microsoft.com/office/drawing/2014/main" id="{655503D9-2B98-4683-AFAC-EBCA41FCB60D}"/>
              </a:ext>
            </a:extLst>
          </p:cNvPr>
          <p:cNvSpPr txBox="1"/>
          <p:nvPr/>
        </p:nvSpPr>
        <p:spPr>
          <a:xfrm flipH="1">
            <a:off x="792971" y="31532"/>
            <a:ext cx="7298977" cy="646331"/>
          </a:xfrm>
          <a:prstGeom prst="rect">
            <a:avLst/>
          </a:prstGeom>
          <a:noFill/>
        </p:spPr>
        <p:txBody>
          <a:bodyPr wrap="square" rtlCol="0">
            <a:spAutoFit/>
          </a:bodyPr>
          <a:lstStyle/>
          <a:p>
            <a:r>
              <a:rPr lang="en-US" sz="3600" dirty="0"/>
              <a:t>Let’s Take a Break……..</a:t>
            </a:r>
          </a:p>
        </p:txBody>
      </p:sp>
    </p:spTree>
    <p:extLst>
      <p:ext uri="{BB962C8B-B14F-4D97-AF65-F5344CB8AC3E}">
        <p14:creationId xmlns:p14="http://schemas.microsoft.com/office/powerpoint/2010/main" val="42913192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0D0C2F-8014-40F6-9235-87560C59085C}"/>
              </a:ext>
            </a:extLst>
          </p:cNvPr>
          <p:cNvSpPr>
            <a:spLocks noGrp="1"/>
          </p:cNvSpPr>
          <p:nvPr>
            <p:ph type="body" sz="quarter" idx="13"/>
          </p:nvPr>
        </p:nvSpPr>
        <p:spPr/>
        <p:txBody>
          <a:bodyPr/>
          <a:lstStyle/>
          <a:p>
            <a:r>
              <a:rPr lang="en-US" dirty="0"/>
              <a:t>What is Small Group Instruction?</a:t>
            </a:r>
          </a:p>
        </p:txBody>
      </p:sp>
      <p:sp>
        <p:nvSpPr>
          <p:cNvPr id="3" name="Text Placeholder 2">
            <a:extLst>
              <a:ext uri="{FF2B5EF4-FFF2-40B4-BE49-F238E27FC236}">
                <a16:creationId xmlns:a16="http://schemas.microsoft.com/office/drawing/2014/main" id="{4A3D3BC2-1231-4480-997A-1CEAA390498E}"/>
              </a:ext>
            </a:extLst>
          </p:cNvPr>
          <p:cNvSpPr>
            <a:spLocks noGrp="1"/>
          </p:cNvSpPr>
          <p:nvPr>
            <p:ph type="body" sz="quarter" idx="14"/>
          </p:nvPr>
        </p:nvSpPr>
        <p:spPr>
          <a:xfrm>
            <a:off x="80468" y="721416"/>
            <a:ext cx="8526148" cy="3792062"/>
          </a:xfrm>
        </p:spPr>
        <p:txBody>
          <a:bodyPr/>
          <a:lstStyle/>
          <a:p>
            <a:pPr marL="0" indent="0">
              <a:buNone/>
            </a:pPr>
            <a:r>
              <a:rPr lang="en-US" sz="2800" dirty="0"/>
              <a:t>Small group instruction allows teachers to work more closely with each student on a specific learning objective, reinforce skills learned in whole group instruction, skill deficit areas and check for student understanding.</a:t>
            </a:r>
          </a:p>
        </p:txBody>
      </p:sp>
      <p:sp>
        <p:nvSpPr>
          <p:cNvPr id="4" name="Slide Number Placeholder 3">
            <a:extLst>
              <a:ext uri="{FF2B5EF4-FFF2-40B4-BE49-F238E27FC236}">
                <a16:creationId xmlns:a16="http://schemas.microsoft.com/office/drawing/2014/main" id="{23D1571C-CFFF-4BCA-A705-E59E122C188D}"/>
              </a:ext>
            </a:extLst>
          </p:cNvPr>
          <p:cNvSpPr>
            <a:spLocks noGrp="1"/>
          </p:cNvSpPr>
          <p:nvPr>
            <p:ph type="sldNum" idx="12"/>
          </p:nvPr>
        </p:nvSpPr>
        <p:spPr/>
        <p:txBody>
          <a:bodyPr/>
          <a:lstStyle/>
          <a:p>
            <a:fld id="{00000000-1234-1234-1234-123412341234}" type="slidenum">
              <a:rPr lang="en" smtClean="0"/>
              <a:pPr/>
              <a:t>61</a:t>
            </a:fld>
            <a:endParaRPr lang="en" dirty="0"/>
          </a:p>
        </p:txBody>
      </p:sp>
    </p:spTree>
    <p:extLst>
      <p:ext uri="{BB962C8B-B14F-4D97-AF65-F5344CB8AC3E}">
        <p14:creationId xmlns:p14="http://schemas.microsoft.com/office/powerpoint/2010/main" val="1625938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BF6D20-02A5-4729-B64D-8467DFD6AFA2}"/>
              </a:ext>
            </a:extLst>
          </p:cNvPr>
          <p:cNvSpPr>
            <a:spLocks noGrp="1"/>
          </p:cNvSpPr>
          <p:nvPr>
            <p:ph type="body" sz="quarter" idx="13"/>
          </p:nvPr>
        </p:nvSpPr>
        <p:spPr/>
        <p:txBody>
          <a:bodyPr/>
          <a:lstStyle/>
          <a:p>
            <a:r>
              <a:rPr lang="en-US" dirty="0"/>
              <a:t>Early Childhood Updates</a:t>
            </a:r>
          </a:p>
        </p:txBody>
      </p:sp>
      <p:sp>
        <p:nvSpPr>
          <p:cNvPr id="3" name="Text Placeholder 2">
            <a:extLst>
              <a:ext uri="{FF2B5EF4-FFF2-40B4-BE49-F238E27FC236}">
                <a16:creationId xmlns:a16="http://schemas.microsoft.com/office/drawing/2014/main" id="{B9E63753-4D3E-4DAC-828F-2F8B0EF76E85}"/>
              </a:ext>
            </a:extLst>
          </p:cNvPr>
          <p:cNvSpPr>
            <a:spLocks noGrp="1"/>
          </p:cNvSpPr>
          <p:nvPr>
            <p:ph type="body" sz="quarter" idx="14"/>
          </p:nvPr>
        </p:nvSpPr>
        <p:spPr>
          <a:xfrm>
            <a:off x="415636" y="745299"/>
            <a:ext cx="8294915" cy="3625089"/>
          </a:xfrm>
        </p:spPr>
        <p:txBody>
          <a:bodyPr/>
          <a:lstStyle/>
          <a:p>
            <a:pPr marL="0" indent="0">
              <a:buFont typeface="Arial" panose="020B0604020202020204" pitchFamily="34" charset="0"/>
              <a:buNone/>
              <a:defRPr/>
            </a:pPr>
            <a:r>
              <a:rPr lang="en-US" b="1" dirty="0">
                <a:solidFill>
                  <a:srgbClr val="0070C0"/>
                </a:solidFill>
              </a:rPr>
              <a:t>Kellogg Grant</a:t>
            </a:r>
          </a:p>
          <a:p>
            <a:pPr>
              <a:defRPr/>
            </a:pPr>
            <a:r>
              <a:rPr lang="en-US" dirty="0"/>
              <a:t>Data/Reporting Coordinator</a:t>
            </a:r>
          </a:p>
          <a:p>
            <a:pPr>
              <a:defRPr/>
            </a:pPr>
            <a:r>
              <a:rPr lang="en-US" dirty="0"/>
              <a:t>Professional Development Specialists</a:t>
            </a:r>
          </a:p>
          <a:p>
            <a:pPr>
              <a:defRPr/>
            </a:pPr>
            <a:r>
              <a:rPr lang="en-US" dirty="0"/>
              <a:t>Early Childhood Coaches</a:t>
            </a:r>
          </a:p>
          <a:p>
            <a:pPr>
              <a:defRPr/>
            </a:pPr>
            <a:r>
              <a:rPr lang="en-US" dirty="0"/>
              <a:t>Family Engagement/Transition Coaches</a:t>
            </a:r>
          </a:p>
          <a:p>
            <a:pPr marL="0" indent="0">
              <a:buNone/>
            </a:pPr>
            <a:endParaRPr lang="en-US" dirty="0"/>
          </a:p>
        </p:txBody>
      </p:sp>
      <p:sp>
        <p:nvSpPr>
          <p:cNvPr id="4" name="Slide Number Placeholder 3">
            <a:extLst>
              <a:ext uri="{FF2B5EF4-FFF2-40B4-BE49-F238E27FC236}">
                <a16:creationId xmlns:a16="http://schemas.microsoft.com/office/drawing/2014/main" id="{C079DC7F-1C39-4184-BAD4-C50129ADAEC0}"/>
              </a:ext>
            </a:extLst>
          </p:cNvPr>
          <p:cNvSpPr>
            <a:spLocks noGrp="1"/>
          </p:cNvSpPr>
          <p:nvPr>
            <p:ph type="sldNum" idx="12"/>
          </p:nvPr>
        </p:nvSpPr>
        <p:spPr/>
        <p:txBody>
          <a:bodyPr/>
          <a:lstStyle/>
          <a:p>
            <a:fld id="{00000000-1234-1234-1234-123412341234}" type="slidenum">
              <a:rPr lang="en" smtClean="0"/>
              <a:pPr/>
              <a:t>62</a:t>
            </a:fld>
            <a:endParaRPr lang="en" dirty="0"/>
          </a:p>
        </p:txBody>
      </p:sp>
    </p:spTree>
    <p:extLst>
      <p:ext uri="{BB962C8B-B14F-4D97-AF65-F5344CB8AC3E}">
        <p14:creationId xmlns:p14="http://schemas.microsoft.com/office/powerpoint/2010/main" val="27141653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0898A2-5262-4743-A522-26AD09F10DEE}"/>
              </a:ext>
            </a:extLst>
          </p:cNvPr>
          <p:cNvSpPr>
            <a:spLocks noGrp="1"/>
          </p:cNvSpPr>
          <p:nvPr>
            <p:ph type="body" sz="quarter" idx="13"/>
          </p:nvPr>
        </p:nvSpPr>
        <p:spPr/>
        <p:txBody>
          <a:bodyPr/>
          <a:lstStyle/>
          <a:p>
            <a:r>
              <a:rPr lang="en-US" dirty="0"/>
              <a:t>Early Childhood Updates</a:t>
            </a:r>
          </a:p>
        </p:txBody>
      </p:sp>
      <p:sp>
        <p:nvSpPr>
          <p:cNvPr id="3" name="Text Placeholder 2">
            <a:extLst>
              <a:ext uri="{FF2B5EF4-FFF2-40B4-BE49-F238E27FC236}">
                <a16:creationId xmlns:a16="http://schemas.microsoft.com/office/drawing/2014/main" id="{1F805951-D303-4EAB-9772-2CC10131CF8F}"/>
              </a:ext>
            </a:extLst>
          </p:cNvPr>
          <p:cNvSpPr>
            <a:spLocks noGrp="1"/>
          </p:cNvSpPr>
          <p:nvPr>
            <p:ph type="body" sz="quarter" idx="14"/>
          </p:nvPr>
        </p:nvSpPr>
        <p:spPr>
          <a:xfrm>
            <a:off x="311700" y="505814"/>
            <a:ext cx="8294915" cy="3888415"/>
          </a:xfrm>
        </p:spPr>
        <p:txBody>
          <a:bodyPr/>
          <a:lstStyle/>
          <a:p>
            <a:pPr marL="0" indent="0">
              <a:buNone/>
            </a:pPr>
            <a:r>
              <a:rPr lang="en-US" b="1" dirty="0">
                <a:solidFill>
                  <a:srgbClr val="0070C0"/>
                </a:solidFill>
              </a:rPr>
              <a:t>Birth through Third Continuum: Start making the connections…</a:t>
            </a:r>
          </a:p>
          <a:p>
            <a:pPr>
              <a:buFont typeface="Arial" panose="020B0604020202020204" pitchFamily="34" charset="0"/>
              <a:buChar char="•"/>
            </a:pPr>
            <a:r>
              <a:rPr lang="en-US" sz="2000" dirty="0"/>
              <a:t>Birth – 4 year-old standards revision</a:t>
            </a:r>
          </a:p>
          <a:p>
            <a:pPr>
              <a:buFont typeface="Arial" panose="020B0604020202020204" pitchFamily="34" charset="0"/>
              <a:buChar char="•"/>
            </a:pPr>
            <a:r>
              <a:rPr lang="en-US" sz="2000" dirty="0"/>
              <a:t>Use elements of Developmentally Appropriate Practice (DAP) and programs that affect the whole child from pre-kindergarten through third grade – Look at “Magic 8” article findings </a:t>
            </a:r>
          </a:p>
          <a:p>
            <a:pPr>
              <a:buFont typeface="Arial" panose="020B0604020202020204" pitchFamily="34" charset="0"/>
              <a:buChar char="•"/>
            </a:pPr>
            <a:r>
              <a:rPr lang="en-US" sz="2000" dirty="0"/>
              <a:t>Community investment</a:t>
            </a:r>
          </a:p>
          <a:p>
            <a:pPr>
              <a:buFont typeface="Arial" panose="020B0604020202020204" pitchFamily="34" charset="0"/>
              <a:buChar char="•"/>
            </a:pPr>
            <a:r>
              <a:rPr lang="en-US" sz="2000" dirty="0"/>
              <a:t>Connect data of children from the Kindergarten Readiness Assessment through third grade (compare the growth)</a:t>
            </a:r>
          </a:p>
          <a:p>
            <a:pPr marL="0" indent="0">
              <a:buNone/>
            </a:pPr>
            <a:r>
              <a:rPr lang="en-US" sz="2000" dirty="0"/>
              <a:t> </a:t>
            </a:r>
          </a:p>
        </p:txBody>
      </p:sp>
      <p:sp>
        <p:nvSpPr>
          <p:cNvPr id="4" name="Slide Number Placeholder 3">
            <a:extLst>
              <a:ext uri="{FF2B5EF4-FFF2-40B4-BE49-F238E27FC236}">
                <a16:creationId xmlns:a16="http://schemas.microsoft.com/office/drawing/2014/main" id="{A44C3EBF-8ABB-4B05-A672-E33AF0FD9848}"/>
              </a:ext>
            </a:extLst>
          </p:cNvPr>
          <p:cNvSpPr>
            <a:spLocks noGrp="1"/>
          </p:cNvSpPr>
          <p:nvPr>
            <p:ph type="sldNum" idx="12"/>
          </p:nvPr>
        </p:nvSpPr>
        <p:spPr/>
        <p:txBody>
          <a:bodyPr/>
          <a:lstStyle/>
          <a:p>
            <a:fld id="{00000000-1234-1234-1234-123412341234}" type="slidenum">
              <a:rPr lang="en" smtClean="0"/>
              <a:pPr/>
              <a:t>63</a:t>
            </a:fld>
            <a:endParaRPr lang="en" dirty="0"/>
          </a:p>
        </p:txBody>
      </p:sp>
    </p:spTree>
    <p:extLst>
      <p:ext uri="{BB962C8B-B14F-4D97-AF65-F5344CB8AC3E}">
        <p14:creationId xmlns:p14="http://schemas.microsoft.com/office/powerpoint/2010/main" val="3193635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EFEBBB-1034-419E-A66C-A7D8755265B8}"/>
              </a:ext>
            </a:extLst>
          </p:cNvPr>
          <p:cNvSpPr>
            <a:spLocks noGrp="1"/>
          </p:cNvSpPr>
          <p:nvPr>
            <p:ph type="body" sz="quarter" idx="13"/>
          </p:nvPr>
        </p:nvSpPr>
        <p:spPr/>
        <p:txBody>
          <a:bodyPr/>
          <a:lstStyle/>
          <a:p>
            <a:r>
              <a:rPr lang="en-US" sz="2400" dirty="0"/>
              <a:t>Pre-K Readiness Results: Other Funded Pre-K</a:t>
            </a:r>
          </a:p>
        </p:txBody>
      </p:sp>
      <p:sp>
        <p:nvSpPr>
          <p:cNvPr id="4" name="Slide Number Placeholder 3">
            <a:extLst>
              <a:ext uri="{FF2B5EF4-FFF2-40B4-BE49-F238E27FC236}">
                <a16:creationId xmlns:a16="http://schemas.microsoft.com/office/drawing/2014/main" id="{371FB58E-60AB-40E8-BF68-F7B06A3BE801}"/>
              </a:ext>
            </a:extLst>
          </p:cNvPr>
          <p:cNvSpPr>
            <a:spLocks noGrp="1"/>
          </p:cNvSpPr>
          <p:nvPr>
            <p:ph type="sldNum" idx="12"/>
          </p:nvPr>
        </p:nvSpPr>
        <p:spPr/>
        <p:txBody>
          <a:bodyPr/>
          <a:lstStyle/>
          <a:p>
            <a:fld id="{00000000-1234-1234-1234-123412341234}" type="slidenum">
              <a:rPr lang="en" smtClean="0"/>
              <a:pPr/>
              <a:t>64</a:t>
            </a:fld>
            <a:endParaRPr lang="en" dirty="0"/>
          </a:p>
        </p:txBody>
      </p:sp>
      <p:graphicFrame>
        <p:nvGraphicFramePr>
          <p:cNvPr id="7" name="Chart 6">
            <a:extLst>
              <a:ext uri="{FF2B5EF4-FFF2-40B4-BE49-F238E27FC236}">
                <a16:creationId xmlns:a16="http://schemas.microsoft.com/office/drawing/2014/main" id="{08074A2E-4D62-47DF-A110-1F1BA0C02436}"/>
              </a:ext>
            </a:extLst>
          </p:cNvPr>
          <p:cNvGraphicFramePr/>
          <p:nvPr>
            <p:extLst/>
          </p:nvPr>
        </p:nvGraphicFramePr>
        <p:xfrm>
          <a:off x="433839" y="766682"/>
          <a:ext cx="8133111"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49670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66B0EA-86AF-4129-B918-FD3F77566E76}"/>
              </a:ext>
            </a:extLst>
          </p:cNvPr>
          <p:cNvSpPr>
            <a:spLocks noGrp="1"/>
          </p:cNvSpPr>
          <p:nvPr>
            <p:ph type="body" sz="quarter" idx="13"/>
          </p:nvPr>
        </p:nvSpPr>
        <p:spPr/>
        <p:txBody>
          <a:bodyPr/>
          <a:lstStyle/>
          <a:p>
            <a:r>
              <a:rPr lang="en-US" sz="2400" dirty="0"/>
              <a:t>Kindergarten Readiness Results</a:t>
            </a:r>
          </a:p>
        </p:txBody>
      </p:sp>
      <p:sp>
        <p:nvSpPr>
          <p:cNvPr id="4" name="Slide Number Placeholder 3">
            <a:extLst>
              <a:ext uri="{FF2B5EF4-FFF2-40B4-BE49-F238E27FC236}">
                <a16:creationId xmlns:a16="http://schemas.microsoft.com/office/drawing/2014/main" id="{500C89F8-BA41-40C3-B53B-58673411FBA4}"/>
              </a:ext>
            </a:extLst>
          </p:cNvPr>
          <p:cNvSpPr>
            <a:spLocks noGrp="1"/>
          </p:cNvSpPr>
          <p:nvPr>
            <p:ph type="sldNum" idx="12"/>
          </p:nvPr>
        </p:nvSpPr>
        <p:spPr/>
        <p:txBody>
          <a:bodyPr/>
          <a:lstStyle/>
          <a:p>
            <a:fld id="{00000000-1234-1234-1234-123412341234}" type="slidenum">
              <a:rPr lang="en" smtClean="0"/>
              <a:pPr/>
              <a:t>65</a:t>
            </a:fld>
            <a:endParaRPr lang="en" dirty="0"/>
          </a:p>
        </p:txBody>
      </p:sp>
      <p:graphicFrame>
        <p:nvGraphicFramePr>
          <p:cNvPr id="7" name="Chart 6">
            <a:extLst>
              <a:ext uri="{FF2B5EF4-FFF2-40B4-BE49-F238E27FC236}">
                <a16:creationId xmlns:a16="http://schemas.microsoft.com/office/drawing/2014/main" id="{B9782469-6DC2-4820-90E8-F2227EC1E688}"/>
              </a:ext>
            </a:extLst>
          </p:cNvPr>
          <p:cNvGraphicFramePr/>
          <p:nvPr>
            <p:extLst/>
          </p:nvPr>
        </p:nvGraphicFramePr>
        <p:xfrm>
          <a:off x="311700" y="539750"/>
          <a:ext cx="825525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7769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FB840E-F4D4-47B1-A1F1-06F957D74982}"/>
              </a:ext>
            </a:extLst>
          </p:cNvPr>
          <p:cNvSpPr>
            <a:spLocks noGrp="1"/>
          </p:cNvSpPr>
          <p:nvPr>
            <p:ph type="body" sz="quarter" idx="13"/>
          </p:nvPr>
        </p:nvSpPr>
        <p:spPr/>
        <p:txBody>
          <a:bodyPr/>
          <a:lstStyle/>
          <a:p>
            <a:r>
              <a:rPr lang="en-US" dirty="0"/>
              <a:t>What is Differentiated Instruction?</a:t>
            </a:r>
          </a:p>
        </p:txBody>
      </p:sp>
      <p:sp>
        <p:nvSpPr>
          <p:cNvPr id="3" name="Text Placeholder 2">
            <a:extLst>
              <a:ext uri="{FF2B5EF4-FFF2-40B4-BE49-F238E27FC236}">
                <a16:creationId xmlns:a16="http://schemas.microsoft.com/office/drawing/2014/main" id="{79233C72-76F4-46BD-8522-7F5DF1AB0D57}"/>
              </a:ext>
            </a:extLst>
          </p:cNvPr>
          <p:cNvSpPr>
            <a:spLocks noGrp="1"/>
          </p:cNvSpPr>
          <p:nvPr>
            <p:ph type="body" sz="quarter" idx="14"/>
          </p:nvPr>
        </p:nvSpPr>
        <p:spPr>
          <a:xfrm>
            <a:off x="186168" y="706298"/>
            <a:ext cx="8294915" cy="3777920"/>
          </a:xfrm>
        </p:spPr>
        <p:txBody>
          <a:bodyPr/>
          <a:lstStyle/>
          <a:p>
            <a:pPr marL="0" indent="0">
              <a:buNone/>
            </a:pPr>
            <a:r>
              <a:rPr lang="en-US" sz="3600" dirty="0"/>
              <a:t>Differentiated instruction is an approach to teaching in which educators actively plan for students’ differences so that all students can best learn.</a:t>
            </a:r>
          </a:p>
        </p:txBody>
      </p:sp>
      <p:sp>
        <p:nvSpPr>
          <p:cNvPr id="4" name="Slide Number Placeholder 3">
            <a:extLst>
              <a:ext uri="{FF2B5EF4-FFF2-40B4-BE49-F238E27FC236}">
                <a16:creationId xmlns:a16="http://schemas.microsoft.com/office/drawing/2014/main" id="{9B2A3A20-D557-4070-BAC5-1C91C4D25131}"/>
              </a:ext>
            </a:extLst>
          </p:cNvPr>
          <p:cNvSpPr>
            <a:spLocks noGrp="1"/>
          </p:cNvSpPr>
          <p:nvPr>
            <p:ph type="sldNum" idx="12"/>
          </p:nvPr>
        </p:nvSpPr>
        <p:spPr/>
        <p:txBody>
          <a:bodyPr/>
          <a:lstStyle/>
          <a:p>
            <a:fld id="{00000000-1234-1234-1234-123412341234}" type="slidenum">
              <a:rPr lang="en" smtClean="0"/>
              <a:pPr/>
              <a:t>66</a:t>
            </a:fld>
            <a:endParaRPr lang="en" dirty="0"/>
          </a:p>
        </p:txBody>
      </p:sp>
    </p:spTree>
    <p:extLst>
      <p:ext uri="{BB962C8B-B14F-4D97-AF65-F5344CB8AC3E}">
        <p14:creationId xmlns:p14="http://schemas.microsoft.com/office/powerpoint/2010/main" val="372587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E43387-3525-46C0-8CCF-B2A8D0194F30}"/>
              </a:ext>
            </a:extLst>
          </p:cNvPr>
          <p:cNvSpPr>
            <a:spLocks noGrp="1"/>
          </p:cNvSpPr>
          <p:nvPr>
            <p:ph type="body" sz="quarter" idx="13"/>
          </p:nvPr>
        </p:nvSpPr>
        <p:spPr/>
        <p:txBody>
          <a:bodyPr/>
          <a:lstStyle/>
          <a:p>
            <a:endParaRPr lang="en-US" dirty="0"/>
          </a:p>
          <a:p>
            <a:r>
              <a:rPr lang="en-US" dirty="0"/>
              <a:t>Executive Function and Self Regulation</a:t>
            </a:r>
          </a:p>
          <a:p>
            <a:endParaRPr lang="en-US" dirty="0"/>
          </a:p>
        </p:txBody>
      </p:sp>
      <p:sp>
        <p:nvSpPr>
          <p:cNvPr id="3" name="Text Placeholder 2">
            <a:extLst>
              <a:ext uri="{FF2B5EF4-FFF2-40B4-BE49-F238E27FC236}">
                <a16:creationId xmlns:a16="http://schemas.microsoft.com/office/drawing/2014/main" id="{133CB52F-312C-4679-A927-C1E6159ED681}"/>
              </a:ext>
            </a:extLst>
          </p:cNvPr>
          <p:cNvSpPr>
            <a:spLocks noGrp="1"/>
          </p:cNvSpPr>
          <p:nvPr>
            <p:ph type="body" sz="quarter" idx="14"/>
          </p:nvPr>
        </p:nvSpPr>
        <p:spPr/>
        <p:txBody>
          <a:bodyPr/>
          <a:lstStyle/>
          <a:p>
            <a:pPr marL="0" indent="0">
              <a:buNone/>
            </a:pPr>
            <a:r>
              <a:rPr lang="en-US" dirty="0"/>
              <a:t>Video on executive function</a:t>
            </a:r>
          </a:p>
          <a:p>
            <a:pPr marL="0" indent="0">
              <a:buNone/>
            </a:pPr>
            <a:r>
              <a:rPr lang="en-US" dirty="0"/>
              <a:t>Center on the Developing Child at Harvard University</a:t>
            </a:r>
          </a:p>
          <a:p>
            <a:pPr marL="0" indent="0">
              <a:buNone/>
            </a:pPr>
            <a:endParaRPr lang="en-US" dirty="0"/>
          </a:p>
          <a:p>
            <a:pPr marL="0" indent="0" algn="ctr">
              <a:buNone/>
            </a:pPr>
            <a:r>
              <a:rPr lang="en-US" sz="3200" dirty="0">
                <a:hlinkClick r:id="rId3"/>
              </a:rPr>
              <a:t>https://youtu.be/efCq_vHUMqs</a:t>
            </a:r>
            <a:endParaRPr lang="en-US" sz="3200" dirty="0"/>
          </a:p>
          <a:p>
            <a:pPr marL="0" indent="0">
              <a:buNone/>
            </a:pPr>
            <a:endParaRPr lang="en-US" dirty="0"/>
          </a:p>
        </p:txBody>
      </p:sp>
      <p:sp>
        <p:nvSpPr>
          <p:cNvPr id="4" name="Slide Number Placeholder 3">
            <a:extLst>
              <a:ext uri="{FF2B5EF4-FFF2-40B4-BE49-F238E27FC236}">
                <a16:creationId xmlns:a16="http://schemas.microsoft.com/office/drawing/2014/main" id="{54748F30-93C0-4760-B7DA-A9BE3A79952B}"/>
              </a:ext>
            </a:extLst>
          </p:cNvPr>
          <p:cNvSpPr>
            <a:spLocks noGrp="1"/>
          </p:cNvSpPr>
          <p:nvPr>
            <p:ph type="sldNum" idx="12"/>
          </p:nvPr>
        </p:nvSpPr>
        <p:spPr/>
        <p:txBody>
          <a:bodyPr/>
          <a:lstStyle/>
          <a:p>
            <a:fld id="{00000000-1234-1234-1234-123412341234}" type="slidenum">
              <a:rPr lang="en" smtClean="0"/>
              <a:pPr/>
              <a:t>7</a:t>
            </a:fld>
            <a:endParaRPr lang="en" dirty="0"/>
          </a:p>
        </p:txBody>
      </p:sp>
    </p:spTree>
    <p:extLst>
      <p:ext uri="{BB962C8B-B14F-4D97-AF65-F5344CB8AC3E}">
        <p14:creationId xmlns:p14="http://schemas.microsoft.com/office/powerpoint/2010/main" val="162921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56BD08-75BA-431A-9AC1-F5832BB4C07E}"/>
              </a:ext>
            </a:extLst>
          </p:cNvPr>
          <p:cNvSpPr>
            <a:spLocks noGrp="1"/>
          </p:cNvSpPr>
          <p:nvPr>
            <p:ph type="body" sz="quarter" idx="13"/>
          </p:nvPr>
        </p:nvSpPr>
        <p:spPr/>
        <p:txBody>
          <a:bodyPr/>
          <a:lstStyle/>
          <a:p>
            <a:r>
              <a:rPr lang="en-US" dirty="0"/>
              <a:t>Executive Function</a:t>
            </a:r>
          </a:p>
        </p:txBody>
      </p:sp>
      <p:pic>
        <p:nvPicPr>
          <p:cNvPr id="5" name="Picture 4">
            <a:extLst>
              <a:ext uri="{FF2B5EF4-FFF2-40B4-BE49-F238E27FC236}">
                <a16:creationId xmlns:a16="http://schemas.microsoft.com/office/drawing/2014/main" id="{57232BA2-57D5-492F-BF8D-8FF2C379B776}"/>
              </a:ext>
            </a:extLst>
          </p:cNvPr>
          <p:cNvPicPr>
            <a:picLocks noChangeAspect="1"/>
          </p:cNvPicPr>
          <p:nvPr/>
        </p:nvPicPr>
        <p:blipFill>
          <a:blip r:embed="rId3"/>
          <a:stretch>
            <a:fillRect/>
          </a:stretch>
        </p:blipFill>
        <p:spPr>
          <a:xfrm>
            <a:off x="1186033" y="681644"/>
            <a:ext cx="7226447" cy="4305992"/>
          </a:xfrm>
          <a:prstGeom prst="rect">
            <a:avLst/>
          </a:prstGeom>
        </p:spPr>
      </p:pic>
      <p:sp>
        <p:nvSpPr>
          <p:cNvPr id="4" name="Slide Number Placeholder 3">
            <a:extLst>
              <a:ext uri="{FF2B5EF4-FFF2-40B4-BE49-F238E27FC236}">
                <a16:creationId xmlns:a16="http://schemas.microsoft.com/office/drawing/2014/main" id="{413139FB-FBB2-41FA-BCA3-F03355A2975B}"/>
              </a:ext>
            </a:extLst>
          </p:cNvPr>
          <p:cNvSpPr>
            <a:spLocks noGrp="1"/>
          </p:cNvSpPr>
          <p:nvPr>
            <p:ph type="sldNum" idx="12"/>
          </p:nvPr>
        </p:nvSpPr>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16679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1E8FDE-8F0A-4D84-B590-D2AB021384D1}"/>
              </a:ext>
            </a:extLst>
          </p:cNvPr>
          <p:cNvSpPr>
            <a:spLocks noGrp="1"/>
          </p:cNvSpPr>
          <p:nvPr>
            <p:ph type="body" sz="quarter" idx="13"/>
          </p:nvPr>
        </p:nvSpPr>
        <p:spPr/>
        <p:txBody>
          <a:bodyPr/>
          <a:lstStyle/>
          <a:p>
            <a:r>
              <a:rPr lang="en-US" dirty="0"/>
              <a:t>Executive Function and Self Regulation</a:t>
            </a:r>
          </a:p>
        </p:txBody>
      </p:sp>
      <p:sp>
        <p:nvSpPr>
          <p:cNvPr id="3" name="Text Placeholder 2">
            <a:extLst>
              <a:ext uri="{FF2B5EF4-FFF2-40B4-BE49-F238E27FC236}">
                <a16:creationId xmlns:a16="http://schemas.microsoft.com/office/drawing/2014/main" id="{60003A46-2DFD-4C6A-8A7E-B2FE0925D81B}"/>
              </a:ext>
            </a:extLst>
          </p:cNvPr>
          <p:cNvSpPr>
            <a:spLocks noGrp="1"/>
          </p:cNvSpPr>
          <p:nvPr>
            <p:ph type="body" sz="quarter" idx="14"/>
          </p:nvPr>
        </p:nvSpPr>
        <p:spPr>
          <a:xfrm>
            <a:off x="415636" y="795404"/>
            <a:ext cx="8294915" cy="686888"/>
          </a:xfrm>
        </p:spPr>
        <p:txBody>
          <a:bodyPr/>
          <a:lstStyle/>
          <a:p>
            <a:pPr marL="0" indent="0">
              <a:buNone/>
            </a:pPr>
            <a:r>
              <a:rPr lang="en-US" sz="2800" dirty="0"/>
              <a:t>Relies on three types of brain processes:</a:t>
            </a:r>
          </a:p>
        </p:txBody>
      </p:sp>
      <p:sp>
        <p:nvSpPr>
          <p:cNvPr id="4" name="Slide Number Placeholder 3">
            <a:extLst>
              <a:ext uri="{FF2B5EF4-FFF2-40B4-BE49-F238E27FC236}">
                <a16:creationId xmlns:a16="http://schemas.microsoft.com/office/drawing/2014/main" id="{4EED3A1E-8BD8-4734-816C-8D8DC7B9323D}"/>
              </a:ext>
            </a:extLst>
          </p:cNvPr>
          <p:cNvSpPr>
            <a:spLocks noGrp="1"/>
          </p:cNvSpPr>
          <p:nvPr>
            <p:ph type="sldNum" idx="12"/>
          </p:nvPr>
        </p:nvSpPr>
        <p:spPr/>
        <p:txBody>
          <a:bodyPr/>
          <a:lstStyle/>
          <a:p>
            <a:fld id="{00000000-1234-1234-1234-123412341234}" type="slidenum">
              <a:rPr lang="en" smtClean="0"/>
              <a:pPr/>
              <a:t>9</a:t>
            </a:fld>
            <a:endParaRPr lang="en" dirty="0"/>
          </a:p>
        </p:txBody>
      </p:sp>
      <p:graphicFrame>
        <p:nvGraphicFramePr>
          <p:cNvPr id="5" name="Diagram 4">
            <a:extLst>
              <a:ext uri="{FF2B5EF4-FFF2-40B4-BE49-F238E27FC236}">
                <a16:creationId xmlns:a16="http://schemas.microsoft.com/office/drawing/2014/main" id="{3B8BE94F-C6F5-9847-9753-F2EC581ED912}"/>
              </a:ext>
            </a:extLst>
          </p:cNvPr>
          <p:cNvGraphicFramePr/>
          <p:nvPr>
            <p:extLst/>
          </p:nvPr>
        </p:nvGraphicFramePr>
        <p:xfrm>
          <a:off x="49719" y="-202129"/>
          <a:ext cx="9026748" cy="6824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4938447"/>
      </p:ext>
    </p:extLst>
  </p:cSld>
  <p:clrMapOvr>
    <a:masterClrMapping/>
  </p:clrMapOvr>
</p:sld>
</file>

<file path=ppt/theme/theme1.xml><?xml version="1.0" encoding="utf-8"?>
<a:theme xmlns:a="http://schemas.openxmlformats.org/drawingml/2006/main" name="simple-light-2">
  <a:themeElements>
    <a:clrScheme name="MDE Template_NEW 1">
      <a:dk1>
        <a:srgbClr val="000000"/>
      </a:dk1>
      <a:lt1>
        <a:srgbClr val="FFFFFF"/>
      </a:lt1>
      <a:dk2>
        <a:srgbClr val="797979"/>
      </a:dk2>
      <a:lt2>
        <a:srgbClr val="B0D357"/>
      </a:lt2>
      <a:accent1>
        <a:srgbClr val="B7618C"/>
      </a:accent1>
      <a:accent2>
        <a:srgbClr val="CC0000"/>
      </a:accent2>
      <a:accent3>
        <a:srgbClr val="78909C"/>
      </a:accent3>
      <a:accent4>
        <a:srgbClr val="FFAB40"/>
      </a:accent4>
      <a:accent5>
        <a:srgbClr val="68C7C3"/>
      </a:accent5>
      <a:accent6>
        <a:srgbClr val="1071BD"/>
      </a:accent6>
      <a:hlink>
        <a:srgbClr val="5EAADE"/>
      </a:hlink>
      <a:folHlink>
        <a:srgbClr val="0053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DE_blank template" id="{A72772A2-276F-5A4A-AF91-CCDCB75C27E9}" vid="{D5DF34BD-99C2-DE4E-BC83-08FF9AC52062}"/>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MDE_blank template</Template>
  <TotalTime>5346</TotalTime>
  <Words>2933</Words>
  <Application>Microsoft Office PowerPoint</Application>
  <PresentationFormat>On-screen Show (16:9)</PresentationFormat>
  <Paragraphs>463</Paragraphs>
  <Slides>66</Slides>
  <Notes>35</Notes>
  <HiddenSlides>16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Open Sans</vt:lpstr>
      <vt:lpstr>Times New Roman</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Banks</dc:creator>
  <cp:lastModifiedBy>Jill Dent</cp:lastModifiedBy>
  <cp:revision>226</cp:revision>
  <cp:lastPrinted>2017-10-10T15:17:48Z</cp:lastPrinted>
  <dcterms:created xsi:type="dcterms:W3CDTF">2017-07-07T21:24:14Z</dcterms:created>
  <dcterms:modified xsi:type="dcterms:W3CDTF">2018-03-26T23:30:54Z</dcterms:modified>
</cp:coreProperties>
</file>