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4"/>
  </p:sldMasterIdLst>
  <p:notesMasterIdLst>
    <p:notesMasterId r:id="rId26"/>
  </p:notesMasterIdLst>
  <p:handoutMasterIdLst>
    <p:handoutMasterId r:id="rId27"/>
  </p:handoutMasterIdLst>
  <p:sldIdLst>
    <p:sldId id="256" r:id="rId5"/>
    <p:sldId id="257" r:id="rId6"/>
    <p:sldId id="266" r:id="rId7"/>
    <p:sldId id="268" r:id="rId8"/>
    <p:sldId id="261" r:id="rId9"/>
    <p:sldId id="262" r:id="rId10"/>
    <p:sldId id="264" r:id="rId11"/>
    <p:sldId id="265" r:id="rId12"/>
    <p:sldId id="269" r:id="rId13"/>
    <p:sldId id="270" r:id="rId14"/>
    <p:sldId id="271" r:id="rId15"/>
    <p:sldId id="272" r:id="rId16"/>
    <p:sldId id="283" r:id="rId17"/>
    <p:sldId id="274" r:id="rId18"/>
    <p:sldId id="282" r:id="rId19"/>
    <p:sldId id="275" r:id="rId20"/>
    <p:sldId id="276" r:id="rId21"/>
    <p:sldId id="278" r:id="rId22"/>
    <p:sldId id="280" r:id="rId23"/>
    <p:sldId id="279"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4" d="100"/>
          <a:sy n="74" d="100"/>
        </p:scale>
        <p:origin x="576" y="72"/>
      </p:cViewPr>
      <p:guideLst>
        <p:guide orient="horz" pos="2184"/>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3/28/2018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3/28/2018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pPr/>
              <a:t>3/28/2018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66954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pPr/>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41372214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pPr/>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360113793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pPr/>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741820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pPr/>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237329389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02B9795-92DC-40DC-A1CA-9A4B349D7824}" type="datetimeFigureOut">
              <a:rPr lang="en-US" smtClean="0"/>
              <a:pPr/>
              <a:t>3/28/2018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307887392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02B9795-92DC-40DC-A1CA-9A4B349D7824}" type="datetimeFigureOut">
              <a:rPr lang="en-US" smtClean="0"/>
              <a:pPr/>
              <a:t>3/28/2018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180830147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92186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170578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smtClean="0"/>
              <a:t>Click icon to add picture</a:t>
            </a:r>
            <a:endParaRPr/>
          </a:p>
        </p:txBody>
      </p:sp>
    </p:spTree>
    <p:extLst>
      <p:ext uri="{BB962C8B-B14F-4D97-AF65-F5344CB8AC3E}">
        <p14:creationId xmlns:p14="http://schemas.microsoft.com/office/powerpoint/2010/main" val="272603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76729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397575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2B9795-92DC-40DC-A1CA-9A4B349D7824}"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232135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2B9795-92DC-40DC-A1CA-9A4B349D7824}" type="datetimeFigureOut">
              <a:rPr lang="en-US" smtClean="0"/>
              <a:t>3/28/2018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200022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2B9795-92DC-40DC-A1CA-9A4B349D7824}" type="datetimeFigureOut">
              <a:rPr lang="en-US" smtClean="0"/>
              <a:t>3/28/2018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348544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smtClean="0"/>
              <a:t>3/28/2018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275879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156432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99100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02B9795-92DC-40DC-A1CA-9A4B349D7824}" type="datetimeFigureOut">
              <a:rPr lang="en-US" smtClean="0"/>
              <a:pPr/>
              <a:t>3/28/2018</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3781185614"/>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mde.k12.ms.us/docs/secondary-education/7-28-17_kindergarten-integrated-centers-for-literacy-with-standards_20170728122653_410076.pdf?sfvrsn=2" TargetMode="External"/><Relationship Id="rId2" Type="http://schemas.openxmlformats.org/officeDocument/2006/relationships/hyperlink" Target="http://www.mde.k12.ms.us/ESE/links/response-to-intervention-teacher-support-team/family-guides-for-student-succes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5.xm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chor="ctr">
            <a:normAutofit fontScale="90000"/>
          </a:bodyPr>
          <a:lstStyle/>
          <a:p>
            <a:r>
              <a:rPr lang="en-US" dirty="0" smtClean="0"/>
              <a:t>KINDERGARTEN</a:t>
            </a:r>
            <a:r>
              <a:rPr lang="en-US" dirty="0"/>
              <a:t>: VERSION 2.0 - LOOKING AT </a:t>
            </a:r>
            <a:r>
              <a:rPr lang="en-US" dirty="0" smtClean="0"/>
              <a:t> </a:t>
            </a:r>
            <a:r>
              <a:rPr lang="en-US" dirty="0"/>
              <a:t>KINDERGARTEN </a:t>
            </a:r>
            <a:r>
              <a:rPr lang="en-US" dirty="0" smtClean="0"/>
              <a:t>THROUGH </a:t>
            </a:r>
            <a:r>
              <a:rPr lang="en-US" dirty="0"/>
              <a:t>A NEW LENS </a:t>
            </a:r>
            <a:r>
              <a:rPr lang="en-US" dirty="0" smtClean="0"/>
              <a:t/>
            </a:r>
            <a:br>
              <a:rPr lang="en-US" dirty="0" smtClean="0"/>
            </a:br>
            <a:endParaRPr lang="en-US" dirty="0"/>
          </a:p>
        </p:txBody>
      </p:sp>
      <p:sp>
        <p:nvSpPr>
          <p:cNvPr id="7" name="Subtitle 6"/>
          <p:cNvSpPr>
            <a:spLocks noGrp="1"/>
          </p:cNvSpPr>
          <p:nvPr>
            <p:ph type="subTitle" idx="1"/>
          </p:nvPr>
        </p:nvSpPr>
        <p:spPr/>
        <p:txBody>
          <a:bodyPr/>
          <a:lstStyle/>
          <a:p>
            <a:endParaRPr lang="en-US" dirty="0"/>
          </a:p>
        </p:txBody>
      </p:sp>
      <p:pic>
        <p:nvPicPr>
          <p:cNvPr id="9" name="Picture Placeholder 8"/>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574" r="3574"/>
          <a:stretch>
            <a:fillRect/>
          </a:stretch>
        </p:blipFill>
        <p:spPr>
          <a:xfrm>
            <a:off x="6646212" y="1362798"/>
            <a:ext cx="5210937" cy="4208604"/>
          </a:xfr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9119" y="506569"/>
            <a:ext cx="10353762" cy="970450"/>
          </a:xfrm>
        </p:spPr>
        <p:txBody>
          <a:bodyPr/>
          <a:lstStyle/>
          <a:p>
            <a:r>
              <a:rPr lang="en-US" dirty="0" smtClean="0"/>
              <a:t>How to Schedule More </a:t>
            </a:r>
            <a:r>
              <a:rPr lang="en-US" dirty="0" smtClean="0">
                <a:solidFill>
                  <a:srgbClr val="FF0000"/>
                </a:solidFill>
              </a:rPr>
              <a:t>Learning</a:t>
            </a:r>
            <a:r>
              <a:rPr lang="en-US" dirty="0" smtClean="0"/>
              <a:t> Time</a:t>
            </a:r>
            <a:endParaRPr lang="en-US" dirty="0"/>
          </a:p>
        </p:txBody>
      </p:sp>
      <p:sp>
        <p:nvSpPr>
          <p:cNvPr id="6" name="Content Placeholder 5"/>
          <p:cNvSpPr>
            <a:spLocks noGrp="1"/>
          </p:cNvSpPr>
          <p:nvPr>
            <p:ph idx="1"/>
          </p:nvPr>
        </p:nvSpPr>
        <p:spPr/>
        <p:txBody>
          <a:bodyPr>
            <a:normAutofit/>
          </a:bodyPr>
          <a:lstStyle/>
          <a:p>
            <a:pPr>
              <a:buFont typeface="Wingdings" panose="05000000000000000000" pitchFamily="2" charset="2"/>
              <a:buChar char="q"/>
            </a:pPr>
            <a:r>
              <a:rPr lang="en-US" sz="2400" dirty="0" smtClean="0"/>
              <a:t>Shifting large group time 12 minutes a day to center or small group time = 60 minutes per week (5 days x 12 minutes) which results in 2+ weeks more of instructional time a year.</a:t>
            </a:r>
          </a:p>
          <a:p>
            <a:pPr marL="36900" indent="0">
              <a:buNone/>
            </a:pPr>
            <a:r>
              <a:rPr lang="en-US" sz="2400" dirty="0" smtClean="0"/>
              <a:t>	According to the National Association for the Education of Young 	Children (NAEYC), requiring kindergarteners to sit for long periods of 	time is counter productive. </a:t>
            </a:r>
          </a:p>
          <a:p>
            <a:pPr>
              <a:buFont typeface="Wingdings" panose="05000000000000000000" pitchFamily="2" charset="2"/>
              <a:buChar char="q"/>
            </a:pPr>
            <a:r>
              <a:rPr lang="en-US" sz="2400" dirty="0" smtClean="0"/>
              <a:t>Break up the 30 minute whole group time into 2 fifteen minute blocks at the beginning of the year and increase the time slowly, allowing the children to guide the increase in time based on the increased focus time they exhibit.</a:t>
            </a:r>
          </a:p>
          <a:p>
            <a:pPr marL="36900" indent="0">
              <a:buNone/>
            </a:pPr>
            <a:endParaRPr lang="en-US" sz="2400" dirty="0" smtClean="0"/>
          </a:p>
          <a:p>
            <a:pPr marL="36900" indent="0">
              <a:buNone/>
            </a:pPr>
            <a:endParaRPr lang="en-US" sz="2400" dirty="0"/>
          </a:p>
        </p:txBody>
      </p:sp>
    </p:spTree>
    <p:extLst>
      <p:ext uri="{BB962C8B-B14F-4D97-AF65-F5344CB8AC3E}">
        <p14:creationId xmlns:p14="http://schemas.microsoft.com/office/powerpoint/2010/main" val="77257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to Schedule More </a:t>
            </a:r>
            <a:r>
              <a:rPr lang="en-US" dirty="0">
                <a:solidFill>
                  <a:srgbClr val="FF0000"/>
                </a:solidFill>
              </a:rPr>
              <a:t>Learning</a:t>
            </a:r>
            <a:r>
              <a:rPr lang="en-US" dirty="0"/>
              <a:t> Time</a:t>
            </a:r>
          </a:p>
        </p:txBody>
      </p:sp>
      <p:sp>
        <p:nvSpPr>
          <p:cNvPr id="6" name="Content Placeholder 5"/>
          <p:cNvSpPr>
            <a:spLocks noGrp="1"/>
          </p:cNvSpPr>
          <p:nvPr>
            <p:ph idx="1"/>
          </p:nvPr>
        </p:nvSpPr>
        <p:spPr/>
        <p:txBody>
          <a:bodyPr>
            <a:normAutofit fontScale="92500"/>
          </a:bodyPr>
          <a:lstStyle/>
          <a:p>
            <a:pPr>
              <a:buFont typeface="Wingdings" panose="05000000000000000000" pitchFamily="2" charset="2"/>
              <a:buChar char="q"/>
            </a:pPr>
            <a:r>
              <a:rPr lang="en-US" sz="2400" dirty="0" smtClean="0"/>
              <a:t>Reducing transition time by 5%=20 minutes per day, 5 days a week= 100 additional minutes a week=4 more weeks of instructional time per year.</a:t>
            </a:r>
          </a:p>
          <a:p>
            <a:pPr marL="36900" indent="0">
              <a:buNone/>
            </a:pPr>
            <a:r>
              <a:rPr lang="en-US" sz="2400" dirty="0"/>
              <a:t>	</a:t>
            </a:r>
            <a:r>
              <a:rPr lang="en-US" sz="2400" dirty="0" smtClean="0"/>
              <a:t>Examples of transitions “gone wrong”  are:</a:t>
            </a:r>
          </a:p>
          <a:p>
            <a:pPr marL="494100" indent="-457200">
              <a:buFont typeface="+mj-lt"/>
              <a:buAutoNum type="arabicPeriod"/>
            </a:pPr>
            <a:r>
              <a:rPr lang="en-US" sz="2400" dirty="0" smtClean="0"/>
              <a:t>restricting “center time” to a 15 minute block 	of time at which a bell rings and everyone moves to another center.</a:t>
            </a:r>
          </a:p>
          <a:p>
            <a:pPr marL="494100" indent="-457200">
              <a:buFont typeface="+mj-lt"/>
              <a:buAutoNum type="arabicPeriod"/>
            </a:pPr>
            <a:r>
              <a:rPr lang="en-US" sz="2400" dirty="0"/>
              <a:t>s</a:t>
            </a:r>
            <a:r>
              <a:rPr lang="en-US" sz="2400" dirty="0" smtClean="0"/>
              <a:t>pending too much time in line.</a:t>
            </a:r>
          </a:p>
          <a:p>
            <a:pPr marL="494100" indent="-457200">
              <a:buFont typeface="+mj-lt"/>
              <a:buAutoNum type="arabicPeriod"/>
            </a:pPr>
            <a:r>
              <a:rPr lang="en-US" sz="2400" dirty="0"/>
              <a:t>r</a:t>
            </a:r>
            <a:r>
              <a:rPr lang="en-US" sz="2400" dirty="0" smtClean="0"/>
              <a:t>equiring students to sit without talking while waiting …. for the bus or walking to the cafeteria (examples). </a:t>
            </a:r>
          </a:p>
          <a:p>
            <a:pPr marL="494100" indent="-457200">
              <a:buFont typeface="+mj-lt"/>
              <a:buAutoNum type="arabicPeriod"/>
            </a:pPr>
            <a:r>
              <a:rPr lang="en-US" sz="2400" dirty="0"/>
              <a:t>c</a:t>
            </a:r>
            <a:r>
              <a:rPr lang="en-US" sz="2400" dirty="0" smtClean="0"/>
              <a:t>onfusion in the classroom due to the teacher’s lack of planning and preparation. </a:t>
            </a:r>
          </a:p>
          <a:p>
            <a:pPr marL="36900" indent="0">
              <a:buNone/>
            </a:pPr>
            <a:endParaRPr lang="en-US" sz="2400" dirty="0" smtClean="0"/>
          </a:p>
          <a:p>
            <a:pPr marL="36900" indent="0">
              <a:buNone/>
            </a:pPr>
            <a:endParaRPr lang="en-US" sz="2400" dirty="0"/>
          </a:p>
        </p:txBody>
      </p:sp>
    </p:spTree>
    <p:extLst>
      <p:ext uri="{BB962C8B-B14F-4D97-AF65-F5344CB8AC3E}">
        <p14:creationId xmlns:p14="http://schemas.microsoft.com/office/powerpoint/2010/main" val="422011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 Time Constraints: Every child should be engaged in learning center activities for the </a:t>
            </a:r>
            <a:r>
              <a:rPr lang="en-US" dirty="0" smtClean="0">
                <a:solidFill>
                  <a:srgbClr val="FF0000"/>
                </a:solidFill>
              </a:rPr>
              <a:t>purpose of learning and mastery</a:t>
            </a:r>
            <a:r>
              <a:rPr lang="en-US" dirty="0" smtClean="0"/>
              <a:t> 120 minutes per day(pg.18) </a:t>
            </a:r>
            <a:endParaRPr lang="en-US" dirty="0"/>
          </a:p>
        </p:txBody>
      </p:sp>
      <p:sp>
        <p:nvSpPr>
          <p:cNvPr id="3" name="Content Placeholder 2"/>
          <p:cNvSpPr>
            <a:spLocks noGrp="1"/>
          </p:cNvSpPr>
          <p:nvPr>
            <p:ph sz="half" idx="1"/>
          </p:nvPr>
        </p:nvSpPr>
        <p:spPr>
          <a:xfrm>
            <a:off x="1035503" y="2034862"/>
            <a:ext cx="5060497" cy="3863661"/>
          </a:xfrm>
        </p:spPr>
        <p:txBody>
          <a:bodyPr>
            <a:normAutofit/>
          </a:bodyPr>
          <a:lstStyle/>
          <a:p>
            <a:r>
              <a:rPr lang="en-US" sz="2400" dirty="0" smtClean="0"/>
              <a:t>Standards remain the same; the instructional strategy changes from teacher directed to teacher guided. In addition to teacher guided instruction, children have opportunities to guiding their own learning experience (EX: Teacher says to child: “Please show and tell me what you are going to do with the blocks.”)</a:t>
            </a:r>
            <a:endParaRPr lang="en-US" sz="2400" dirty="0"/>
          </a:p>
        </p:txBody>
      </p:sp>
      <p:sp>
        <p:nvSpPr>
          <p:cNvPr id="4" name="Content Placeholder 3"/>
          <p:cNvSpPr>
            <a:spLocks noGrp="1"/>
          </p:cNvSpPr>
          <p:nvPr>
            <p:ph sz="half" idx="2"/>
          </p:nvPr>
        </p:nvSpPr>
        <p:spPr>
          <a:xfrm>
            <a:off x="6215770" y="2034862"/>
            <a:ext cx="5064665" cy="3863662"/>
          </a:xfrm>
        </p:spPr>
        <p:txBody>
          <a:bodyPr>
            <a:normAutofit/>
          </a:bodyPr>
          <a:lstStyle/>
          <a:p>
            <a:r>
              <a:rPr lang="en-US" sz="2400" dirty="0" smtClean="0"/>
              <a:t>Teachers use a variety of instructional strategies such as encouraging children, offering specific feedback, modeling skills or positive behavior, giving a cue or hint, telling information directly and giving directions</a:t>
            </a:r>
            <a:r>
              <a:rPr lang="en-US" sz="2400" smtClean="0"/>
              <a:t>. </a:t>
            </a:r>
          </a:p>
          <a:p>
            <a:pPr marL="36900" indent="0">
              <a:buNone/>
            </a:pPr>
            <a:r>
              <a:rPr lang="en-US" sz="1800" smtClean="0"/>
              <a:t> </a:t>
            </a:r>
            <a:r>
              <a:rPr lang="en-US" sz="1800" dirty="0" smtClean="0"/>
              <a:t>(Developmentally Appropriate Practice in Early Childhood Programs, NAEYC, Third Edition, 2013</a:t>
            </a:r>
            <a:r>
              <a:rPr lang="en-US" sz="2400" dirty="0" smtClean="0"/>
              <a:t>)</a:t>
            </a:r>
            <a:endParaRPr lang="en-US" sz="2400" dirty="0"/>
          </a:p>
        </p:txBody>
      </p:sp>
    </p:spTree>
    <p:extLst>
      <p:ext uri="{BB962C8B-B14F-4D97-AF65-F5344CB8AC3E}">
        <p14:creationId xmlns:p14="http://schemas.microsoft.com/office/powerpoint/2010/main" val="68957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Break</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253866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Quality Kindergarten Today</a:t>
            </a:r>
            <a:endParaRPr lang="en-US" dirty="0"/>
          </a:p>
        </p:txBody>
      </p:sp>
      <p:sp>
        <p:nvSpPr>
          <p:cNvPr id="3" name="Text Placeholder 2"/>
          <p:cNvSpPr>
            <a:spLocks noGrp="1"/>
          </p:cNvSpPr>
          <p:nvPr>
            <p:ph type="body" idx="1"/>
          </p:nvPr>
        </p:nvSpPr>
        <p:spPr/>
        <p:txBody>
          <a:bodyPr>
            <a:normAutofit/>
          </a:bodyPr>
          <a:lstStyle/>
          <a:p>
            <a:r>
              <a:rPr lang="en-US" sz="2400" dirty="0"/>
              <a:t>https://www.youtube.com/watch?v=hPZV-2XhkdI</a:t>
            </a:r>
          </a:p>
        </p:txBody>
      </p:sp>
    </p:spTree>
    <p:extLst>
      <p:ext uri="{BB962C8B-B14F-4D97-AF65-F5344CB8AC3E}">
        <p14:creationId xmlns:p14="http://schemas.microsoft.com/office/powerpoint/2010/main" val="359357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 Assessment</a:t>
            </a:r>
            <a:endParaRPr lang="en-US" dirty="0"/>
          </a:p>
        </p:txBody>
      </p:sp>
      <p:sp>
        <p:nvSpPr>
          <p:cNvPr id="5" name="Content Placeholder 4"/>
          <p:cNvSpPr>
            <a:spLocks noGrp="1"/>
          </p:cNvSpPr>
          <p:nvPr>
            <p:ph sz="half" idx="1"/>
          </p:nvPr>
        </p:nvSpPr>
        <p:spPr/>
        <p:txBody>
          <a:bodyPr>
            <a:normAutofit fontScale="85000" lnSpcReduction="10000"/>
          </a:bodyPr>
          <a:lstStyle/>
          <a:p>
            <a:r>
              <a:rPr lang="en-US" dirty="0" smtClean="0"/>
              <a:t>Individual </a:t>
            </a:r>
            <a:r>
              <a:rPr lang="en-US" dirty="0"/>
              <a:t>S</a:t>
            </a:r>
            <a:r>
              <a:rPr lang="en-US" dirty="0" smtClean="0"/>
              <a:t>creening Assessments:</a:t>
            </a:r>
          </a:p>
          <a:p>
            <a:pPr marL="36900" indent="0">
              <a:buNone/>
            </a:pPr>
            <a:r>
              <a:rPr lang="en-US" dirty="0" smtClean="0"/>
              <a:t>Schools </a:t>
            </a:r>
            <a:r>
              <a:rPr lang="en-US" dirty="0"/>
              <a:t>must conduct vision </a:t>
            </a:r>
            <a:r>
              <a:rPr lang="en-US" dirty="0" smtClean="0"/>
              <a:t>and hearing </a:t>
            </a:r>
            <a:r>
              <a:rPr lang="en-US" dirty="0"/>
              <a:t>screenings for all kindergarten students within the first 30 days </a:t>
            </a:r>
            <a:r>
              <a:rPr lang="en-US" dirty="0" smtClean="0"/>
              <a:t>of enrollment. By </a:t>
            </a:r>
            <a:r>
              <a:rPr lang="en-US" dirty="0"/>
              <a:t>fall of 2018, a comprehensive health </a:t>
            </a:r>
            <a:r>
              <a:rPr lang="en-US" dirty="0" smtClean="0"/>
              <a:t>the </a:t>
            </a:r>
            <a:r>
              <a:rPr lang="en-US" dirty="0"/>
              <a:t>Mississippi Department of Education, and referrals are required for </a:t>
            </a:r>
            <a:r>
              <a:rPr lang="en-US" dirty="0" smtClean="0"/>
              <a:t>all kindergarten students</a:t>
            </a:r>
            <a:r>
              <a:rPr lang="en-US" dirty="0"/>
              <a:t>.</a:t>
            </a:r>
            <a:endParaRPr lang="en-US" dirty="0" smtClean="0"/>
          </a:p>
          <a:p>
            <a:pPr>
              <a:buFont typeface="Wingdings" panose="05000000000000000000" pitchFamily="2" charset="2"/>
              <a:buChar char="v"/>
            </a:pPr>
            <a:r>
              <a:rPr lang="en-US" dirty="0"/>
              <a:t>Standardized Testing: </a:t>
            </a:r>
            <a:endParaRPr lang="en-US" dirty="0" smtClean="0"/>
          </a:p>
          <a:p>
            <a:pPr marL="36900" indent="0">
              <a:buNone/>
            </a:pPr>
            <a:r>
              <a:rPr lang="en-US" dirty="0" smtClean="0"/>
              <a:t>All </a:t>
            </a:r>
            <a:r>
              <a:rPr lang="en-US" dirty="0"/>
              <a:t>kindergarten students are required to </a:t>
            </a:r>
            <a:r>
              <a:rPr lang="en-US" dirty="0" smtClean="0"/>
              <a:t>participate in </a:t>
            </a:r>
            <a:r>
              <a:rPr lang="en-US" dirty="0"/>
              <a:t>the state-approved kindergarten readiness </a:t>
            </a:r>
            <a:r>
              <a:rPr lang="en-US" dirty="0" smtClean="0"/>
              <a:t>assessment.</a:t>
            </a:r>
          </a:p>
          <a:p>
            <a:pPr marL="36900" indent="0">
              <a:buNone/>
            </a:pPr>
            <a:endParaRPr lang="en-US" dirty="0"/>
          </a:p>
          <a:p>
            <a:pPr marL="36900" indent="0">
              <a:buNone/>
            </a:pPr>
            <a:endParaRPr lang="en-US" dirty="0" smtClean="0"/>
          </a:p>
          <a:p>
            <a:pPr marL="36900" indent="0">
              <a:buNone/>
            </a:pPr>
            <a:r>
              <a:rPr lang="en-US" sz="1400" dirty="0" smtClean="0"/>
              <a:t>MDE Kindergarten Guidelines </a:t>
            </a:r>
            <a:r>
              <a:rPr lang="en-US" sz="1400" dirty="0" err="1" smtClean="0"/>
              <a:t>pg</a:t>
            </a:r>
            <a:r>
              <a:rPr lang="en-US" sz="1400" dirty="0" smtClean="0"/>
              <a:t> 19</a:t>
            </a:r>
            <a:endParaRPr lang="en-US" sz="1400" dirty="0"/>
          </a:p>
        </p:txBody>
      </p:sp>
      <p:sp>
        <p:nvSpPr>
          <p:cNvPr id="6" name="Content Placeholder 5"/>
          <p:cNvSpPr>
            <a:spLocks noGrp="1"/>
          </p:cNvSpPr>
          <p:nvPr>
            <p:ph sz="half" idx="2"/>
          </p:nvPr>
        </p:nvSpPr>
        <p:spPr/>
        <p:txBody>
          <a:bodyPr>
            <a:normAutofit fontScale="85000" lnSpcReduction="10000"/>
          </a:bodyPr>
          <a:lstStyle/>
          <a:p>
            <a:r>
              <a:rPr lang="en-US" dirty="0"/>
              <a:t>Documentation: It is recommended that assessment of kindergarten </a:t>
            </a:r>
            <a:r>
              <a:rPr lang="en-US" dirty="0" smtClean="0"/>
              <a:t>skills be </a:t>
            </a:r>
            <a:r>
              <a:rPr lang="en-US" dirty="0"/>
              <a:t>documented through use of a variety of techniques and procedures </a:t>
            </a:r>
            <a:r>
              <a:rPr lang="en-US" dirty="0" smtClean="0"/>
              <a:t>to include</a:t>
            </a:r>
            <a:r>
              <a:rPr lang="en-US" dirty="0"/>
              <a:t>: checklists, performance scales, portfolios of children's </a:t>
            </a:r>
            <a:r>
              <a:rPr lang="en-US" dirty="0" smtClean="0"/>
              <a:t>work, anecdotal </a:t>
            </a:r>
            <a:r>
              <a:rPr lang="en-US" dirty="0"/>
              <a:t>records, observational reports, video and audio tape </a:t>
            </a:r>
            <a:r>
              <a:rPr lang="en-US" dirty="0" smtClean="0"/>
              <a:t>recordings, experience </a:t>
            </a:r>
            <a:r>
              <a:rPr lang="en-US" dirty="0"/>
              <a:t>charts, photographs, and informal tests</a:t>
            </a:r>
            <a:r>
              <a:rPr lang="en-US" dirty="0" smtClean="0"/>
              <a:t>.</a:t>
            </a:r>
          </a:p>
          <a:p>
            <a:r>
              <a:rPr lang="en-US" dirty="0"/>
              <a:t>Needs Assessment: A continuous evaluation through use of a variety </a:t>
            </a:r>
            <a:r>
              <a:rPr lang="en-US" dirty="0" smtClean="0"/>
              <a:t>of techniques</a:t>
            </a:r>
            <a:r>
              <a:rPr lang="en-US" dirty="0"/>
              <a:t>, procedures, and tools shall be used to determine </a:t>
            </a:r>
            <a:r>
              <a:rPr lang="en-US" dirty="0" smtClean="0"/>
              <a:t>individual students</a:t>
            </a:r>
            <a:r>
              <a:rPr lang="en-US" dirty="0"/>
              <a:t>’ social, emotional, and academic enrichment needs. </a:t>
            </a:r>
            <a:r>
              <a:rPr lang="en-US" dirty="0" smtClean="0"/>
              <a:t>The evaluation </a:t>
            </a:r>
            <a:r>
              <a:rPr lang="en-US" dirty="0"/>
              <a:t>shall be based on the learning outcomes in the </a:t>
            </a:r>
            <a:r>
              <a:rPr lang="en-US" dirty="0" smtClean="0"/>
              <a:t>required curriculum </a:t>
            </a:r>
            <a:r>
              <a:rPr lang="en-US" dirty="0"/>
              <a:t>standards.</a:t>
            </a:r>
            <a:endParaRPr lang="en-US" dirty="0" smtClean="0"/>
          </a:p>
          <a:p>
            <a:endParaRPr lang="en-US" dirty="0"/>
          </a:p>
        </p:txBody>
      </p:sp>
    </p:spTree>
    <p:extLst>
      <p:ext uri="{BB962C8B-B14F-4D97-AF65-F5344CB8AC3E}">
        <p14:creationId xmlns:p14="http://schemas.microsoft.com/office/powerpoint/2010/main" val="283576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Supporting Kindergarten Teachers in Implementing Kindergarten Version 2.0</a:t>
            </a:r>
            <a:endParaRPr lang="en-US" dirty="0"/>
          </a:p>
        </p:txBody>
      </p:sp>
      <p:sp>
        <p:nvSpPr>
          <p:cNvPr id="3" name="Text Placeholder 2"/>
          <p:cNvSpPr>
            <a:spLocks noGrp="1"/>
          </p:cNvSpPr>
          <p:nvPr>
            <p:ph type="body" idx="1"/>
          </p:nvPr>
        </p:nvSpPr>
        <p:spPr/>
        <p:txBody>
          <a:bodyPr>
            <a:normAutofit/>
          </a:bodyPr>
          <a:lstStyle/>
          <a:p>
            <a:r>
              <a:rPr lang="en-US" sz="2400" dirty="0" smtClean="0"/>
              <a:t>B. Educational Materials (pg. 18 MDE Kindergarten Guidelines)</a:t>
            </a:r>
            <a:endParaRPr lang="en-US" sz="2400" dirty="0"/>
          </a:p>
        </p:txBody>
      </p:sp>
    </p:spTree>
    <p:extLst>
      <p:ext uri="{BB962C8B-B14F-4D97-AF65-F5344CB8AC3E}">
        <p14:creationId xmlns:p14="http://schemas.microsoft.com/office/powerpoint/2010/main" val="38434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Classroom Materials</a:t>
            </a:r>
            <a:endParaRPr lang="en-US" dirty="0"/>
          </a:p>
        </p:txBody>
      </p:sp>
      <p:sp>
        <p:nvSpPr>
          <p:cNvPr id="5" name="Text Placeholder 4"/>
          <p:cNvSpPr>
            <a:spLocks noGrp="1"/>
          </p:cNvSpPr>
          <p:nvPr>
            <p:ph type="body" idx="1"/>
          </p:nvPr>
        </p:nvSpPr>
        <p:spPr/>
        <p:txBody>
          <a:bodyPr/>
          <a:lstStyle/>
          <a:p>
            <a:r>
              <a:rPr lang="en-US" dirty="0" smtClean="0"/>
              <a:t>Guidelines</a:t>
            </a:r>
            <a:endParaRPr lang="en-US" dirty="0"/>
          </a:p>
        </p:txBody>
      </p:sp>
      <p:sp>
        <p:nvSpPr>
          <p:cNvPr id="6" name="Content Placeholder 5"/>
          <p:cNvSpPr>
            <a:spLocks noGrp="1"/>
          </p:cNvSpPr>
          <p:nvPr>
            <p:ph sz="half" idx="2"/>
          </p:nvPr>
        </p:nvSpPr>
        <p:spPr/>
        <p:txBody>
          <a:bodyPr/>
          <a:lstStyle/>
          <a:p>
            <a:r>
              <a:rPr lang="en-US" dirty="0" smtClean="0"/>
              <a:t>“ The district shall spend a minimum of $1,000 per classroom per year on instructional supplies. The money is in addition to the Educational Enhancement Fund monies allocated to each teacher. Educational materials shall reflect the instructional needs in implementation of learning centers. Students should have access to technology on a regular basis.</a:t>
            </a:r>
            <a:endParaRPr lang="en-US" dirty="0"/>
          </a:p>
        </p:txBody>
      </p:sp>
      <p:sp>
        <p:nvSpPr>
          <p:cNvPr id="7" name="Text Placeholder 6"/>
          <p:cNvSpPr>
            <a:spLocks noGrp="1"/>
          </p:cNvSpPr>
          <p:nvPr>
            <p:ph type="body" sz="quarter" idx="3"/>
          </p:nvPr>
        </p:nvSpPr>
        <p:spPr/>
        <p:txBody>
          <a:bodyPr/>
          <a:lstStyle/>
          <a:p>
            <a:r>
              <a:rPr lang="en-US" dirty="0" smtClean="0"/>
              <a:t>Purchasing Plan</a:t>
            </a:r>
            <a:endParaRPr lang="en-US" dirty="0"/>
          </a:p>
        </p:txBody>
      </p:sp>
      <p:sp>
        <p:nvSpPr>
          <p:cNvPr id="8" name="Content Placeholder 7"/>
          <p:cNvSpPr>
            <a:spLocks noGrp="1"/>
          </p:cNvSpPr>
          <p:nvPr>
            <p:ph sz="quarter" idx="4"/>
          </p:nvPr>
        </p:nvSpPr>
        <p:spPr/>
        <p:txBody>
          <a:bodyPr>
            <a:normAutofit lnSpcReduction="10000"/>
          </a:bodyPr>
          <a:lstStyle/>
          <a:p>
            <a:r>
              <a:rPr lang="en-US" dirty="0" smtClean="0"/>
              <a:t>What does it take to “ make” a learning center as defined by MDE and shown in the video?</a:t>
            </a:r>
          </a:p>
          <a:p>
            <a:pPr marL="379800" indent="-342900">
              <a:buFont typeface="+mj-lt"/>
              <a:buAutoNum type="arabicPeriod"/>
            </a:pPr>
            <a:r>
              <a:rPr lang="en-US" dirty="0" smtClean="0"/>
              <a:t>Furniture that creates a physical learning space that is distinct from other areas in the room (</a:t>
            </a:r>
            <a:r>
              <a:rPr lang="en-US" smtClean="0"/>
              <a:t>storage, </a:t>
            </a:r>
            <a:r>
              <a:rPr lang="en-US" dirty="0" smtClean="0"/>
              <a:t>chairs </a:t>
            </a:r>
            <a:r>
              <a:rPr lang="en-US" smtClean="0"/>
              <a:t>and tables </a:t>
            </a:r>
            <a:r>
              <a:rPr lang="en-US" dirty="0" smtClean="0"/>
              <a:t>to accommodate 4-6 children</a:t>
            </a:r>
            <a:r>
              <a:rPr lang="en-US" smtClean="0"/>
              <a:t>), area </a:t>
            </a:r>
            <a:r>
              <a:rPr lang="en-US" dirty="0" smtClean="0"/>
              <a:t>rug</a:t>
            </a:r>
          </a:p>
          <a:p>
            <a:pPr marL="379800" indent="-342900">
              <a:buFont typeface="+mj-lt"/>
              <a:buAutoNum type="arabicPeriod"/>
            </a:pPr>
            <a:r>
              <a:rPr lang="en-US" dirty="0" smtClean="0"/>
              <a:t>Various educational resources that allow for children to practice skills and create and solve problems that promote application of the skills and learning standards.</a:t>
            </a:r>
          </a:p>
          <a:p>
            <a:pPr marL="379800" indent="-342900">
              <a:buFont typeface="+mj-lt"/>
              <a:buAutoNum type="arabicPeriod"/>
            </a:pPr>
            <a:endParaRPr lang="en-US" dirty="0" smtClean="0"/>
          </a:p>
          <a:p>
            <a:pPr marL="36900" indent="0">
              <a:buNone/>
            </a:pPr>
            <a:endParaRPr lang="en-US" dirty="0"/>
          </a:p>
        </p:txBody>
      </p:sp>
    </p:spTree>
    <p:extLst>
      <p:ext uri="{BB962C8B-B14F-4D97-AF65-F5344CB8AC3E}">
        <p14:creationId xmlns:p14="http://schemas.microsoft.com/office/powerpoint/2010/main" val="49855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Approximate Costs</a:t>
            </a:r>
            <a:endParaRPr lang="en-US" dirty="0"/>
          </a:p>
        </p:txBody>
      </p:sp>
      <p:sp>
        <p:nvSpPr>
          <p:cNvPr id="5" name="Content Placeholder 4"/>
          <p:cNvSpPr>
            <a:spLocks noGrp="1"/>
          </p:cNvSpPr>
          <p:nvPr>
            <p:ph sz="half" idx="1"/>
          </p:nvPr>
        </p:nvSpPr>
        <p:spPr/>
        <p:txBody>
          <a:bodyPr>
            <a:noAutofit/>
          </a:bodyPr>
          <a:lstStyle/>
          <a:p>
            <a:r>
              <a:rPr lang="en-US" sz="1600" dirty="0" smtClean="0"/>
              <a:t>Basic Furniture:</a:t>
            </a:r>
          </a:p>
          <a:p>
            <a:pPr marL="36900" indent="0">
              <a:buNone/>
            </a:pPr>
            <a:r>
              <a:rPr lang="en-US" sz="1600" dirty="0" smtClean="0"/>
              <a:t>2 rectangle tables @$199.00 each</a:t>
            </a:r>
          </a:p>
          <a:p>
            <a:pPr marL="36900" indent="0">
              <a:buNone/>
            </a:pPr>
            <a:r>
              <a:rPr lang="en-US" sz="1600" dirty="0" smtClean="0"/>
              <a:t>2 child size chairs and table @ $299.95</a:t>
            </a:r>
          </a:p>
          <a:p>
            <a:pPr marL="36900" indent="0">
              <a:buNone/>
            </a:pPr>
            <a:r>
              <a:rPr lang="en-US" sz="1600" dirty="0" smtClean="0"/>
              <a:t>2 additional child size chairs@ $109.95</a:t>
            </a:r>
          </a:p>
          <a:p>
            <a:pPr marL="36900" indent="0">
              <a:buNone/>
            </a:pPr>
            <a:r>
              <a:rPr lang="en-US" sz="1600" dirty="0" smtClean="0"/>
              <a:t>1 storage shelf @ $179.99</a:t>
            </a:r>
          </a:p>
          <a:p>
            <a:pPr marL="36900" indent="0">
              <a:buNone/>
            </a:pPr>
            <a:r>
              <a:rPr lang="en-US" sz="1600" dirty="0" smtClean="0"/>
              <a:t>Reading pillows @ $159.99</a:t>
            </a:r>
            <a:endParaRPr lang="en-US" sz="1600" dirty="0"/>
          </a:p>
          <a:p>
            <a:pPr marL="36900" indent="0">
              <a:buNone/>
            </a:pPr>
            <a:r>
              <a:rPr lang="en-US" sz="1600" dirty="0" smtClean="0"/>
              <a:t>The amount of basic furniture needed will depend on the number of children in the class.</a:t>
            </a:r>
            <a:endParaRPr lang="en-US" sz="1600" dirty="0"/>
          </a:p>
          <a:p>
            <a:pPr marL="36900" indent="0">
              <a:buNone/>
            </a:pPr>
            <a:r>
              <a:rPr lang="en-US" sz="1600" dirty="0" smtClean="0"/>
              <a:t>c. Furniture </a:t>
            </a:r>
            <a:r>
              <a:rPr lang="en-US" sz="1600" dirty="0"/>
              <a:t>shall be of an appropriate height, and will vary to meet </a:t>
            </a:r>
            <a:r>
              <a:rPr lang="en-US" sz="1600" dirty="0" smtClean="0"/>
              <a:t>the needs </a:t>
            </a:r>
            <a:r>
              <a:rPr lang="en-US" sz="1600" dirty="0"/>
              <a:t>of all children.</a:t>
            </a:r>
          </a:p>
          <a:p>
            <a:pPr marL="36900" indent="0">
              <a:buNone/>
            </a:pPr>
            <a:r>
              <a:rPr lang="en-US" sz="1600" dirty="0" smtClean="0"/>
              <a:t> </a:t>
            </a:r>
            <a:r>
              <a:rPr lang="en-US" sz="1600" dirty="0"/>
              <a:t>Tables </a:t>
            </a:r>
            <a:r>
              <a:rPr lang="en-US" sz="1600" dirty="0" smtClean="0"/>
              <a:t>and </a:t>
            </a:r>
            <a:r>
              <a:rPr lang="en-US" sz="1600" dirty="0"/>
              <a:t>chairs shall be the primary type of student furniture</a:t>
            </a:r>
            <a:r>
              <a:rPr lang="en-US" sz="1600" dirty="0" smtClean="0"/>
              <a:t>. </a:t>
            </a:r>
            <a:r>
              <a:rPr lang="en-US" sz="1600" dirty="0" err="1" smtClean="0"/>
              <a:t>pg</a:t>
            </a:r>
            <a:r>
              <a:rPr lang="en-US" sz="1600" dirty="0" smtClean="0"/>
              <a:t> 13</a:t>
            </a:r>
          </a:p>
          <a:p>
            <a:pPr marL="36900" indent="0">
              <a:buNone/>
            </a:pPr>
            <a:endParaRPr lang="en-US" sz="1600" dirty="0" smtClean="0"/>
          </a:p>
          <a:p>
            <a:pPr marL="36900" indent="0">
              <a:buNone/>
            </a:pPr>
            <a:r>
              <a:rPr lang="en-US" sz="1400" dirty="0" smtClean="0"/>
              <a:t> </a:t>
            </a:r>
            <a:endParaRPr lang="en-US" sz="1400" dirty="0"/>
          </a:p>
          <a:p>
            <a:pPr marL="36900" indent="0">
              <a:buNone/>
            </a:pPr>
            <a:endParaRPr lang="en-US" sz="1400" dirty="0" smtClean="0"/>
          </a:p>
          <a:p>
            <a:pPr marL="36900" indent="0">
              <a:buNone/>
            </a:pPr>
            <a:endParaRPr lang="en-US" sz="1400" dirty="0"/>
          </a:p>
          <a:p>
            <a:pPr marL="36900" indent="0">
              <a:buNone/>
            </a:pPr>
            <a:r>
              <a:rPr lang="en-US" sz="1400" dirty="0" smtClean="0"/>
              <a:t>Source: Mississippi First, 2018</a:t>
            </a:r>
            <a:endParaRPr lang="en-US" sz="1400" dirty="0"/>
          </a:p>
        </p:txBody>
      </p:sp>
      <p:sp>
        <p:nvSpPr>
          <p:cNvPr id="6" name="Content Placeholder 5"/>
          <p:cNvSpPr>
            <a:spLocks noGrp="1"/>
          </p:cNvSpPr>
          <p:nvPr>
            <p:ph sz="half" idx="2"/>
          </p:nvPr>
        </p:nvSpPr>
        <p:spPr/>
        <p:txBody>
          <a:bodyPr>
            <a:normAutofit fontScale="92500" lnSpcReduction="10000"/>
          </a:bodyPr>
          <a:lstStyle/>
          <a:p>
            <a:pPr lvl="8"/>
            <a:r>
              <a:rPr lang="en-US" dirty="0" smtClean="0"/>
              <a:t>Curriculum Materials:</a:t>
            </a:r>
          </a:p>
          <a:p>
            <a:pPr marL="36900" indent="0">
              <a:buNone/>
            </a:pPr>
            <a:r>
              <a:rPr lang="en-US" dirty="0" smtClean="0"/>
              <a:t>Evidence-based curriculum	$3.100</a:t>
            </a:r>
          </a:p>
          <a:p>
            <a:pPr marL="36900" indent="0">
              <a:buNone/>
            </a:pPr>
            <a:r>
              <a:rPr lang="en-US" dirty="0" smtClean="0"/>
              <a:t>Set of wooden blocks			   $958.60</a:t>
            </a:r>
          </a:p>
          <a:p>
            <a:pPr marL="36900" indent="0">
              <a:buNone/>
            </a:pPr>
            <a:r>
              <a:rPr lang="en-US" dirty="0" smtClean="0"/>
              <a:t>Dramatic play materials             $1,980.20</a:t>
            </a:r>
          </a:p>
          <a:p>
            <a:pPr marL="36900" indent="0">
              <a:buNone/>
            </a:pPr>
            <a:r>
              <a:rPr lang="en-US" dirty="0" smtClean="0"/>
              <a:t>Art (consumables and permanent) $ 1,509.16</a:t>
            </a:r>
          </a:p>
          <a:p>
            <a:pPr marL="36900" indent="0">
              <a:buNone/>
            </a:pPr>
            <a:r>
              <a:rPr lang="en-US" dirty="0" smtClean="0"/>
              <a:t>Technology:</a:t>
            </a:r>
          </a:p>
          <a:p>
            <a:pPr marL="36900" indent="0">
              <a:buNone/>
            </a:pPr>
            <a:r>
              <a:rPr lang="en-US" dirty="0" smtClean="0"/>
              <a:t>desk top/laptop/ 4 tablets		$2,111</a:t>
            </a:r>
          </a:p>
          <a:p>
            <a:pPr marL="36900" indent="0">
              <a:buNone/>
            </a:pPr>
            <a:endParaRPr lang="en-US" dirty="0"/>
          </a:p>
          <a:p>
            <a:pPr marL="36900" indent="0">
              <a:buNone/>
            </a:pPr>
            <a:endParaRPr lang="en-US" dirty="0" smtClean="0"/>
          </a:p>
          <a:p>
            <a:pPr marL="36900" indent="0">
              <a:buNone/>
            </a:pPr>
            <a:r>
              <a:rPr lang="en-US" dirty="0" smtClean="0"/>
              <a:t>Possible funding  sources: ESSA funds</a:t>
            </a:r>
            <a:endParaRPr lang="en-US" dirty="0"/>
          </a:p>
        </p:txBody>
      </p:sp>
    </p:spTree>
    <p:extLst>
      <p:ext uri="{BB962C8B-B14F-4D97-AF65-F5344CB8AC3E}">
        <p14:creationId xmlns:p14="http://schemas.microsoft.com/office/powerpoint/2010/main" val="100252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Materials/Dollar Tree</a:t>
            </a:r>
            <a:endParaRPr lang="en-US" dirty="0"/>
          </a:p>
        </p:txBody>
      </p:sp>
      <p:sp>
        <p:nvSpPr>
          <p:cNvPr id="5" name="Content Placeholder 4"/>
          <p:cNvSpPr>
            <a:spLocks noGrp="1"/>
          </p:cNvSpPr>
          <p:nvPr>
            <p:ph sz="half" idx="1"/>
          </p:nvPr>
        </p:nvSpPr>
        <p:spPr/>
        <p:txBody>
          <a:bodyPr>
            <a:normAutofit fontScale="92500" lnSpcReduction="10000"/>
          </a:bodyPr>
          <a:lstStyle/>
          <a:p>
            <a:r>
              <a:rPr lang="en-US" dirty="0" smtClean="0">
                <a:solidFill>
                  <a:srgbClr val="FF0000"/>
                </a:solidFill>
              </a:rPr>
              <a:t>All items are $1.00</a:t>
            </a:r>
          </a:p>
          <a:p>
            <a:pPr marL="36900" indent="0">
              <a:buNone/>
            </a:pPr>
            <a:r>
              <a:rPr lang="en-US" dirty="0"/>
              <a:t>Play dough 	SKU: </a:t>
            </a:r>
            <a:r>
              <a:rPr lang="en-US" dirty="0" smtClean="0"/>
              <a:t>226166</a:t>
            </a:r>
          </a:p>
          <a:p>
            <a:pPr marL="36900" indent="0">
              <a:buNone/>
            </a:pPr>
            <a:r>
              <a:rPr lang="en-US" dirty="0"/>
              <a:t>Dough cutters SKU: </a:t>
            </a:r>
            <a:r>
              <a:rPr lang="en-US" dirty="0" smtClean="0"/>
              <a:t>237563</a:t>
            </a:r>
          </a:p>
          <a:p>
            <a:pPr marL="36900" indent="0">
              <a:buNone/>
            </a:pPr>
            <a:r>
              <a:rPr lang="en-US" dirty="0" smtClean="0"/>
              <a:t>Foam  </a:t>
            </a:r>
            <a:r>
              <a:rPr lang="en-US" dirty="0"/>
              <a:t>Puzzles </a:t>
            </a:r>
            <a:r>
              <a:rPr lang="en-US" dirty="0" smtClean="0"/>
              <a:t>–Letters and Numbers</a:t>
            </a:r>
            <a:endParaRPr lang="en-US" dirty="0"/>
          </a:p>
          <a:p>
            <a:pPr marL="36900" indent="0">
              <a:buNone/>
            </a:pPr>
            <a:r>
              <a:rPr lang="en-US" dirty="0"/>
              <a:t>SKU: </a:t>
            </a:r>
            <a:r>
              <a:rPr lang="en-US" dirty="0" smtClean="0"/>
              <a:t>259200</a:t>
            </a:r>
          </a:p>
          <a:p>
            <a:pPr marL="36900" indent="0">
              <a:buNone/>
            </a:pPr>
            <a:r>
              <a:rPr lang="en-US" dirty="0"/>
              <a:t>Assorted Board </a:t>
            </a:r>
            <a:r>
              <a:rPr lang="en-US" dirty="0" smtClean="0"/>
              <a:t>Games </a:t>
            </a:r>
            <a:r>
              <a:rPr lang="en-US" dirty="0"/>
              <a:t>SKU: </a:t>
            </a:r>
            <a:r>
              <a:rPr lang="en-US" dirty="0" smtClean="0"/>
              <a:t>186284</a:t>
            </a:r>
          </a:p>
          <a:p>
            <a:pPr marL="36900" indent="0">
              <a:buNone/>
            </a:pPr>
            <a:r>
              <a:rPr lang="en-US" dirty="0"/>
              <a:t>Character Playing Cards SKU: </a:t>
            </a:r>
            <a:r>
              <a:rPr lang="en-US" dirty="0" smtClean="0"/>
              <a:t>214750</a:t>
            </a:r>
          </a:p>
          <a:p>
            <a:pPr marL="36900" indent="0">
              <a:buNone/>
            </a:pPr>
            <a:r>
              <a:rPr lang="en-US" dirty="0"/>
              <a:t>Dramatic </a:t>
            </a:r>
            <a:r>
              <a:rPr lang="en-US" dirty="0" smtClean="0"/>
              <a:t>Play </a:t>
            </a:r>
            <a:r>
              <a:rPr lang="en-US" dirty="0"/>
              <a:t>Boas </a:t>
            </a:r>
            <a:r>
              <a:rPr lang="en-US" dirty="0" smtClean="0"/>
              <a:t>SKU</a:t>
            </a:r>
            <a:r>
              <a:rPr lang="en-US" dirty="0"/>
              <a:t>: </a:t>
            </a:r>
            <a:r>
              <a:rPr lang="en-US" dirty="0" smtClean="0"/>
              <a:t>239503</a:t>
            </a:r>
          </a:p>
          <a:p>
            <a:pPr marL="36900" indent="0">
              <a:buNone/>
            </a:pPr>
            <a:r>
              <a:rPr lang="en-US" dirty="0"/>
              <a:t>Toy ATVs SKU: </a:t>
            </a:r>
            <a:r>
              <a:rPr lang="en-US" dirty="0" smtClean="0"/>
              <a:t>187272</a:t>
            </a:r>
          </a:p>
          <a:p>
            <a:pPr marL="36900" indent="0">
              <a:buNone/>
            </a:pPr>
            <a:r>
              <a:rPr lang="en-US" dirty="0"/>
              <a:t>Glue-2 CT </a:t>
            </a:r>
            <a:r>
              <a:rPr lang="en-US" dirty="0" smtClean="0"/>
              <a:t>SKU</a:t>
            </a:r>
            <a:r>
              <a:rPr lang="en-US" dirty="0"/>
              <a:t>: 977526</a:t>
            </a:r>
          </a:p>
        </p:txBody>
      </p:sp>
      <p:sp>
        <p:nvSpPr>
          <p:cNvPr id="6" name="Content Placeholder 5"/>
          <p:cNvSpPr>
            <a:spLocks noGrp="1"/>
          </p:cNvSpPr>
          <p:nvPr>
            <p:ph sz="half" idx="2"/>
          </p:nvPr>
        </p:nvSpPr>
        <p:spPr/>
        <p:txBody>
          <a:bodyPr>
            <a:normAutofit fontScale="92500" lnSpcReduction="10000"/>
          </a:bodyPr>
          <a:lstStyle/>
          <a:p>
            <a:pPr marL="36900" indent="0">
              <a:buNone/>
            </a:pPr>
            <a:r>
              <a:rPr lang="en-US" dirty="0"/>
              <a:t>Plastic Food </a:t>
            </a:r>
            <a:r>
              <a:rPr lang="en-US" dirty="0" smtClean="0"/>
              <a:t> SKU</a:t>
            </a:r>
            <a:r>
              <a:rPr lang="en-US" dirty="0"/>
              <a:t>: </a:t>
            </a:r>
            <a:r>
              <a:rPr lang="en-US" dirty="0" smtClean="0"/>
              <a:t>237311</a:t>
            </a:r>
          </a:p>
          <a:p>
            <a:pPr marL="36900" indent="0">
              <a:buNone/>
            </a:pPr>
            <a:r>
              <a:rPr lang="en-US" dirty="0" smtClean="0"/>
              <a:t>Plastic </a:t>
            </a:r>
            <a:r>
              <a:rPr lang="en-US" dirty="0"/>
              <a:t>Action Figures SKU: </a:t>
            </a:r>
            <a:r>
              <a:rPr lang="en-US" dirty="0" smtClean="0"/>
              <a:t>175906</a:t>
            </a:r>
          </a:p>
          <a:p>
            <a:pPr marL="36900" indent="0">
              <a:buNone/>
            </a:pPr>
            <a:r>
              <a:rPr lang="en-US" dirty="0"/>
              <a:t>Hot Wheels Cars </a:t>
            </a:r>
            <a:r>
              <a:rPr lang="en-US" dirty="0" smtClean="0"/>
              <a:t>SKU</a:t>
            </a:r>
            <a:r>
              <a:rPr lang="en-US" dirty="0"/>
              <a:t>: </a:t>
            </a:r>
            <a:r>
              <a:rPr lang="en-US" dirty="0" smtClean="0"/>
              <a:t>16337</a:t>
            </a:r>
          </a:p>
          <a:p>
            <a:pPr marL="36900" indent="0">
              <a:buNone/>
            </a:pPr>
            <a:r>
              <a:rPr lang="en-US" dirty="0" smtClean="0"/>
              <a:t>Air Force </a:t>
            </a:r>
            <a:r>
              <a:rPr lang="en-US" dirty="0"/>
              <a:t>Toy Jets </a:t>
            </a:r>
            <a:r>
              <a:rPr lang="en-US" dirty="0" smtClean="0"/>
              <a:t> SKU</a:t>
            </a:r>
            <a:r>
              <a:rPr lang="en-US" dirty="0"/>
              <a:t>: </a:t>
            </a:r>
            <a:r>
              <a:rPr lang="en-US" dirty="0" smtClean="0"/>
              <a:t>987531</a:t>
            </a:r>
          </a:p>
          <a:p>
            <a:pPr marL="36900" indent="0">
              <a:buNone/>
            </a:pPr>
            <a:r>
              <a:rPr lang="en-US" dirty="0"/>
              <a:t>Art </a:t>
            </a:r>
            <a:r>
              <a:rPr lang="en-US" dirty="0" smtClean="0"/>
              <a:t>Caddy </a:t>
            </a:r>
            <a:r>
              <a:rPr lang="en-US" dirty="0"/>
              <a:t>SKU: </a:t>
            </a:r>
            <a:r>
              <a:rPr lang="en-US" dirty="0" smtClean="0"/>
              <a:t>252645</a:t>
            </a:r>
          </a:p>
          <a:p>
            <a:pPr marL="36900" indent="0">
              <a:buNone/>
            </a:pPr>
            <a:r>
              <a:rPr lang="en-US" dirty="0"/>
              <a:t>Art </a:t>
            </a:r>
            <a:r>
              <a:rPr lang="en-US" dirty="0" smtClean="0"/>
              <a:t>Pad </a:t>
            </a:r>
            <a:r>
              <a:rPr lang="en-US" dirty="0"/>
              <a:t>SKU: </a:t>
            </a:r>
            <a:r>
              <a:rPr lang="en-US" dirty="0" smtClean="0"/>
              <a:t>960208</a:t>
            </a:r>
          </a:p>
          <a:p>
            <a:pPr marL="36900" indent="0">
              <a:buNone/>
            </a:pPr>
            <a:r>
              <a:rPr lang="en-US" dirty="0" smtClean="0"/>
              <a:t>Glue Sticks (</a:t>
            </a:r>
            <a:r>
              <a:rPr lang="en-US" dirty="0"/>
              <a:t>4 pack) </a:t>
            </a:r>
            <a:r>
              <a:rPr lang="en-US" dirty="0" smtClean="0"/>
              <a:t> SKU</a:t>
            </a:r>
            <a:r>
              <a:rPr lang="en-US" dirty="0"/>
              <a:t>: </a:t>
            </a:r>
            <a:r>
              <a:rPr lang="en-US" dirty="0" smtClean="0"/>
              <a:t>26598</a:t>
            </a:r>
          </a:p>
          <a:p>
            <a:pPr marL="36900" indent="0">
              <a:buNone/>
            </a:pPr>
            <a:r>
              <a:rPr lang="en-US" dirty="0"/>
              <a:t>Stamp </a:t>
            </a:r>
            <a:r>
              <a:rPr lang="en-US" dirty="0" smtClean="0"/>
              <a:t>ink pads SKU</a:t>
            </a:r>
            <a:r>
              <a:rPr lang="en-US" dirty="0"/>
              <a:t>: </a:t>
            </a:r>
            <a:r>
              <a:rPr lang="en-US" dirty="0" smtClean="0"/>
              <a:t>24941</a:t>
            </a:r>
          </a:p>
          <a:p>
            <a:pPr marL="36900" indent="0">
              <a:buNone/>
            </a:pPr>
            <a:r>
              <a:rPr lang="en-US" dirty="0"/>
              <a:t>Craft Pom-Poms SKU: </a:t>
            </a:r>
            <a:r>
              <a:rPr lang="en-US" dirty="0" smtClean="0"/>
              <a:t>188747</a:t>
            </a:r>
          </a:p>
          <a:p>
            <a:pPr marL="36900" indent="0">
              <a:buNone/>
            </a:pPr>
            <a:r>
              <a:rPr lang="en-US" dirty="0"/>
              <a:t>Crayons-36 CT </a:t>
            </a:r>
            <a:r>
              <a:rPr lang="en-US" dirty="0" smtClean="0"/>
              <a:t>SKU</a:t>
            </a:r>
            <a:r>
              <a:rPr lang="en-US" dirty="0"/>
              <a:t>: 205232</a:t>
            </a:r>
            <a:endParaRPr lang="en-US" dirty="0" smtClean="0"/>
          </a:p>
          <a:p>
            <a:pPr marL="36900" indent="0">
              <a:buNone/>
            </a:pPr>
            <a:endParaRPr lang="en-US" dirty="0" smtClean="0"/>
          </a:p>
          <a:p>
            <a:pPr marL="36900" indent="0">
              <a:buNone/>
            </a:pPr>
            <a:endParaRPr lang="en-US" dirty="0"/>
          </a:p>
        </p:txBody>
      </p:sp>
    </p:spTree>
    <p:extLst>
      <p:ext uri="{BB962C8B-B14F-4D97-AF65-F5344CB8AC3E}">
        <p14:creationId xmlns:p14="http://schemas.microsoft.com/office/powerpoint/2010/main" val="207527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A New Emphasis on Kindergarten: Why?</a:t>
            </a:r>
            <a:endParaRPr lang="en-US" dirty="0"/>
          </a:p>
        </p:txBody>
      </p:sp>
      <p:sp>
        <p:nvSpPr>
          <p:cNvPr id="14" name="Content Placeholder 13"/>
          <p:cNvSpPr>
            <a:spLocks noGrp="1"/>
          </p:cNvSpPr>
          <p:nvPr>
            <p:ph idx="1"/>
          </p:nvPr>
        </p:nvSpPr>
        <p:spPr/>
        <p:txBody>
          <a:bodyPr>
            <a:normAutofit fontScale="85000" lnSpcReduction="10000"/>
          </a:bodyPr>
          <a:lstStyle/>
          <a:p>
            <a:r>
              <a:rPr lang="en-US" dirty="0" smtClean="0"/>
              <a:t>Pre-Kindergarten classes which adhere to evidenced based practices indicative of high quality are growing in number in public schools. </a:t>
            </a:r>
            <a:r>
              <a:rPr lang="en-US" dirty="0"/>
              <a:t>(http://www.mde.k12.ms.us/docs/communications-library/2017-elc-peer-report---</a:t>
            </a:r>
            <a:r>
              <a:rPr lang="en-US" dirty="0" smtClean="0"/>
              <a:t>170705.pdf?sfvrsn=2)</a:t>
            </a:r>
            <a:endParaRPr lang="en-US" dirty="0"/>
          </a:p>
          <a:p>
            <a:r>
              <a:rPr lang="en-US" dirty="0" smtClean="0"/>
              <a:t>Reports generated from the Mississippi Department of Education on kindergarten readiness as measured by the MKAS assessment indicate children are entering kindergarten at various levels of </a:t>
            </a:r>
            <a:r>
              <a:rPr lang="en-US" smtClean="0"/>
              <a:t>readiness</a:t>
            </a:r>
            <a:r>
              <a:rPr lang="en-US"/>
              <a:t>.(http://</a:t>
            </a:r>
            <a:r>
              <a:rPr lang="en-US" smtClean="0"/>
              <a:t>www.mde.k12.ms.us/docs/student-assessment/kreadiness-sbe-preso-jan-2017.pdf?sfvrsn=2)</a:t>
            </a:r>
            <a:endParaRPr lang="en-US" dirty="0"/>
          </a:p>
          <a:p>
            <a:r>
              <a:rPr lang="en-US" dirty="0" smtClean="0"/>
              <a:t>Kindergarten guidelines developed by the Mississippi Department of Education in 1984 and revised several times, with the latest revision in 2015, will be used in school auditing visits related to accreditation.</a:t>
            </a:r>
          </a:p>
          <a:p>
            <a:r>
              <a:rPr lang="en-US" dirty="0" smtClean="0"/>
              <a:t>Over the years, kindergarten classes in many school districts have moved away from following the guidelines in daily classroom application.</a:t>
            </a:r>
          </a:p>
          <a:p>
            <a:r>
              <a:rPr lang="en-US" dirty="0" smtClean="0"/>
              <a:t>New staff have been employed since the guidelines were implemented and have not received adequate professional development in implementing guidelines related to curriculum, materials and assessment.</a:t>
            </a:r>
            <a:endParaRPr lang="en-US" dirty="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Teacher Support</a:t>
            </a:r>
            <a:endParaRPr lang="en-US" dirty="0"/>
          </a:p>
        </p:txBody>
      </p:sp>
      <p:sp>
        <p:nvSpPr>
          <p:cNvPr id="6" name="Content Placeholder 5"/>
          <p:cNvSpPr>
            <a:spLocks noGrp="1"/>
          </p:cNvSpPr>
          <p:nvPr>
            <p:ph idx="1"/>
          </p:nvPr>
        </p:nvSpPr>
        <p:spPr/>
        <p:txBody>
          <a:bodyPr/>
          <a:lstStyle/>
          <a:p>
            <a:r>
              <a:rPr lang="en-US" dirty="0" smtClean="0"/>
              <a:t>Kindergarten Teacher Training: June 11-12  Desoto County /School </a:t>
            </a:r>
            <a:r>
              <a:rPr lang="en-US" dirty="0"/>
              <a:t>D</a:t>
            </a:r>
            <a:r>
              <a:rPr lang="en-US" dirty="0" smtClean="0"/>
              <a:t>istrict Central Office</a:t>
            </a:r>
          </a:p>
          <a:p>
            <a:pPr marL="36900" indent="0">
              <a:buNone/>
            </a:pPr>
            <a:r>
              <a:rPr lang="en-US" dirty="0"/>
              <a:t>	</a:t>
            </a:r>
            <a:r>
              <a:rPr lang="en-US" dirty="0" smtClean="0"/>
              <a:t>							  June 14-15  Tupelo/ ICC Belden</a:t>
            </a:r>
          </a:p>
          <a:p>
            <a:pPr marL="36900" indent="0">
              <a:buNone/>
            </a:pPr>
            <a:r>
              <a:rPr lang="en-US" dirty="0"/>
              <a:t>	</a:t>
            </a:r>
            <a:r>
              <a:rPr lang="en-US" dirty="0" smtClean="0"/>
              <a:t>						         </a:t>
            </a:r>
            <a:r>
              <a:rPr lang="en-US" dirty="0" smtClean="0"/>
              <a:t>July 23-24   </a:t>
            </a:r>
            <a:r>
              <a:rPr lang="en-US" dirty="0" smtClean="0"/>
              <a:t>Meridian</a:t>
            </a:r>
          </a:p>
          <a:p>
            <a:pPr marL="36900" indent="0">
              <a:buNone/>
            </a:pPr>
            <a:r>
              <a:rPr lang="en-US" dirty="0"/>
              <a:t>	</a:t>
            </a:r>
            <a:r>
              <a:rPr lang="en-US" dirty="0" smtClean="0"/>
              <a:t>							  July 26-27   Hattiesburg/Trent Lott Center</a:t>
            </a:r>
          </a:p>
          <a:p>
            <a:r>
              <a:rPr lang="en-US" dirty="0"/>
              <a:t>MDE Resources: </a:t>
            </a:r>
            <a:r>
              <a:rPr lang="en-US" dirty="0">
                <a:hlinkClick r:id="rId2"/>
              </a:rPr>
              <a:t>http://</a:t>
            </a:r>
            <a:r>
              <a:rPr lang="en-US" dirty="0" smtClean="0">
                <a:hlinkClick r:id="rId2"/>
              </a:rPr>
              <a:t>www.mde.k12.ms.us/ESE/links/response-to-intervention-teacher-support-team/family-guides-for-student-success</a:t>
            </a:r>
            <a:endParaRPr lang="en-US" dirty="0" smtClean="0"/>
          </a:p>
          <a:p>
            <a:pPr marL="36900" indent="0">
              <a:buNone/>
            </a:pPr>
            <a:r>
              <a:rPr lang="en-US" dirty="0"/>
              <a:t>http://www.mde.k12.ms.us/docs/elementary-education-and-reading-library/fgss_practical-tips_20170531153302_64801.pdf?sfvrsn=2</a:t>
            </a:r>
            <a:endParaRPr lang="en-US" dirty="0" smtClean="0"/>
          </a:p>
          <a:p>
            <a:pPr marL="36900" indent="0">
              <a:buNone/>
            </a:pPr>
            <a:r>
              <a:rPr lang="en-US" dirty="0">
                <a:hlinkClick r:id="rId3"/>
              </a:rPr>
              <a:t>http://</a:t>
            </a:r>
            <a:r>
              <a:rPr lang="en-US" dirty="0" smtClean="0">
                <a:hlinkClick r:id="rId3"/>
              </a:rPr>
              <a:t>www.mde.k12.ms.us/docs/secondary-education/7-28-17_kindergarten-integrated-centers-for-literacy-with-standards_20170728122653_410076.pdf?sfvrsn=2</a:t>
            </a:r>
            <a:endParaRPr lang="en-US" dirty="0" smtClean="0"/>
          </a:p>
          <a:p>
            <a:pPr marL="36900" indent="0">
              <a:buNone/>
            </a:pPr>
            <a:endParaRPr lang="en-US" dirty="0" smtClean="0"/>
          </a:p>
          <a:p>
            <a:pPr lvl="8"/>
            <a:endParaRPr lang="en-US" dirty="0"/>
          </a:p>
        </p:txBody>
      </p:sp>
    </p:spTree>
    <p:extLst>
      <p:ext uri="{BB962C8B-B14F-4D97-AF65-F5344CB8AC3E}">
        <p14:creationId xmlns:p14="http://schemas.microsoft.com/office/powerpoint/2010/main" val="51658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Contact Information</a:t>
            </a:r>
            <a:endParaRPr lang="en-US" dirty="0"/>
          </a:p>
        </p:txBody>
      </p:sp>
      <p:sp>
        <p:nvSpPr>
          <p:cNvPr id="5" name="Content Placeholder 4"/>
          <p:cNvSpPr>
            <a:spLocks noGrp="1"/>
          </p:cNvSpPr>
          <p:nvPr>
            <p:ph idx="1"/>
          </p:nvPr>
        </p:nvSpPr>
        <p:spPr/>
        <p:txBody>
          <a:bodyPr/>
          <a:lstStyle/>
          <a:p>
            <a:endParaRPr lang="en-US" dirty="0" smtClean="0"/>
          </a:p>
          <a:p>
            <a:endParaRPr lang="en-US" dirty="0"/>
          </a:p>
          <a:p>
            <a:endParaRPr lang="en-US" dirty="0" smtClean="0"/>
          </a:p>
          <a:p>
            <a:r>
              <a:rPr lang="en-US" dirty="0" smtClean="0"/>
              <a:t>Dr. Jill Dent, Early Childhood Director, MDE, 601-359-2586</a:t>
            </a:r>
          </a:p>
          <a:p>
            <a:r>
              <a:rPr lang="en-US" dirty="0" smtClean="0"/>
              <a:t>Joyce Greer, Early Childhood Instructional Specialist, MDE, 601-359-2942</a:t>
            </a:r>
          </a:p>
          <a:p>
            <a:r>
              <a:rPr lang="en-US" dirty="0" smtClean="0"/>
              <a:t>Dr. Cathy Grace, Co-Director, Graduate Center for the Study of Early Learning, UM/North MS Education Consortium, 662-312-1395</a:t>
            </a:r>
            <a:endParaRPr lang="en-US" dirty="0"/>
          </a:p>
        </p:txBody>
      </p:sp>
    </p:spTree>
    <p:extLst>
      <p:ext uri="{BB962C8B-B14F-4D97-AF65-F5344CB8AC3E}">
        <p14:creationId xmlns:p14="http://schemas.microsoft.com/office/powerpoint/2010/main" val="234036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Picture with Caption Layout</a:t>
            </a:r>
          </a:p>
        </p:txBody>
      </p:sp>
      <p:pic>
        <p:nvPicPr>
          <p:cNvPr id="5" name="Picture Placeholder 4" descr="Close-up of books on shelves with more books blurred in foreground and background"/>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7791" r="27791"/>
          <a:stretch>
            <a:fillRect/>
          </a:stretch>
        </p:blipFill>
        <p:spPr>
          <a:xfrm>
            <a:off x="7339520" y="1010689"/>
            <a:ext cx="3275751" cy="4912822"/>
          </a:xfrm>
        </p:spPr>
      </p:pic>
      <p:sp>
        <p:nvSpPr>
          <p:cNvPr id="4" name="Text Placeholder 3"/>
          <p:cNvSpPr>
            <a:spLocks noGrp="1"/>
          </p:cNvSpPr>
          <p:nvPr>
            <p:ph type="body" sz="half" idx="2"/>
          </p:nvPr>
        </p:nvSpPr>
        <p:spPr>
          <a:xfrm>
            <a:off x="161051" y="3467100"/>
            <a:ext cx="5934949" cy="3376134"/>
          </a:xfrm>
        </p:spPr>
        <p:txBody>
          <a:bodyPr/>
          <a:lstStyle/>
          <a:p>
            <a:r>
              <a:rPr lang="en-US" dirty="0"/>
              <a:t>Caption</a:t>
            </a:r>
          </a:p>
        </p:txBody>
      </p:sp>
      <p:pic>
        <p:nvPicPr>
          <p:cNvPr id="6" name="Picture 5"/>
          <p:cNvPicPr>
            <a:picLocks noChangeAspect="1"/>
          </p:cNvPicPr>
          <p:nvPr/>
        </p:nvPicPr>
        <p:blipFill>
          <a:blip r:embed="rId3"/>
          <a:stretch>
            <a:fillRect/>
          </a:stretch>
        </p:blipFill>
        <p:spPr>
          <a:xfrm>
            <a:off x="6096000" y="1"/>
            <a:ext cx="6096000" cy="3467099"/>
          </a:xfrm>
          <a:prstGeom prst="rect">
            <a:avLst/>
          </a:prstGeom>
        </p:spPr>
      </p:pic>
      <p:pic>
        <p:nvPicPr>
          <p:cNvPr id="7" name="Picture 6"/>
          <p:cNvPicPr>
            <a:picLocks noChangeAspect="1"/>
          </p:cNvPicPr>
          <p:nvPr/>
        </p:nvPicPr>
        <p:blipFill>
          <a:blip r:embed="rId4"/>
          <a:stretch>
            <a:fillRect/>
          </a:stretch>
        </p:blipFill>
        <p:spPr>
          <a:xfrm>
            <a:off x="0" y="3467100"/>
            <a:ext cx="6096000" cy="3390900"/>
          </a:xfrm>
          <a:prstGeom prst="rect">
            <a:avLst/>
          </a:prstGeom>
        </p:spPr>
      </p:pic>
      <p:pic>
        <p:nvPicPr>
          <p:cNvPr id="8" name="Picture 7"/>
          <p:cNvPicPr>
            <a:picLocks noChangeAspect="1"/>
          </p:cNvPicPr>
          <p:nvPr/>
        </p:nvPicPr>
        <p:blipFill>
          <a:blip r:embed="rId5"/>
          <a:stretch>
            <a:fillRect/>
          </a:stretch>
        </p:blipFill>
        <p:spPr>
          <a:xfrm>
            <a:off x="6096000" y="3467100"/>
            <a:ext cx="6096000" cy="3390900"/>
          </a:xfrm>
          <a:prstGeom prst="rect">
            <a:avLst/>
          </a:prstGeom>
        </p:spPr>
      </p:pic>
      <p:pic>
        <p:nvPicPr>
          <p:cNvPr id="9" name="Picture 8"/>
          <p:cNvPicPr>
            <a:picLocks noChangeAspect="1"/>
          </p:cNvPicPr>
          <p:nvPr/>
        </p:nvPicPr>
        <p:blipFill>
          <a:blip r:embed="rId6"/>
          <a:stretch>
            <a:fillRect/>
          </a:stretch>
        </p:blipFill>
        <p:spPr>
          <a:xfrm>
            <a:off x="0" y="0"/>
            <a:ext cx="6096000" cy="3467100"/>
          </a:xfrm>
          <a:prstGeom prst="rect">
            <a:avLst/>
          </a:prstGeom>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Curriculum Standards shall be used at a minimum to guide instruction: Section IV A.#2</a:t>
            </a:r>
            <a:endParaRPr lang="en-US" dirty="0"/>
          </a:p>
        </p:txBody>
      </p:sp>
      <p:sp>
        <p:nvSpPr>
          <p:cNvPr id="4" name="Content Placeholder 3"/>
          <p:cNvSpPr>
            <a:spLocks noGrp="1"/>
          </p:cNvSpPr>
          <p:nvPr>
            <p:ph sz="half" idx="1"/>
          </p:nvPr>
        </p:nvSpPr>
        <p:spPr>
          <a:xfrm>
            <a:off x="875695" y="1558343"/>
            <a:ext cx="5220305" cy="4501166"/>
          </a:xfrm>
        </p:spPr>
        <p:txBody>
          <a:bodyPr/>
          <a:lstStyle/>
          <a:p>
            <a:r>
              <a:rPr lang="en-US" dirty="0" smtClean="0"/>
              <a:t>CCR.RF. 1. Demonstrate understanding of the organization an basics features of print. </a:t>
            </a:r>
          </a:p>
          <a:p>
            <a:r>
              <a:rPr lang="en-US" dirty="0" smtClean="0"/>
              <a:t>RF.K.1b Recognize that spoken words are represented in written language by specific sequences of letters.(MDE,2016)</a:t>
            </a:r>
          </a:p>
          <a:p>
            <a:endParaRPr lang="en-US" dirty="0" smtClean="0"/>
          </a:p>
          <a:p>
            <a:endParaRPr lang="en-US" dirty="0"/>
          </a:p>
        </p:txBody>
      </p:sp>
      <p:pic>
        <p:nvPicPr>
          <p:cNvPr id="6" name="Content Placeholder 5"/>
          <p:cNvPicPr>
            <a:picLocks noGrp="1" noChangeAspect="1"/>
          </p:cNvPicPr>
          <p:nvPr>
            <p:ph sz="half" idx="2"/>
          </p:nvPr>
        </p:nvPicPr>
        <p:blipFill>
          <a:blip r:embed="rId2"/>
          <a:stretch>
            <a:fillRect/>
          </a:stretch>
        </p:blipFill>
        <p:spPr>
          <a:xfrm>
            <a:off x="6838682" y="2063303"/>
            <a:ext cx="4031087" cy="3666158"/>
          </a:xfrm>
          <a:prstGeom prst="rect">
            <a:avLst/>
          </a:prstGeom>
        </p:spPr>
      </p:pic>
      <p:pic>
        <p:nvPicPr>
          <p:cNvPr id="7" name="Picture 6"/>
          <p:cNvPicPr>
            <a:picLocks noChangeAspect="1"/>
          </p:cNvPicPr>
          <p:nvPr/>
        </p:nvPicPr>
        <p:blipFill>
          <a:blip r:embed="rId3"/>
          <a:stretch>
            <a:fillRect/>
          </a:stretch>
        </p:blipFill>
        <p:spPr>
          <a:xfrm>
            <a:off x="1506828" y="3467100"/>
            <a:ext cx="4108361" cy="2869306"/>
          </a:xfrm>
          <a:prstGeom prst="rect">
            <a:avLst/>
          </a:prstGeom>
        </p:spPr>
      </p:pic>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fontScale="85000" lnSpcReduction="10000"/>
          </a:bodyPr>
          <a:lstStyle/>
          <a:p>
            <a:r>
              <a:rPr lang="en-US" dirty="0" smtClean="0"/>
              <a:t>K.O.A.1. Represent addition and subtraction with objects, fingers, mental images, drawings, sounds (e.g. claps), acting out situations, verbal explanations, expressions, or </a:t>
            </a:r>
            <a:r>
              <a:rPr lang="en-US" dirty="0" err="1" smtClean="0"/>
              <a:t>equatations</a:t>
            </a:r>
            <a:r>
              <a:rPr lang="en-US" dirty="0" smtClean="0"/>
              <a:t>.</a:t>
            </a:r>
          </a:p>
          <a:p>
            <a:endParaRPr lang="en-US" dirty="0"/>
          </a:p>
          <a:p>
            <a:r>
              <a:rPr lang="en-US" dirty="0" smtClean="0"/>
              <a:t>K.CC.6. Identify whether the number of objects in one group is greater than, less than, or equal to the numbers of objects in another group, e.g.by using matching and counting strategies.</a:t>
            </a:r>
          </a:p>
          <a:p>
            <a:pPr marL="36900" indent="0">
              <a:buNone/>
            </a:pPr>
            <a:endParaRPr lang="en-US" dirty="0" smtClean="0"/>
          </a:p>
          <a:p>
            <a:r>
              <a:rPr lang="en-US" dirty="0" smtClean="0"/>
              <a:t>K.G.5. Model two and three dimensional shapes in the world by building shapes from components (e.g. sticks and clay balls) and drawing shapes.</a:t>
            </a:r>
            <a:endParaRPr lang="en-US" dirty="0"/>
          </a:p>
        </p:txBody>
      </p:sp>
      <p:pic>
        <p:nvPicPr>
          <p:cNvPr id="7" name="Content Placeholder 6"/>
          <p:cNvPicPr>
            <a:picLocks noGrp="1" noChangeAspect="1"/>
          </p:cNvPicPr>
          <p:nvPr>
            <p:ph sz="half" idx="2"/>
          </p:nvPr>
        </p:nvPicPr>
        <p:blipFill>
          <a:blip r:embed="rId2"/>
          <a:stretch>
            <a:fillRect/>
          </a:stretch>
        </p:blipFill>
        <p:spPr>
          <a:xfrm>
            <a:off x="6362163" y="1815921"/>
            <a:ext cx="5164429" cy="3773509"/>
          </a:xfrm>
          <a:prstGeom prst="rect">
            <a:avLst/>
          </a:prstGeom>
        </p:spPr>
      </p:pic>
      <p:sp>
        <p:nvSpPr>
          <p:cNvPr id="6" name="Title 5"/>
          <p:cNvSpPr>
            <a:spLocks noGrp="1"/>
          </p:cNvSpPr>
          <p:nvPr>
            <p:ph type="title"/>
          </p:nvPr>
        </p:nvSpPr>
        <p:spPr/>
        <p:txBody>
          <a:bodyPr>
            <a:normAutofit fontScale="90000"/>
          </a:bodyPr>
          <a:lstStyle/>
          <a:p>
            <a:r>
              <a:rPr lang="en-US" dirty="0"/>
              <a:t>Curriculum Standards shall be used at a minimum to guide instruction: Section IV A.#2</a:t>
            </a:r>
          </a:p>
        </p:txBody>
      </p:sp>
    </p:spTree>
    <p:extLst>
      <p:ext uri="{BB962C8B-B14F-4D97-AF65-F5344CB8AC3E}">
        <p14:creationId xmlns:p14="http://schemas.microsoft.com/office/powerpoint/2010/main" val="13288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Curriculum Standards shall be used at a minimum to guide instruction: Section IV A.#2</a:t>
            </a:r>
          </a:p>
        </p:txBody>
      </p:sp>
      <p:sp>
        <p:nvSpPr>
          <p:cNvPr id="3" name="Text Placeholder 2"/>
          <p:cNvSpPr>
            <a:spLocks noGrp="1"/>
          </p:cNvSpPr>
          <p:nvPr>
            <p:ph type="body" idx="1"/>
          </p:nvPr>
        </p:nvSpPr>
        <p:spPr/>
        <p:txBody>
          <a:bodyPr/>
          <a:lstStyle/>
          <a:p>
            <a:r>
              <a:rPr lang="en-US" sz="1600" dirty="0"/>
              <a:t>VA: Cr1.1.K Generate and conceptualize artistic ideas and work.</a:t>
            </a:r>
          </a:p>
        </p:txBody>
      </p:sp>
      <p:pic>
        <p:nvPicPr>
          <p:cNvPr id="7" name="Content Placeholder 6"/>
          <p:cNvPicPr>
            <a:picLocks noGrp="1" noChangeAspect="1"/>
          </p:cNvPicPr>
          <p:nvPr>
            <p:ph sz="half" idx="2"/>
          </p:nvPr>
        </p:nvPicPr>
        <p:blipFill>
          <a:blip r:embed="rId2"/>
          <a:stretch>
            <a:fillRect/>
          </a:stretch>
        </p:blipFill>
        <p:spPr>
          <a:xfrm>
            <a:off x="1455313" y="2633472"/>
            <a:ext cx="3773510" cy="2711260"/>
          </a:xfrm>
          <a:prstGeom prst="rect">
            <a:avLst/>
          </a:prstGeom>
        </p:spPr>
      </p:pic>
      <p:sp>
        <p:nvSpPr>
          <p:cNvPr id="5" name="Text Placeholder 4"/>
          <p:cNvSpPr>
            <a:spLocks noGrp="1"/>
          </p:cNvSpPr>
          <p:nvPr>
            <p:ph type="body" sz="quarter" idx="3"/>
          </p:nvPr>
        </p:nvSpPr>
        <p:spPr>
          <a:xfrm>
            <a:off x="6237667" y="1822376"/>
            <a:ext cx="4895330" cy="544883"/>
          </a:xfrm>
        </p:spPr>
        <p:txBody>
          <a:bodyPr/>
          <a:lstStyle/>
          <a:p>
            <a:r>
              <a:rPr lang="en-US" sz="1600" dirty="0" smtClean="0"/>
              <a:t>a. </a:t>
            </a:r>
            <a:r>
              <a:rPr lang="en-US" sz="1600" dirty="0"/>
              <a:t>Engage in exploration and imaginative play with materials.</a:t>
            </a:r>
          </a:p>
        </p:txBody>
      </p:sp>
      <p:pic>
        <p:nvPicPr>
          <p:cNvPr id="8" name="Content Placeholder 7"/>
          <p:cNvPicPr>
            <a:picLocks noGrp="1" noChangeAspect="1"/>
          </p:cNvPicPr>
          <p:nvPr>
            <p:ph sz="quarter" idx="4"/>
          </p:nvPr>
        </p:nvPicPr>
        <p:blipFill>
          <a:blip r:embed="rId3"/>
          <a:stretch>
            <a:fillRect/>
          </a:stretch>
        </p:blipFill>
        <p:spPr>
          <a:xfrm>
            <a:off x="7173532" y="2379663"/>
            <a:ext cx="3000778" cy="3411537"/>
          </a:xfrm>
          <a:prstGeom prst="rect">
            <a:avLst/>
          </a:prstGeom>
        </p:spPr>
      </p:pic>
    </p:spTree>
    <p:extLst>
      <p:ext uri="{BB962C8B-B14F-4D97-AF65-F5344CB8AC3E}">
        <p14:creationId xmlns:p14="http://schemas.microsoft.com/office/powerpoint/2010/main" val="222449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IV. Curriculum, Materials, and Assessment</a:t>
            </a:r>
            <a:br>
              <a:rPr lang="en-US" dirty="0" smtClean="0"/>
            </a:br>
            <a:r>
              <a:rPr lang="en-US" dirty="0" smtClean="0"/>
              <a:t>#3 Learning Centers</a:t>
            </a:r>
            <a:endParaRPr lang="en-US" dirty="0"/>
          </a:p>
        </p:txBody>
      </p:sp>
      <p:pic>
        <p:nvPicPr>
          <p:cNvPr id="16" name="Picture Placeholder 15"/>
          <p:cNvPicPr>
            <a:picLocks noGrp="1" noChangeAspect="1"/>
          </p:cNvPicPr>
          <p:nvPr>
            <p:ph type="pic" idx="15"/>
          </p:nvPr>
        </p:nvPicPr>
        <p:blipFill>
          <a:blip r:embed="rId2">
            <a:extLst>
              <a:ext uri="{28A0092B-C50C-407E-A947-70E740481C1C}">
                <a14:useLocalDpi xmlns:a14="http://schemas.microsoft.com/office/drawing/2010/main" val="0"/>
              </a:ext>
            </a:extLst>
          </a:blip>
          <a:srcRect t="24076" b="24076"/>
          <a:stretch>
            <a:fillRect/>
          </a:stretch>
        </p:blipFill>
        <p:spPr>
          <a:xfrm>
            <a:off x="1018102" y="1938918"/>
            <a:ext cx="3092368" cy="1528182"/>
          </a:xfrm>
        </p:spPr>
      </p:pic>
      <p:sp>
        <p:nvSpPr>
          <p:cNvPr id="11" name="Text Placeholder 10"/>
          <p:cNvSpPr>
            <a:spLocks noGrp="1"/>
          </p:cNvSpPr>
          <p:nvPr>
            <p:ph type="body" sz="half" idx="18"/>
          </p:nvPr>
        </p:nvSpPr>
        <p:spPr>
          <a:xfrm>
            <a:off x="707734" y="4519005"/>
            <a:ext cx="3300984" cy="1310833"/>
          </a:xfrm>
        </p:spPr>
        <p:txBody>
          <a:bodyPr>
            <a:normAutofit fontScale="85000" lnSpcReduction="10000"/>
          </a:bodyPr>
          <a:lstStyle/>
          <a:p>
            <a:r>
              <a:rPr lang="en-US" dirty="0" smtClean="0"/>
              <a:t>Children are provided opportunities to improve comprehension and increase vocabulary.</a:t>
            </a:r>
          </a:p>
          <a:p>
            <a:r>
              <a:rPr lang="en-US" dirty="0" smtClean="0"/>
              <a:t>Children practice executive function skill development such as taking turns, organizing steps  to complete a task and staying on task.</a:t>
            </a:r>
            <a:endParaRPr lang="en-US" dirty="0"/>
          </a:p>
        </p:txBody>
      </p:sp>
      <p:sp>
        <p:nvSpPr>
          <p:cNvPr id="4" name="Text Placeholder 3"/>
          <p:cNvSpPr>
            <a:spLocks noGrp="1"/>
          </p:cNvSpPr>
          <p:nvPr>
            <p:ph type="body" sz="quarter" idx="3"/>
          </p:nvPr>
        </p:nvSpPr>
        <p:spPr/>
        <p:txBody>
          <a:bodyPr/>
          <a:lstStyle/>
          <a:p>
            <a:r>
              <a:rPr lang="en-US" dirty="0" smtClean="0"/>
              <a:t>Block Center</a:t>
            </a:r>
            <a:endParaRPr lang="en-US" dirty="0"/>
          </a:p>
        </p:txBody>
      </p:sp>
      <p:pic>
        <p:nvPicPr>
          <p:cNvPr id="17" name="Picture Placeholder 16"/>
          <p:cNvPicPr>
            <a:picLocks noGrp="1" noChangeAspect="1"/>
          </p:cNvPicPr>
          <p:nvPr>
            <p:ph type="pic" idx="21"/>
          </p:nvPr>
        </p:nvPicPr>
        <p:blipFill>
          <a:blip r:embed="rId3">
            <a:extLst>
              <a:ext uri="{28A0092B-C50C-407E-A947-70E740481C1C}">
                <a14:useLocalDpi xmlns:a14="http://schemas.microsoft.com/office/drawing/2010/main" val="0"/>
              </a:ext>
            </a:extLst>
          </a:blip>
          <a:srcRect t="710" b="710"/>
          <a:stretch>
            <a:fillRect/>
          </a:stretch>
        </p:blipFill>
        <p:spPr/>
      </p:pic>
      <p:sp>
        <p:nvSpPr>
          <p:cNvPr id="12" name="Text Placeholder 11"/>
          <p:cNvSpPr>
            <a:spLocks noGrp="1"/>
          </p:cNvSpPr>
          <p:nvPr>
            <p:ph type="body" sz="half" idx="19"/>
          </p:nvPr>
        </p:nvSpPr>
        <p:spPr/>
        <p:txBody>
          <a:bodyPr>
            <a:noAutofit/>
          </a:bodyPr>
          <a:lstStyle/>
          <a:p>
            <a:r>
              <a:rPr lang="en-US" sz="1200" dirty="0" smtClean="0"/>
              <a:t>Children gain opportunities to apply mathematic  concepts such as recognition of shapes, counting, comparing, and determining the difference in two and three dimensional shapes. Vocabulary  development  and learning communication skills through conversation </a:t>
            </a:r>
            <a:r>
              <a:rPr lang="en-US" sz="1200" dirty="0"/>
              <a:t> </a:t>
            </a:r>
            <a:r>
              <a:rPr lang="en-US" sz="1200" dirty="0" smtClean="0"/>
              <a:t>also occurs.</a:t>
            </a:r>
          </a:p>
          <a:p>
            <a:r>
              <a:rPr lang="en-US" sz="1200" dirty="0" smtClean="0"/>
              <a:t> Children also practice  executive skills such as patience, focus and completing a task. </a:t>
            </a:r>
            <a:endParaRPr lang="en-US" sz="1200" dirty="0"/>
          </a:p>
        </p:txBody>
      </p:sp>
      <p:sp>
        <p:nvSpPr>
          <p:cNvPr id="5" name="Text Placeholder 4"/>
          <p:cNvSpPr>
            <a:spLocks noGrp="1"/>
          </p:cNvSpPr>
          <p:nvPr>
            <p:ph type="body" sz="quarter" idx="13"/>
          </p:nvPr>
        </p:nvSpPr>
        <p:spPr/>
        <p:txBody>
          <a:bodyPr/>
          <a:lstStyle/>
          <a:p>
            <a:r>
              <a:rPr lang="en-US" dirty="0" smtClean="0"/>
              <a:t>Art Center</a:t>
            </a:r>
            <a:endParaRPr lang="en-US" dirty="0"/>
          </a:p>
        </p:txBody>
      </p:sp>
      <p:sp>
        <p:nvSpPr>
          <p:cNvPr id="13" name="Text Placeholder 12"/>
          <p:cNvSpPr>
            <a:spLocks noGrp="1"/>
          </p:cNvSpPr>
          <p:nvPr>
            <p:ph type="body" sz="half" idx="20"/>
          </p:nvPr>
        </p:nvSpPr>
        <p:spPr/>
        <p:txBody>
          <a:bodyPr>
            <a:normAutofit fontScale="85000" lnSpcReduction="20000"/>
          </a:bodyPr>
          <a:lstStyle/>
          <a:p>
            <a:r>
              <a:rPr lang="en-US" dirty="0" smtClean="0"/>
              <a:t>Children practice fine motor skills, hand –eye coordination,  experiment with various media to express their understanding of stories and/or characters in books they read. The art center also provides children opportunities to plan and complete tasks, which leads to improved executive functioning.</a:t>
            </a:r>
          </a:p>
          <a:p>
            <a:endParaRPr lang="en-US" dirty="0"/>
          </a:p>
        </p:txBody>
      </p:sp>
      <p:sp>
        <p:nvSpPr>
          <p:cNvPr id="19" name="Text Placeholder 18"/>
          <p:cNvSpPr>
            <a:spLocks noGrp="1"/>
          </p:cNvSpPr>
          <p:nvPr>
            <p:ph type="body" idx="1"/>
          </p:nvPr>
        </p:nvSpPr>
        <p:spPr/>
        <p:txBody>
          <a:bodyPr/>
          <a:lstStyle/>
          <a:p>
            <a:r>
              <a:rPr lang="en-US" dirty="0" smtClean="0"/>
              <a:t>Dramatic Play Center</a:t>
            </a:r>
            <a:endParaRPr lang="en-US" dirty="0"/>
          </a:p>
        </p:txBody>
      </p:sp>
      <p:pic>
        <p:nvPicPr>
          <p:cNvPr id="21" name="Picture Placeholder 20"/>
          <p:cNvPicPr>
            <a:picLocks noGrp="1" noChangeAspect="1"/>
          </p:cNvPicPr>
          <p:nvPr>
            <p:ph type="pic" idx="22"/>
          </p:nvPr>
        </p:nvPicPr>
        <p:blipFill>
          <a:blip r:embed="rId4">
            <a:extLst>
              <a:ext uri="{28A0092B-C50C-407E-A947-70E740481C1C}">
                <a14:useLocalDpi xmlns:a14="http://schemas.microsoft.com/office/drawing/2010/main" val="0"/>
              </a:ext>
            </a:extLst>
          </a:blip>
          <a:srcRect t="10966" b="10966"/>
          <a:stretch>
            <a:fillRect/>
          </a:stretch>
        </p:blipFill>
        <p:spPr/>
      </p:pic>
    </p:spTree>
    <p:extLst>
      <p:ext uri="{BB962C8B-B14F-4D97-AF65-F5344CB8AC3E}">
        <p14:creationId xmlns:p14="http://schemas.microsoft.com/office/powerpoint/2010/main" val="180038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Daily Use of Learning Centers: Section IV. Curriculum, Materials, and Assessment</a:t>
            </a:r>
            <a:endParaRPr lang="en-US" dirty="0"/>
          </a:p>
        </p:txBody>
      </p:sp>
      <p:sp>
        <p:nvSpPr>
          <p:cNvPr id="3" name="Content Placeholder 2"/>
          <p:cNvSpPr>
            <a:spLocks noGrp="1"/>
          </p:cNvSpPr>
          <p:nvPr>
            <p:ph idx="1"/>
          </p:nvPr>
        </p:nvSpPr>
        <p:spPr/>
        <p:txBody>
          <a:bodyPr/>
          <a:lstStyle/>
          <a:p>
            <a:endParaRPr lang="en-US" dirty="0" smtClean="0"/>
          </a:p>
          <a:p>
            <a:r>
              <a:rPr lang="en-US" sz="2400" dirty="0" smtClean="0"/>
              <a:t>Instructional delivery shall be organized primarily using learning centers. A minimum of 3 containing books, manipulatives, and creative and materials shall be organized, arranged, and labeled so that they are accessible to children. (pg. 17 in MS Kindergarten Guidelines)</a:t>
            </a:r>
          </a:p>
          <a:p>
            <a:pPr>
              <a:buFont typeface="Arial" panose="020B0604020202020204" pitchFamily="34" charset="0"/>
              <a:buChar char="•"/>
            </a:pPr>
            <a:r>
              <a:rPr lang="en-US" sz="2400" dirty="0" smtClean="0"/>
              <a:t>All centers should include non-fiction and fiction books, writing materials and creative arts materials that are appropriate to children’s developmental status</a:t>
            </a:r>
          </a:p>
          <a:p>
            <a:pPr>
              <a:buFont typeface="Arial" panose="020B0604020202020204" pitchFamily="34" charset="0"/>
              <a:buChar char="•"/>
            </a:pPr>
            <a:r>
              <a:rPr lang="en-US" sz="2400" dirty="0" smtClean="0"/>
              <a:t>Centers should integrate thematic unit concepts….</a:t>
            </a:r>
          </a:p>
        </p:txBody>
      </p:sp>
    </p:spTree>
    <p:extLst>
      <p:ext uri="{BB962C8B-B14F-4D97-AF65-F5344CB8AC3E}">
        <p14:creationId xmlns:p14="http://schemas.microsoft.com/office/powerpoint/2010/main" val="319702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Timing is Everything</a:t>
            </a:r>
            <a:endParaRPr lang="en-US" dirty="0"/>
          </a:p>
        </p:txBody>
      </p:sp>
      <p:sp>
        <p:nvSpPr>
          <p:cNvPr id="8" name="Content Placeholder 7"/>
          <p:cNvSpPr>
            <a:spLocks noGrp="1"/>
          </p:cNvSpPr>
          <p:nvPr>
            <p:ph sz="half" idx="1"/>
          </p:nvPr>
        </p:nvSpPr>
        <p:spPr/>
        <p:txBody>
          <a:bodyPr>
            <a:normAutofit fontScale="92500" lnSpcReduction="10000"/>
          </a:bodyPr>
          <a:lstStyle/>
          <a:p>
            <a:r>
              <a:rPr lang="en-US" sz="2400" dirty="0" smtClean="0"/>
              <a:t>Time Constraints: Every child enrolled in a kindergarten program should be engaged in learning center activities for the purpose of learning and mastery of performance standards for a minimum for 120 minutes a day. (pg.18, MDE Kindergarten Guidelines)</a:t>
            </a:r>
            <a:endParaRPr lang="en-US" sz="2400" dirty="0"/>
          </a:p>
        </p:txBody>
      </p:sp>
      <p:sp>
        <p:nvSpPr>
          <p:cNvPr id="9" name="Content Placeholder 8"/>
          <p:cNvSpPr>
            <a:spLocks noGrp="1"/>
          </p:cNvSpPr>
          <p:nvPr>
            <p:ph sz="half" idx="2"/>
          </p:nvPr>
        </p:nvSpPr>
        <p:spPr/>
        <p:txBody>
          <a:bodyPr>
            <a:normAutofit fontScale="92500" lnSpcReduction="10000"/>
          </a:bodyPr>
          <a:lstStyle/>
          <a:p>
            <a:r>
              <a:rPr lang="en-US" sz="2400" dirty="0" smtClean="0"/>
              <a:t>A study conducted in North Carolina’s First School involved </a:t>
            </a:r>
            <a:r>
              <a:rPr lang="en-US" sz="2600" dirty="0" smtClean="0"/>
              <a:t>observers conducting a time study twice a year in </a:t>
            </a:r>
            <a:r>
              <a:rPr lang="en-US" sz="2600" dirty="0" err="1" smtClean="0"/>
              <a:t>PreK</a:t>
            </a:r>
            <a:r>
              <a:rPr lang="en-US" sz="2600" dirty="0" smtClean="0"/>
              <a:t>-third </a:t>
            </a:r>
            <a:r>
              <a:rPr lang="en-US" sz="2400" dirty="0" smtClean="0"/>
              <a:t>grade (Ritchie and </a:t>
            </a:r>
            <a:r>
              <a:rPr lang="en-US" sz="2400" dirty="0" err="1" smtClean="0"/>
              <a:t>Gutman</a:t>
            </a:r>
            <a:r>
              <a:rPr lang="en-US" sz="2400" dirty="0" smtClean="0"/>
              <a:t>). The Snapshot data </a:t>
            </a:r>
            <a:r>
              <a:rPr lang="en-US" dirty="0" smtClean="0"/>
              <a:t>revealed:</a:t>
            </a:r>
          </a:p>
          <a:p>
            <a:pPr marL="36900" indent="0">
              <a:buNone/>
            </a:pPr>
            <a:r>
              <a:rPr lang="en-US" dirty="0" smtClean="0"/>
              <a:t>	</a:t>
            </a:r>
            <a:r>
              <a:rPr lang="en-US" dirty="0" smtClean="0">
                <a:solidFill>
                  <a:srgbClr val="FF0000"/>
                </a:solidFill>
              </a:rPr>
              <a:t>2 hours of the day spent in whole group 	instruction</a:t>
            </a:r>
          </a:p>
          <a:p>
            <a:pPr marL="36900" indent="0">
              <a:buNone/>
            </a:pPr>
            <a:r>
              <a:rPr lang="en-US" dirty="0">
                <a:solidFill>
                  <a:srgbClr val="FF0000"/>
                </a:solidFill>
              </a:rPr>
              <a:t>	</a:t>
            </a:r>
            <a:r>
              <a:rPr lang="en-US" dirty="0" smtClean="0">
                <a:solidFill>
                  <a:srgbClr val="FF0000"/>
                </a:solidFill>
              </a:rPr>
              <a:t>100 minutes or 25% of the day in 	transitions</a:t>
            </a:r>
          </a:p>
          <a:p>
            <a:pPr marL="36900" indent="0">
              <a:buNone/>
            </a:pPr>
            <a:r>
              <a:rPr lang="en-US" dirty="0">
                <a:solidFill>
                  <a:srgbClr val="FF0000"/>
                </a:solidFill>
              </a:rPr>
              <a:t>	</a:t>
            </a:r>
            <a:r>
              <a:rPr lang="en-US" dirty="0" smtClean="0">
                <a:solidFill>
                  <a:srgbClr val="FF0000"/>
                </a:solidFill>
              </a:rPr>
              <a:t>16 minutes or 6% of the day in 	meaningful 	conversations</a:t>
            </a:r>
            <a:endParaRPr lang="en-US" dirty="0">
              <a:solidFill>
                <a:srgbClr val="FF0000"/>
              </a:solidFill>
            </a:endParaRPr>
          </a:p>
        </p:txBody>
      </p:sp>
    </p:spTree>
    <p:extLst>
      <p:ext uri="{BB962C8B-B14F-4D97-AF65-F5344CB8AC3E}">
        <p14:creationId xmlns:p14="http://schemas.microsoft.com/office/powerpoint/2010/main" val="3168609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4873beb7-5857-4685-be1f-d57550cc96cc"/>
    <ds:schemaRef ds:uri="http://www.w3.org/XML/1998/namespace"/>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TM04033929[[fn=Slate]]</Template>
  <TotalTime>2248</TotalTime>
  <Words>1500</Words>
  <Application>Microsoft Office PowerPoint</Application>
  <PresentationFormat>Widescreen</PresentationFormat>
  <Paragraphs>142</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Calisto MT</vt:lpstr>
      <vt:lpstr>Euphemia</vt:lpstr>
      <vt:lpstr>Trebuchet MS</vt:lpstr>
      <vt:lpstr>Wingdings</vt:lpstr>
      <vt:lpstr>Wingdings 2</vt:lpstr>
      <vt:lpstr>Slate</vt:lpstr>
      <vt:lpstr>KINDERGARTEN: VERSION 2.0 - LOOKING AT  KINDERGARTEN THROUGH A NEW LENS  </vt:lpstr>
      <vt:lpstr>A New Emphasis on Kindergarten: Why?</vt:lpstr>
      <vt:lpstr>Picture with Caption Layout</vt:lpstr>
      <vt:lpstr>Curriculum Standards shall be used at a minimum to guide instruction: Section IV A.#2</vt:lpstr>
      <vt:lpstr>Curriculum Standards shall be used at a minimum to guide instruction: Section IV A.#2</vt:lpstr>
      <vt:lpstr>Curriculum Standards shall be used at a minimum to guide instruction: Section IV A.#2</vt:lpstr>
      <vt:lpstr>Section IV. Curriculum, Materials, and Assessment #3 Learning Centers</vt:lpstr>
      <vt:lpstr> Daily Use of Learning Centers: Section IV. Curriculum, Materials, and Assessment</vt:lpstr>
      <vt:lpstr>Timing is Everything</vt:lpstr>
      <vt:lpstr>How to Schedule More Learning Time</vt:lpstr>
      <vt:lpstr>How to Schedule More Learning Time</vt:lpstr>
      <vt:lpstr>c. Time Constraints: Every child should be engaged in learning center activities for the purpose of learning and mastery 120 minutes per day(pg.18) </vt:lpstr>
      <vt:lpstr>Break</vt:lpstr>
      <vt:lpstr>High Quality Kindergarten Today</vt:lpstr>
      <vt:lpstr>C. Assessment</vt:lpstr>
      <vt:lpstr>Supporting Kindergarten Teachers in Implementing Kindergarten Version 2.0</vt:lpstr>
      <vt:lpstr>Classroom Materials</vt:lpstr>
      <vt:lpstr>Approximate Costs</vt:lpstr>
      <vt:lpstr>Additional Materials/Dollar Tree</vt:lpstr>
      <vt:lpstr>Teacher Support</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KINDERGARTEN: VERSION 2.0 - LOOKING AT THE KINDERGARTEN THROUGH A NEW LENS</dc:title>
  <dc:creator>Cathy Grace</dc:creator>
  <cp:lastModifiedBy>Cathy Grace</cp:lastModifiedBy>
  <cp:revision>124</cp:revision>
  <dcterms:created xsi:type="dcterms:W3CDTF">2018-03-17T15:56:54Z</dcterms:created>
  <dcterms:modified xsi:type="dcterms:W3CDTF">2018-03-28T13:03:26Z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