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3" r:id="rId4"/>
  </p:sldMasterIdLst>
  <p:notesMasterIdLst>
    <p:notesMasterId r:id="rId30"/>
  </p:notesMasterIdLst>
  <p:handoutMasterIdLst>
    <p:handoutMasterId r:id="rId31"/>
  </p:handoutMasterIdLst>
  <p:sldIdLst>
    <p:sldId id="262" r:id="rId5"/>
    <p:sldId id="324" r:id="rId6"/>
    <p:sldId id="371" r:id="rId7"/>
    <p:sldId id="373" r:id="rId8"/>
    <p:sldId id="384" r:id="rId9"/>
    <p:sldId id="378" r:id="rId10"/>
    <p:sldId id="317" r:id="rId11"/>
    <p:sldId id="314" r:id="rId12"/>
    <p:sldId id="315" r:id="rId13"/>
    <p:sldId id="316" r:id="rId14"/>
    <p:sldId id="385" r:id="rId15"/>
    <p:sldId id="387" r:id="rId16"/>
    <p:sldId id="382" r:id="rId17"/>
    <p:sldId id="383" r:id="rId18"/>
    <p:sldId id="372" r:id="rId19"/>
    <p:sldId id="386" r:id="rId20"/>
    <p:sldId id="346" r:id="rId21"/>
    <p:sldId id="395" r:id="rId22"/>
    <p:sldId id="393" r:id="rId23"/>
    <p:sldId id="392" r:id="rId24"/>
    <p:sldId id="394" r:id="rId25"/>
    <p:sldId id="388" r:id="rId26"/>
    <p:sldId id="299" r:id="rId27"/>
    <p:sldId id="291" r:id="rId28"/>
    <p:sldId id="390" r:id="rId29"/>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ods, Kari L" initials="WKL" lastIdx="1" clrIdx="0">
    <p:extLst/>
  </p:cmAuthor>
  <p:cmAuthor id="2" name="Woods, Kari L" initials="WKL [2]" lastIdx="1" clrIdx="1">
    <p:extLst/>
  </p:cmAuthor>
  <p:cmAuthor id="3" name="Woods, Kari L" initials="WKL [3]" lastIdx="0"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2E55"/>
    <a:srgbClr val="E86D1E"/>
    <a:srgbClr val="005681"/>
    <a:srgbClr val="F7B516"/>
    <a:srgbClr val="75C8EE"/>
    <a:srgbClr val="F9BA17"/>
    <a:srgbClr val="F5A94C"/>
    <a:srgbClr val="A6A8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3"/>
    <p:restoredTop sz="59937"/>
  </p:normalViewPr>
  <p:slideViewPr>
    <p:cSldViewPr snapToGrid="0">
      <p:cViewPr varScale="1">
        <p:scale>
          <a:sx n="37" d="100"/>
          <a:sy n="37" d="100"/>
        </p:scale>
        <p:origin x="1722" y="15"/>
      </p:cViewPr>
      <p:guideLst>
        <p:guide orient="horz" pos="2160"/>
        <p:guide pos="3840"/>
      </p:guideLst>
    </p:cSldViewPr>
  </p:slideViewPr>
  <p:notesTextViewPr>
    <p:cViewPr>
      <p:scale>
        <a:sx n="1" d="1"/>
        <a:sy n="1" d="1"/>
      </p:scale>
      <p:origin x="0" y="-258"/>
    </p:cViewPr>
  </p:notesTextViewPr>
  <p:sorterViewPr>
    <p:cViewPr>
      <p:scale>
        <a:sx n="66" d="100"/>
        <a:sy n="66"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sbury, Melanie Lynn" userId="24c3d9ad-5642-4ebb-a29b-fceb36fb8c1f" providerId="ADAL" clId="{5A8D4A90-0092-41EA-9AFA-94AB6EEAD40D}"/>
    <pc:docChg chg="modSld">
      <pc:chgData name="Salsbury, Melanie Lynn" userId="24c3d9ad-5642-4ebb-a29b-fceb36fb8c1f" providerId="ADAL" clId="{5A8D4A90-0092-41EA-9AFA-94AB6EEAD40D}" dt="2018-03-27T18:21:55.024" v="243" actId="20577"/>
      <pc:docMkLst>
        <pc:docMk/>
      </pc:docMkLst>
      <pc:sldChg chg="modNotesTx">
        <pc:chgData name="Salsbury, Melanie Lynn" userId="24c3d9ad-5642-4ebb-a29b-fceb36fb8c1f" providerId="ADAL" clId="{5A8D4A90-0092-41EA-9AFA-94AB6EEAD40D}" dt="2018-03-27T17:53:49.373" v="56" actId="20577"/>
        <pc:sldMkLst>
          <pc:docMk/>
          <pc:sldMk cId="0" sldId="262"/>
        </pc:sldMkLst>
      </pc:sldChg>
      <pc:sldChg chg="modSp">
        <pc:chgData name="Salsbury, Melanie Lynn" userId="24c3d9ad-5642-4ebb-a29b-fceb36fb8c1f" providerId="ADAL" clId="{5A8D4A90-0092-41EA-9AFA-94AB6EEAD40D}" dt="2018-03-27T18:08:09.849" v="153" actId="1076"/>
        <pc:sldMkLst>
          <pc:docMk/>
          <pc:sldMk cId="527403955" sldId="314"/>
        </pc:sldMkLst>
        <pc:picChg chg="mod modCrop">
          <ac:chgData name="Salsbury, Melanie Lynn" userId="24c3d9ad-5642-4ebb-a29b-fceb36fb8c1f" providerId="ADAL" clId="{5A8D4A90-0092-41EA-9AFA-94AB6EEAD40D}" dt="2018-03-27T18:08:09.849" v="153" actId="1076"/>
          <ac:picMkLst>
            <pc:docMk/>
            <pc:sldMk cId="527403955" sldId="314"/>
            <ac:picMk id="3" creationId="{00000000-0000-0000-0000-000000000000}"/>
          </ac:picMkLst>
        </pc:picChg>
      </pc:sldChg>
      <pc:sldChg chg="modSp">
        <pc:chgData name="Salsbury, Melanie Lynn" userId="24c3d9ad-5642-4ebb-a29b-fceb36fb8c1f" providerId="ADAL" clId="{5A8D4A90-0092-41EA-9AFA-94AB6EEAD40D}" dt="2018-03-27T18:08:47.327" v="158" actId="1076"/>
        <pc:sldMkLst>
          <pc:docMk/>
          <pc:sldMk cId="2006996549" sldId="315"/>
        </pc:sldMkLst>
        <pc:picChg chg="mod modCrop">
          <ac:chgData name="Salsbury, Melanie Lynn" userId="24c3d9ad-5642-4ebb-a29b-fceb36fb8c1f" providerId="ADAL" clId="{5A8D4A90-0092-41EA-9AFA-94AB6EEAD40D}" dt="2018-03-27T18:08:47.327" v="158" actId="1076"/>
          <ac:picMkLst>
            <pc:docMk/>
            <pc:sldMk cId="2006996549" sldId="315"/>
            <ac:picMk id="3" creationId="{00000000-0000-0000-0000-000000000000}"/>
          </ac:picMkLst>
        </pc:picChg>
      </pc:sldChg>
      <pc:sldChg chg="modSp modNotesTx">
        <pc:chgData name="Salsbury, Melanie Lynn" userId="24c3d9ad-5642-4ebb-a29b-fceb36fb8c1f" providerId="ADAL" clId="{5A8D4A90-0092-41EA-9AFA-94AB6EEAD40D}" dt="2018-03-27T18:09:23.140" v="165" actId="1076"/>
        <pc:sldMkLst>
          <pc:docMk/>
          <pc:sldMk cId="3353962076" sldId="316"/>
        </pc:sldMkLst>
        <pc:picChg chg="mod modCrop">
          <ac:chgData name="Salsbury, Melanie Lynn" userId="24c3d9ad-5642-4ebb-a29b-fceb36fb8c1f" providerId="ADAL" clId="{5A8D4A90-0092-41EA-9AFA-94AB6EEAD40D}" dt="2018-03-27T18:09:23.140" v="165" actId="1076"/>
          <ac:picMkLst>
            <pc:docMk/>
            <pc:sldMk cId="3353962076" sldId="316"/>
            <ac:picMk id="3" creationId="{00000000-0000-0000-0000-000000000000}"/>
          </ac:picMkLst>
        </pc:picChg>
      </pc:sldChg>
      <pc:sldChg chg="modSp modNotesTx">
        <pc:chgData name="Salsbury, Melanie Lynn" userId="24c3d9ad-5642-4ebb-a29b-fceb36fb8c1f" providerId="ADAL" clId="{5A8D4A90-0092-41EA-9AFA-94AB6EEAD40D}" dt="2018-03-27T18:07:36.263" v="147" actId="1076"/>
        <pc:sldMkLst>
          <pc:docMk/>
          <pc:sldMk cId="3007383608" sldId="317"/>
        </pc:sldMkLst>
        <pc:picChg chg="mod modCrop">
          <ac:chgData name="Salsbury, Melanie Lynn" userId="24c3d9ad-5642-4ebb-a29b-fceb36fb8c1f" providerId="ADAL" clId="{5A8D4A90-0092-41EA-9AFA-94AB6EEAD40D}" dt="2018-03-27T18:07:36.263" v="147" actId="1076"/>
          <ac:picMkLst>
            <pc:docMk/>
            <pc:sldMk cId="3007383608" sldId="317"/>
            <ac:picMk id="3" creationId="{00000000-0000-0000-0000-000000000000}"/>
          </ac:picMkLst>
        </pc:picChg>
      </pc:sldChg>
      <pc:sldChg chg="modNotesTx">
        <pc:chgData name="Salsbury, Melanie Lynn" userId="24c3d9ad-5642-4ebb-a29b-fceb36fb8c1f" providerId="ADAL" clId="{5A8D4A90-0092-41EA-9AFA-94AB6EEAD40D}" dt="2018-03-27T18:20:09.257" v="179" actId="6549"/>
        <pc:sldMkLst>
          <pc:docMk/>
          <pc:sldMk cId="1529181011" sldId="346"/>
        </pc:sldMkLst>
      </pc:sldChg>
      <pc:sldChg chg="modSp">
        <pc:chgData name="Salsbury, Melanie Lynn" userId="24c3d9ad-5642-4ebb-a29b-fceb36fb8c1f" providerId="ADAL" clId="{5A8D4A90-0092-41EA-9AFA-94AB6EEAD40D}" dt="2018-03-27T18:10:31.600" v="175" actId="732"/>
        <pc:sldMkLst>
          <pc:docMk/>
          <pc:sldMk cId="3315138357" sldId="385"/>
        </pc:sldMkLst>
        <pc:picChg chg="mod modCrop">
          <ac:chgData name="Salsbury, Melanie Lynn" userId="24c3d9ad-5642-4ebb-a29b-fceb36fb8c1f" providerId="ADAL" clId="{5A8D4A90-0092-41EA-9AFA-94AB6EEAD40D}" dt="2018-03-27T18:10:31.600" v="175" actId="732"/>
          <ac:picMkLst>
            <pc:docMk/>
            <pc:sldMk cId="3315138357" sldId="385"/>
            <ac:picMk id="3" creationId="{00000000-0000-0000-0000-000000000000}"/>
          </ac:picMkLst>
        </pc:picChg>
      </pc:sldChg>
      <pc:sldChg chg="modSp">
        <pc:chgData name="Salsbury, Melanie Lynn" userId="24c3d9ad-5642-4ebb-a29b-fceb36fb8c1f" providerId="ADAL" clId="{5A8D4A90-0092-41EA-9AFA-94AB6EEAD40D}" dt="2018-03-27T18:11:18.586" v="176"/>
        <pc:sldMkLst>
          <pc:docMk/>
          <pc:sldMk cId="3496894155" sldId="392"/>
        </pc:sldMkLst>
        <pc:spChg chg="mod">
          <ac:chgData name="Salsbury, Melanie Lynn" userId="24c3d9ad-5642-4ebb-a29b-fceb36fb8c1f" providerId="ADAL" clId="{5A8D4A90-0092-41EA-9AFA-94AB6EEAD40D}" dt="2018-03-27T18:11:18.586" v="176"/>
          <ac:spMkLst>
            <pc:docMk/>
            <pc:sldMk cId="3496894155" sldId="392"/>
            <ac:spMk id="5" creationId="{091F6565-558B-794D-82F9-28EAA25602CD}"/>
          </ac:spMkLst>
        </pc:spChg>
      </pc:sldChg>
      <pc:sldChg chg="modSp">
        <pc:chgData name="Salsbury, Melanie Lynn" userId="24c3d9ad-5642-4ebb-a29b-fceb36fb8c1f" providerId="ADAL" clId="{5A8D4A90-0092-41EA-9AFA-94AB6EEAD40D}" dt="2018-03-27T18:11:33.964" v="178"/>
        <pc:sldMkLst>
          <pc:docMk/>
          <pc:sldMk cId="503649827" sldId="394"/>
        </pc:sldMkLst>
        <pc:spChg chg="mod">
          <ac:chgData name="Salsbury, Melanie Lynn" userId="24c3d9ad-5642-4ebb-a29b-fceb36fb8c1f" providerId="ADAL" clId="{5A8D4A90-0092-41EA-9AFA-94AB6EEAD40D}" dt="2018-03-27T18:11:33.964" v="178"/>
          <ac:spMkLst>
            <pc:docMk/>
            <pc:sldMk cId="503649827" sldId="394"/>
            <ac:spMk id="3" creationId="{E87EE163-65FD-8946-BABA-4ACC2DAE0490}"/>
          </ac:spMkLst>
        </pc:spChg>
      </pc:sldChg>
      <pc:sldChg chg="modNotesTx">
        <pc:chgData name="Salsbury, Melanie Lynn" userId="24c3d9ad-5642-4ebb-a29b-fceb36fb8c1f" providerId="ADAL" clId="{5A8D4A90-0092-41EA-9AFA-94AB6EEAD40D}" dt="2018-03-27T18:21:55.024" v="243" actId="20577"/>
        <pc:sldMkLst>
          <pc:docMk/>
          <pc:sldMk cId="2804939079" sldId="39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F423C6-94A7-4D9D-8022-11A184FB5E93}"/>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AF070CD3-D402-4BF5-A822-3E2570951028}"/>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eaLnBrk="1" fontAlgn="auto" hangingPunct="1">
              <a:spcBef>
                <a:spcPts val="0"/>
              </a:spcBef>
              <a:spcAft>
                <a:spcPts val="0"/>
              </a:spcAft>
              <a:defRPr sz="1200">
                <a:latin typeface="+mn-lt"/>
                <a:cs typeface="+mn-cs"/>
              </a:defRPr>
            </a:lvl1pPr>
          </a:lstStyle>
          <a:p>
            <a:pPr>
              <a:defRPr/>
            </a:pPr>
            <a:fld id="{A4749C86-1996-468A-B3D1-A9DEE16BD9F1}" type="datetimeFigureOut">
              <a:rPr lang="en-US"/>
              <a:pPr>
                <a:defRPr/>
              </a:pPr>
              <a:t>3/27/2018</a:t>
            </a:fld>
            <a:endParaRPr lang="en-US"/>
          </a:p>
        </p:txBody>
      </p:sp>
      <p:sp>
        <p:nvSpPr>
          <p:cNvPr id="4" name="Footer Placeholder 3">
            <a:extLst>
              <a:ext uri="{FF2B5EF4-FFF2-40B4-BE49-F238E27FC236}">
                <a16:creationId xmlns:a16="http://schemas.microsoft.com/office/drawing/2014/main" id="{42AA600D-F3CA-485C-B8A2-3FDF2161A6F8}"/>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5" name="Slide Number Placeholder 4">
            <a:extLst>
              <a:ext uri="{FF2B5EF4-FFF2-40B4-BE49-F238E27FC236}">
                <a16:creationId xmlns:a16="http://schemas.microsoft.com/office/drawing/2014/main" id="{A16C60A3-2103-4F84-AE9A-E852F0474E29}"/>
              </a:ext>
            </a:extLst>
          </p:cNvPr>
          <p:cNvSpPr>
            <a:spLocks noGrp="1"/>
          </p:cNvSpPr>
          <p:nvPr>
            <p:ph type="sldNum" sz="quarter" idx="3"/>
          </p:nvPr>
        </p:nvSpPr>
        <p:spPr>
          <a:xfrm>
            <a:off x="3970938" y="8829967"/>
            <a:ext cx="3037840" cy="466433"/>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142F047C-3547-4AED-B259-CDE6A0494DD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BDA773-9427-48A0-AC6A-3EC8491FCA87}"/>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3748708C-8277-4607-804B-6FFC0FD2922A}"/>
              </a:ext>
            </a:extLst>
          </p:cNvPr>
          <p:cNvSpPr>
            <a:spLocks noGrp="1"/>
          </p:cNvSpPr>
          <p:nvPr>
            <p:ph type="dt" idx="1"/>
          </p:nvPr>
        </p:nvSpPr>
        <p:spPr>
          <a:xfrm>
            <a:off x="3970938" y="0"/>
            <a:ext cx="3037840" cy="466434"/>
          </a:xfrm>
          <a:prstGeom prst="rect">
            <a:avLst/>
          </a:prstGeom>
        </p:spPr>
        <p:txBody>
          <a:bodyPr vert="horz" lIns="93177" tIns="46589" rIns="93177" bIns="46589" rtlCol="0"/>
          <a:lstStyle>
            <a:lvl1pPr algn="r" eaLnBrk="1" fontAlgn="auto" hangingPunct="1">
              <a:spcBef>
                <a:spcPts val="0"/>
              </a:spcBef>
              <a:spcAft>
                <a:spcPts val="0"/>
              </a:spcAft>
              <a:defRPr sz="1200">
                <a:latin typeface="+mn-lt"/>
                <a:cs typeface="+mn-cs"/>
              </a:defRPr>
            </a:lvl1pPr>
          </a:lstStyle>
          <a:p>
            <a:pPr>
              <a:defRPr/>
            </a:pPr>
            <a:fld id="{75778E74-B2A0-45A5-9BEB-B6806ECFB66B}" type="datetimeFigureOut">
              <a:rPr lang="en-US"/>
              <a:pPr>
                <a:defRPr/>
              </a:pPr>
              <a:t>3/27/2018</a:t>
            </a:fld>
            <a:endParaRPr lang="en-US"/>
          </a:p>
        </p:txBody>
      </p:sp>
      <p:sp>
        <p:nvSpPr>
          <p:cNvPr id="4" name="Slide Image Placeholder 3">
            <a:extLst>
              <a:ext uri="{FF2B5EF4-FFF2-40B4-BE49-F238E27FC236}">
                <a16:creationId xmlns:a16="http://schemas.microsoft.com/office/drawing/2014/main" id="{3B180040-473F-48BD-AB3B-E97A62A37798}"/>
              </a:ext>
            </a:extLst>
          </p:cNvPr>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id="{6B488DED-3E25-4328-853C-1BD2C5C015AE}"/>
              </a:ext>
            </a:extLst>
          </p:cNvPr>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1A9F968-C9AD-454E-A141-A56D15BAB1BA}"/>
              </a:ext>
            </a:extLst>
          </p:cNvPr>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90A3AE97-B8C2-4033-B2D1-883E2CBCA2EA}"/>
              </a:ext>
            </a:extLst>
          </p:cNvPr>
          <p:cNvSpPr>
            <a:spLocks noGrp="1"/>
          </p:cNvSpPr>
          <p:nvPr>
            <p:ph type="sldNum" sz="quarter" idx="5"/>
          </p:nvPr>
        </p:nvSpPr>
        <p:spPr>
          <a:xfrm>
            <a:off x="3970938" y="8829967"/>
            <a:ext cx="3037840" cy="466433"/>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494E36F6-B425-41C9-8AD5-F0FAEC3F268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5D514458-5C2A-41A5-B02F-9B3619D83C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64AB7E27-FDED-4687-A554-53327D403A8A}"/>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Dr. Cathy Grace will introduce us while this slide is up.</a:t>
            </a:r>
          </a:p>
          <a:p>
            <a:pPr eaLnBrk="1" hangingPunct="1"/>
            <a:endParaRPr lang="en-US" altLang="en-US" dirty="0"/>
          </a:p>
        </p:txBody>
      </p:sp>
      <p:sp>
        <p:nvSpPr>
          <p:cNvPr id="17412" name="Slide Number Placeholder 3">
            <a:extLst>
              <a:ext uri="{FF2B5EF4-FFF2-40B4-BE49-F238E27FC236}">
                <a16:creationId xmlns:a16="http://schemas.microsoft.com/office/drawing/2014/main" id="{4DBCEAFF-E97C-48E7-B97C-CD27A55F8F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10D1268-804D-4F84-B7B2-458BEA979C0A}"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Integrated Content and Service Delivery Systems are utilized across all levels of supports allowing for the opportunity to provide the best possible content and service delivery for ALL children with varying levels of abilities and need across all levels of support.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We also view integration from the lens of ensuring we understand behavioral, academic, and social emotional needs so integrated plans can be made that address the whole child.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emphasize integrated content and service delivery (vs silos, separate academic, behavior support) at every tier</a:t>
            </a:r>
          </a:p>
          <a:p>
            <a:endParaRPr lang="en-US" dirty="0"/>
          </a:p>
        </p:txBody>
      </p:sp>
      <p:sp>
        <p:nvSpPr>
          <p:cNvPr id="4" name="Slide Number Placeholder 3"/>
          <p:cNvSpPr>
            <a:spLocks noGrp="1"/>
          </p:cNvSpPr>
          <p:nvPr>
            <p:ph type="sldNum" sz="quarter" idx="10"/>
          </p:nvPr>
        </p:nvSpPr>
        <p:spPr/>
        <p:txBody>
          <a:bodyPr/>
          <a:lstStyle/>
          <a:p>
            <a:fld id="{2DA7D25E-F894-EF4D-871A-6EB0F6BC705D}" type="slidenum">
              <a:rPr lang="en-US" smtClean="0"/>
              <a:pPr/>
              <a:t>10</a:t>
            </a:fld>
            <a:endParaRPr lang="en-US"/>
          </a:p>
        </p:txBody>
      </p:sp>
    </p:spTree>
    <p:extLst>
      <p:ext uri="{BB962C8B-B14F-4D97-AF65-F5344CB8AC3E}">
        <p14:creationId xmlns:p14="http://schemas.microsoft.com/office/powerpoint/2010/main" val="2048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417513" y="701675"/>
            <a:ext cx="6242050" cy="35115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707708" y="4447461"/>
            <a:ext cx="5661660" cy="4213384"/>
          </a:xfrm>
          <a:prstGeom prst="rect">
            <a:avLst/>
          </a:prstGeom>
        </p:spPr>
        <p:txBody>
          <a:bodyPr lIns="93921" tIns="93921" rIns="93921" bIns="93921" anchor="t" anchorCtr="0">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UDL, Differentiation, and Integration are then braided together and utilized as one continuum of services for all students across all levels of support.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is our focus as we go into resources on the SWIFT Guide</a:t>
            </a:r>
          </a:p>
          <a:p>
            <a:endParaRPr lang="en-US" dirty="0"/>
          </a:p>
          <a:p>
            <a:r>
              <a:rPr lang="en-US" dirty="0"/>
              <a:t>Verbally share that we draw attention to the core features of how data and evidence-based practices need to be articulated across the system</a:t>
            </a:r>
          </a:p>
          <a:p>
            <a:endParaRPr lang="en-US" dirty="0"/>
          </a:p>
        </p:txBody>
      </p:sp>
      <p:sp>
        <p:nvSpPr>
          <p:cNvPr id="2" name="TextBox 1">
            <a:extLst>
              <a:ext uri="{FF2B5EF4-FFF2-40B4-BE49-F238E27FC236}">
                <a16:creationId xmlns:a16="http://schemas.microsoft.com/office/drawing/2014/main" id="{EAE77F0A-2C18-4F27-845B-0FFC4D96DD42}"/>
              </a:ext>
            </a:extLst>
          </p:cNvPr>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872310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4E36F6-B425-41C9-8AD5-F0FAEC3F268F}" type="slidenum">
              <a:rPr lang="en-US" altLang="en-US" smtClean="0"/>
              <a:pPr>
                <a:defRPr/>
              </a:pPr>
              <a:t>12</a:t>
            </a:fld>
            <a:endParaRPr lang="en-US" altLang="en-US"/>
          </a:p>
        </p:txBody>
      </p:sp>
    </p:spTree>
    <p:extLst>
      <p:ext uri="{BB962C8B-B14F-4D97-AF65-F5344CB8AC3E}">
        <p14:creationId xmlns:p14="http://schemas.microsoft.com/office/powerpoint/2010/main" val="3763853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SWIFT is not a new initiative or something extra that you have to “do.”  It is a national technical assistance center that offers resources to make your job easier as you implement MTSS within your setting. The SWIFT website has a variety of resources to help facilitate this work.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94E36F6-B425-41C9-8AD5-F0FAEC3F268F}" type="slidenum">
              <a:rPr lang="en-US" altLang="en-US" smtClean="0"/>
              <a:pPr>
                <a:defRPr/>
              </a:pPr>
              <a:t>13</a:t>
            </a:fld>
            <a:endParaRPr lang="en-US" altLang="en-US"/>
          </a:p>
        </p:txBody>
      </p:sp>
    </p:spTree>
    <p:extLst>
      <p:ext uri="{BB962C8B-B14F-4D97-AF65-F5344CB8AC3E}">
        <p14:creationId xmlns:p14="http://schemas.microsoft.com/office/powerpoint/2010/main" val="1154126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a:t>Take through SWIFT Guide – live</a:t>
            </a:r>
          </a:p>
          <a:p>
            <a:endParaRPr lang="en-US"/>
          </a:p>
          <a:p>
            <a:r>
              <a:rPr lang="en-US"/>
              <a:t>Go to Academic Inclusive Instruction and show MTSS Starter Kit under resources</a:t>
            </a:r>
          </a:p>
        </p:txBody>
      </p:sp>
      <p:sp>
        <p:nvSpPr>
          <p:cNvPr id="4" name="Slide Number Placeholder 3"/>
          <p:cNvSpPr>
            <a:spLocks noGrp="1"/>
          </p:cNvSpPr>
          <p:nvPr>
            <p:ph type="sldNum" sz="quarter" idx="10"/>
          </p:nvPr>
        </p:nvSpPr>
        <p:spPr/>
        <p:txBody>
          <a:bodyPr/>
          <a:lstStyle/>
          <a:p>
            <a:fld id="{B8E671EE-F13A-AB4B-83F5-A75DA802CE34}" type="slidenum">
              <a:rPr lang="en-US" smtClean="0"/>
              <a:t>14</a:t>
            </a:fld>
            <a:endParaRPr lang="en-US"/>
          </a:p>
        </p:txBody>
      </p:sp>
    </p:spTree>
    <p:extLst>
      <p:ext uri="{BB962C8B-B14F-4D97-AF65-F5344CB8AC3E}">
        <p14:creationId xmlns:p14="http://schemas.microsoft.com/office/powerpoint/2010/main" val="3774359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29A1EDCB-5782-4503-8EBC-78C5E432EF1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618FE496-3A81-4161-9F81-480AB61B1285}"/>
              </a:ext>
            </a:extLst>
          </p:cNvPr>
          <p:cNvSpPr>
            <a:spLocks noGrp="1" noChangeArrowheads="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buSzPct val="25000"/>
            </a:pPr>
            <a:r>
              <a:rPr lang="en-US" b="0">
                <a:solidFill>
                  <a:schemeClr val="dk1"/>
                </a:solidFill>
                <a:ea typeface="Calibri"/>
                <a:cs typeface="Calibri"/>
                <a:sym typeface="Calibri"/>
              </a:rPr>
              <a:t>3 min</a:t>
            </a:r>
          </a:p>
          <a:p>
            <a:pPr>
              <a:spcBef>
                <a:spcPts val="0"/>
              </a:spcBef>
              <a:buSzPct val="25000"/>
            </a:pPr>
            <a:endParaRPr lang="en-US" b="0">
              <a:solidFill>
                <a:schemeClr val="dk1"/>
              </a:solidFill>
              <a:ea typeface="Calibri"/>
              <a:cs typeface="Calibri"/>
              <a:sym typeface="Calibri"/>
            </a:endParaRPr>
          </a:p>
          <a:p>
            <a:pPr>
              <a:spcBef>
                <a:spcPts val="0"/>
              </a:spcBef>
              <a:buSzPct val="25000"/>
            </a:pPr>
            <a:r>
              <a:rPr lang="en-US" altLang="en-US"/>
              <a:t>The “how” of transformation has a focus on what we have learned from implementation research and literature. </a:t>
            </a:r>
          </a:p>
          <a:p>
            <a:pPr>
              <a:spcBef>
                <a:spcPts val="0"/>
              </a:spcBef>
              <a:buSzPct val="25000"/>
            </a:pPr>
            <a:r>
              <a:rPr lang="en-US" altLang="en-US"/>
              <a:t>Our Transformation in Action Practices, or TA Practices, help teams:</a:t>
            </a:r>
          </a:p>
          <a:p>
            <a:pPr>
              <a:spcBef>
                <a:spcPts val="0"/>
              </a:spcBef>
              <a:buSzPct val="25000"/>
            </a:pPr>
            <a:r>
              <a:rPr lang="en-US" altLang="en-US"/>
              <a:t>• create and articulate their ideal system through the Design practice, </a:t>
            </a:r>
          </a:p>
          <a:p>
            <a:pPr>
              <a:spcBef>
                <a:spcPts val="0"/>
              </a:spcBef>
              <a:buSzPct val="25000"/>
            </a:pPr>
            <a:r>
              <a:rPr lang="en-US" altLang="en-US"/>
              <a:t>• analyze student outcome, implementation, and capacity data by mining for strengths and generating opportunities to determine priorities,</a:t>
            </a:r>
          </a:p>
          <a:p>
            <a:pPr>
              <a:spcBef>
                <a:spcPts val="0"/>
              </a:spcBef>
              <a:buSzPct val="25000"/>
            </a:pPr>
            <a:r>
              <a:rPr lang="en-US" altLang="en-US"/>
              <a:t>• systematically understand practices that will help achieve priorities, carefully prepare people and systems for implementation, and use a positive approach to evaluating implementation efforts and </a:t>
            </a:r>
          </a:p>
          <a:p>
            <a:pPr>
              <a:spcBef>
                <a:spcPts val="0"/>
              </a:spcBef>
              <a:buSzPct val="25000"/>
            </a:pPr>
            <a:r>
              <a:rPr lang="en-US" altLang="en-US"/>
              <a:t>• Identify and leverage resources to support implementation efforts within a district, community, state, and those available nationally.</a:t>
            </a:r>
          </a:p>
          <a:p>
            <a:pPr>
              <a:spcBef>
                <a:spcPts val="0"/>
              </a:spcBef>
              <a:buSzPct val="25000"/>
            </a:pPr>
            <a:endParaRPr lang="en-US" altLang="en-US"/>
          </a:p>
          <a:p>
            <a:pPr>
              <a:spcBef>
                <a:spcPts val="0"/>
              </a:spcBef>
              <a:buSzPct val="25000"/>
            </a:pPr>
            <a:r>
              <a:rPr lang="en-US" altLang="en-US"/>
              <a:t>Each of these has resources available to you in what we call the SWIFT Transformation Playbook</a:t>
            </a:r>
          </a:p>
        </p:txBody>
      </p:sp>
      <p:sp>
        <p:nvSpPr>
          <p:cNvPr id="35844" name="Slide Number Placeholder 3">
            <a:extLst>
              <a:ext uri="{FF2B5EF4-FFF2-40B4-BE49-F238E27FC236}">
                <a16:creationId xmlns:a16="http://schemas.microsoft.com/office/drawing/2014/main" id="{2A4C3D61-F03F-4F69-8F57-9B36618C57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066" indent="-291179">
              <a:defRPr>
                <a:solidFill>
                  <a:schemeClr val="tx1"/>
                </a:solidFill>
                <a:latin typeface="Arial" panose="020B0604020202020204" pitchFamily="34" charset="0"/>
                <a:cs typeface="Arial" panose="020B0604020202020204" pitchFamily="34" charset="0"/>
              </a:defRPr>
            </a:lvl2pPr>
            <a:lvl3pPr marL="1164717" indent="-232943">
              <a:defRPr>
                <a:solidFill>
                  <a:schemeClr val="tx1"/>
                </a:solidFill>
                <a:latin typeface="Arial" panose="020B0604020202020204" pitchFamily="34" charset="0"/>
                <a:cs typeface="Arial" panose="020B0604020202020204" pitchFamily="34" charset="0"/>
              </a:defRPr>
            </a:lvl3pPr>
            <a:lvl4pPr marL="1630604" indent="-232943">
              <a:defRPr>
                <a:solidFill>
                  <a:schemeClr val="tx1"/>
                </a:solidFill>
                <a:latin typeface="Arial" panose="020B0604020202020204" pitchFamily="34" charset="0"/>
                <a:cs typeface="Arial" panose="020B0604020202020204" pitchFamily="34" charset="0"/>
              </a:defRPr>
            </a:lvl4pPr>
            <a:lvl5pPr marL="2096491" indent="-232943">
              <a:defRPr>
                <a:solidFill>
                  <a:schemeClr val="tx1"/>
                </a:solidFill>
                <a:latin typeface="Arial" panose="020B060402020202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3D30755-ADFB-4831-883A-C0A0EE9356C9}" type="slidenum">
              <a:rPr lang="en-US" altLang="en-US" smtClean="0">
                <a:latin typeface="Calibri" panose="020F0502020204030204" pitchFamily="34" charset="0"/>
              </a:rPr>
              <a:pPr/>
              <a:t>15</a:t>
            </a:fld>
            <a:endParaRPr lang="en-US" altLang="en-US">
              <a:latin typeface="Calibri" panose="020F0502020204030204" pitchFamily="34" charset="0"/>
            </a:endParaRPr>
          </a:p>
        </p:txBody>
      </p:sp>
    </p:spTree>
    <p:extLst>
      <p:ext uri="{BB962C8B-B14F-4D97-AF65-F5344CB8AC3E}">
        <p14:creationId xmlns:p14="http://schemas.microsoft.com/office/powerpoint/2010/main" val="4000219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4E36F6-B425-41C9-8AD5-F0FAEC3F268F}" type="slidenum">
              <a:rPr lang="en-US" altLang="en-US" smtClean="0"/>
              <a:pPr>
                <a:defRPr/>
              </a:pPr>
              <a:t>16</a:t>
            </a:fld>
            <a:endParaRPr lang="en-US" altLang="en-US"/>
          </a:p>
        </p:txBody>
      </p:sp>
    </p:spTree>
    <p:extLst>
      <p:ext uri="{BB962C8B-B14F-4D97-AF65-F5344CB8AC3E}">
        <p14:creationId xmlns:p14="http://schemas.microsoft.com/office/powerpoint/2010/main" val="3326971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sz="1200" dirty="0"/>
              <a:t>Take through SWIFT Playbook- live</a:t>
            </a:r>
          </a:p>
          <a:p>
            <a:endParaRPr lang="en-US" sz="1200" dirty="0"/>
          </a:p>
          <a:p>
            <a:r>
              <a:rPr lang="en-US" sz="1200" dirty="0"/>
              <a:t>Discuss All areas but focus in on Resource Mapping and Matching- Show District form</a:t>
            </a:r>
          </a:p>
          <a:p>
            <a:endParaRPr lang="en-US" sz="1200" dirty="0"/>
          </a:p>
          <a:p>
            <a:r>
              <a:rPr lang="en-US" sz="1200" dirty="0"/>
              <a:t>Then go to the Resources and show the SWIFT-FIA or Fidelity Integrity Assessment:</a:t>
            </a:r>
          </a:p>
          <a:p>
            <a:r>
              <a:rPr lang="en-US" sz="1200" dirty="0"/>
              <a:t>	</a:t>
            </a:r>
          </a:p>
          <a:p>
            <a:endParaRPr lang="en-US" dirty="0"/>
          </a:p>
        </p:txBody>
      </p:sp>
      <p:sp>
        <p:nvSpPr>
          <p:cNvPr id="4" name="Slide Number Placeholder 3"/>
          <p:cNvSpPr>
            <a:spLocks noGrp="1"/>
          </p:cNvSpPr>
          <p:nvPr>
            <p:ph type="sldNum" sz="quarter" idx="10"/>
          </p:nvPr>
        </p:nvSpPr>
        <p:spPr/>
        <p:txBody>
          <a:bodyPr/>
          <a:lstStyle/>
          <a:p>
            <a:fld id="{B8E671EE-F13A-AB4B-83F5-A75DA802CE34}" type="slidenum">
              <a:rPr lang="en-US" smtClean="0"/>
              <a:t>17</a:t>
            </a:fld>
            <a:endParaRPr lang="en-US"/>
          </a:p>
        </p:txBody>
      </p:sp>
    </p:spTree>
    <p:extLst>
      <p:ext uri="{BB962C8B-B14F-4D97-AF65-F5344CB8AC3E}">
        <p14:creationId xmlns:p14="http://schemas.microsoft.com/office/powerpoint/2010/main" val="3126192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sz="1200" dirty="0"/>
              <a:t>Then go to the Resources and show the SWIFT-FIA or Fidelity Integrity Assessment:</a:t>
            </a:r>
          </a:p>
          <a:p>
            <a:r>
              <a:rPr lang="en-US" sz="1200" dirty="0"/>
              <a:t>	</a:t>
            </a:r>
          </a:p>
          <a:p>
            <a:r>
              <a:rPr lang="en-US" sz="1200" dirty="0"/>
              <a:t>SWIFT Fidelity Integrity Assessment (SWIFT-FIA) is a self-assessment used by School Leadership Teams to examine the current status of schoolwide practices that have been demonstrated through research to provide a basis for successfully including all students who live in the school community. School-based teams can administer SWIFT-FIA through a structured conversation accompanied by a review of evidence to substantiate the ratings assigned. By assessing the extent of current implementation of SWIFT Core Features during the school year, teams can monitor their progress over time. </a:t>
            </a:r>
          </a:p>
          <a:p>
            <a:endParaRPr lang="en-US" sz="1200" dirty="0"/>
          </a:p>
          <a:p>
            <a:r>
              <a:rPr lang="en-US" sz="1200" dirty="0"/>
              <a:t>There is also an opportunity for districts to contract with SWIFT to come out to your schools to conduct a SWIFT- FIT, which is a SWIFT Fidelity of Implementation tool or to train others to complete it with fidelity as a trained and reliable assessor. The SWIFT-FIT provides a research-quality assessment of the extent to which a school is implementing the SWIFT framework of inclusive education. Trained evaluators working with school and community personnel administer the SWIFT-FIT. The results from the SWIFT-FIT document the extent to which a school is implementing SWIFT features </a:t>
            </a:r>
            <a:r>
              <a:rPr lang="en-US" sz="1200"/>
              <a:t>and help to </a:t>
            </a:r>
            <a:r>
              <a:rPr lang="en-US" sz="1200" dirty="0"/>
              <a:t>guide action plans for installing SWIFT practices.  Contact the SWIFT Education Center for more information.</a:t>
            </a:r>
          </a:p>
          <a:p>
            <a:endParaRPr lang="en-US" dirty="0"/>
          </a:p>
        </p:txBody>
      </p:sp>
      <p:sp>
        <p:nvSpPr>
          <p:cNvPr id="4" name="Slide Number Placeholder 3"/>
          <p:cNvSpPr>
            <a:spLocks noGrp="1"/>
          </p:cNvSpPr>
          <p:nvPr>
            <p:ph type="sldNum" sz="quarter" idx="10"/>
          </p:nvPr>
        </p:nvSpPr>
        <p:spPr/>
        <p:txBody>
          <a:bodyPr/>
          <a:lstStyle/>
          <a:p>
            <a:pPr>
              <a:defRPr/>
            </a:pPr>
            <a:fld id="{494E36F6-B425-41C9-8AD5-F0FAEC3F268F}" type="slidenum">
              <a:rPr lang="en-US" altLang="en-US" smtClean="0"/>
              <a:pPr>
                <a:defRPr/>
              </a:pPr>
              <a:t>18</a:t>
            </a:fld>
            <a:endParaRPr lang="en-US" altLang="en-US"/>
          </a:p>
        </p:txBody>
      </p:sp>
    </p:spTree>
    <p:extLst>
      <p:ext uri="{BB962C8B-B14F-4D97-AF65-F5344CB8AC3E}">
        <p14:creationId xmlns:p14="http://schemas.microsoft.com/office/powerpoint/2010/main" val="3790831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4E36F6-B425-41C9-8AD5-F0FAEC3F268F}" type="slidenum">
              <a:rPr lang="en-US" altLang="en-US" smtClean="0"/>
              <a:pPr>
                <a:defRPr/>
              </a:pPr>
              <a:t>19</a:t>
            </a:fld>
            <a:endParaRPr lang="en-US" altLang="en-US"/>
          </a:p>
        </p:txBody>
      </p:sp>
    </p:spTree>
    <p:extLst>
      <p:ext uri="{BB962C8B-B14F-4D97-AF65-F5344CB8AC3E}">
        <p14:creationId xmlns:p14="http://schemas.microsoft.com/office/powerpoint/2010/main" val="912652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a:t>30 sec</a:t>
            </a:r>
          </a:p>
        </p:txBody>
      </p:sp>
      <p:sp>
        <p:nvSpPr>
          <p:cNvPr id="4" name="Slide Number Placeholder 3"/>
          <p:cNvSpPr>
            <a:spLocks noGrp="1"/>
          </p:cNvSpPr>
          <p:nvPr>
            <p:ph type="sldNum" sz="quarter" idx="10"/>
          </p:nvPr>
        </p:nvSpPr>
        <p:spPr/>
        <p:txBody>
          <a:bodyPr/>
          <a:lstStyle/>
          <a:p>
            <a:fld id="{B8E671EE-F13A-AB4B-83F5-A75DA802CE34}" type="slidenum">
              <a:rPr lang="en-US" smtClean="0"/>
              <a:t>2</a:t>
            </a:fld>
            <a:endParaRPr lang="en-US"/>
          </a:p>
        </p:txBody>
      </p:sp>
    </p:spTree>
    <p:extLst>
      <p:ext uri="{BB962C8B-B14F-4D97-AF65-F5344CB8AC3E}">
        <p14:creationId xmlns:p14="http://schemas.microsoft.com/office/powerpoint/2010/main" val="2023582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4E36F6-B425-41C9-8AD5-F0FAEC3F268F}" type="slidenum">
              <a:rPr lang="en-US" altLang="en-US" smtClean="0"/>
              <a:pPr>
                <a:defRPr/>
              </a:pPr>
              <a:t>20</a:t>
            </a:fld>
            <a:endParaRPr lang="en-US" altLang="en-US"/>
          </a:p>
        </p:txBody>
      </p:sp>
    </p:spTree>
    <p:extLst>
      <p:ext uri="{BB962C8B-B14F-4D97-AF65-F5344CB8AC3E}">
        <p14:creationId xmlns:p14="http://schemas.microsoft.com/office/powerpoint/2010/main" val="123874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4E36F6-B425-41C9-8AD5-F0FAEC3F268F}" type="slidenum">
              <a:rPr lang="en-US" altLang="en-US" smtClean="0"/>
              <a:pPr>
                <a:defRPr/>
              </a:pPr>
              <a:t>21</a:t>
            </a:fld>
            <a:endParaRPr lang="en-US" altLang="en-US"/>
          </a:p>
        </p:txBody>
      </p:sp>
    </p:spTree>
    <p:extLst>
      <p:ext uri="{BB962C8B-B14F-4D97-AF65-F5344CB8AC3E}">
        <p14:creationId xmlns:p14="http://schemas.microsoft.com/office/powerpoint/2010/main" val="1303819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4E36F6-B425-41C9-8AD5-F0FAEC3F268F}" type="slidenum">
              <a:rPr lang="en-US" altLang="en-US" smtClean="0"/>
              <a:pPr>
                <a:defRPr/>
              </a:pPr>
              <a:t>22</a:t>
            </a:fld>
            <a:endParaRPr lang="en-US" altLang="en-US"/>
          </a:p>
        </p:txBody>
      </p:sp>
    </p:spTree>
    <p:extLst>
      <p:ext uri="{BB962C8B-B14F-4D97-AF65-F5344CB8AC3E}">
        <p14:creationId xmlns:p14="http://schemas.microsoft.com/office/powerpoint/2010/main" val="1416440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2BFAA879-E497-463B-A092-4F17413AC1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23698047-3CE4-4A48-B138-0A07DC24840E}"/>
              </a:ext>
            </a:extLst>
          </p:cNvPr>
          <p:cNvSpPr>
            <a:spLocks noGrp="1" noChangeArrowheads="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4036" name="Slide Number Placeholder 3">
            <a:extLst>
              <a:ext uri="{FF2B5EF4-FFF2-40B4-BE49-F238E27FC236}">
                <a16:creationId xmlns:a16="http://schemas.microsoft.com/office/drawing/2014/main" id="{86FDEBCF-A2D4-4961-98AB-FEBE209DCF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066" indent="-291179">
              <a:defRPr>
                <a:solidFill>
                  <a:schemeClr val="tx1"/>
                </a:solidFill>
                <a:latin typeface="Arial" panose="020B0604020202020204" pitchFamily="34" charset="0"/>
                <a:cs typeface="Arial" panose="020B0604020202020204" pitchFamily="34" charset="0"/>
              </a:defRPr>
            </a:lvl2pPr>
            <a:lvl3pPr marL="1164717" indent="-232943">
              <a:defRPr>
                <a:solidFill>
                  <a:schemeClr val="tx1"/>
                </a:solidFill>
                <a:latin typeface="Arial" panose="020B0604020202020204" pitchFamily="34" charset="0"/>
                <a:cs typeface="Arial" panose="020B0604020202020204" pitchFamily="34" charset="0"/>
              </a:defRPr>
            </a:lvl3pPr>
            <a:lvl4pPr marL="1630604" indent="-232943">
              <a:defRPr>
                <a:solidFill>
                  <a:schemeClr val="tx1"/>
                </a:solidFill>
                <a:latin typeface="Arial" panose="020B0604020202020204" pitchFamily="34" charset="0"/>
                <a:cs typeface="Arial" panose="020B0604020202020204" pitchFamily="34" charset="0"/>
              </a:defRPr>
            </a:lvl4pPr>
            <a:lvl5pPr marL="2096491" indent="-232943">
              <a:defRPr>
                <a:solidFill>
                  <a:schemeClr val="tx1"/>
                </a:solidFill>
                <a:latin typeface="Arial" panose="020B060402020202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9C58493-5E58-432E-85DE-D40250B35C17}" type="slidenum">
              <a:rPr lang="en-US" altLang="en-US" smtClean="0">
                <a:latin typeface="Calibri" panose="020F0502020204030204" pitchFamily="34" charset="0"/>
              </a:rPr>
              <a:pPr/>
              <a:t>23</a:t>
            </a:fld>
            <a:endParaRPr lang="en-US" altLang="en-US">
              <a:latin typeface="Calibri" panose="020F0502020204030204" pitchFamily="34" charset="0"/>
            </a:endParaRPr>
          </a:p>
        </p:txBody>
      </p:sp>
    </p:spTree>
    <p:extLst>
      <p:ext uri="{BB962C8B-B14F-4D97-AF65-F5344CB8AC3E}">
        <p14:creationId xmlns:p14="http://schemas.microsoft.com/office/powerpoint/2010/main" val="612449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63D51077-C0E8-4A51-A349-A1DEE72A17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D1D6FE8C-53B0-430E-A574-51A44ACA9960}"/>
              </a:ext>
            </a:extLst>
          </p:cNvPr>
          <p:cNvSpPr>
            <a:spLocks noGrp="1" noChangeArrowheads="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Thank you!</a:t>
            </a:r>
          </a:p>
        </p:txBody>
      </p:sp>
      <p:sp>
        <p:nvSpPr>
          <p:cNvPr id="50180" name="Slide Number Placeholder 3">
            <a:extLst>
              <a:ext uri="{FF2B5EF4-FFF2-40B4-BE49-F238E27FC236}">
                <a16:creationId xmlns:a16="http://schemas.microsoft.com/office/drawing/2014/main" id="{6208BED0-95AD-4B1A-AFB1-60A63C7D9D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066" indent="-291179">
              <a:defRPr>
                <a:solidFill>
                  <a:schemeClr val="tx1"/>
                </a:solidFill>
                <a:latin typeface="Arial" panose="020B0604020202020204" pitchFamily="34" charset="0"/>
                <a:cs typeface="Arial" panose="020B0604020202020204" pitchFamily="34" charset="0"/>
              </a:defRPr>
            </a:lvl2pPr>
            <a:lvl3pPr marL="1164717" indent="-232943">
              <a:defRPr>
                <a:solidFill>
                  <a:schemeClr val="tx1"/>
                </a:solidFill>
                <a:latin typeface="Arial" panose="020B0604020202020204" pitchFamily="34" charset="0"/>
                <a:cs typeface="Arial" panose="020B0604020202020204" pitchFamily="34" charset="0"/>
              </a:defRPr>
            </a:lvl3pPr>
            <a:lvl4pPr marL="1630604" indent="-232943">
              <a:defRPr>
                <a:solidFill>
                  <a:schemeClr val="tx1"/>
                </a:solidFill>
                <a:latin typeface="Arial" panose="020B0604020202020204" pitchFamily="34" charset="0"/>
                <a:cs typeface="Arial" panose="020B0604020202020204" pitchFamily="34" charset="0"/>
              </a:defRPr>
            </a:lvl4pPr>
            <a:lvl5pPr marL="2096491" indent="-232943">
              <a:defRPr>
                <a:solidFill>
                  <a:schemeClr val="tx1"/>
                </a:solidFill>
                <a:latin typeface="Arial" panose="020B060402020202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C7547B0-E68A-4105-BA2A-9724BFBB2AD8}" type="slidenum">
              <a:rPr lang="en-US" altLang="en-US" smtClean="0">
                <a:latin typeface="Calibri" panose="020F0502020204030204" pitchFamily="34" charset="0"/>
              </a:rPr>
              <a:pPr/>
              <a:t>24</a:t>
            </a:fld>
            <a:endParaRPr lang="en-US"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4E36F6-B425-41C9-8AD5-F0FAEC3F268F}" type="slidenum">
              <a:rPr lang="en-US" altLang="en-US" smtClean="0"/>
              <a:pPr>
                <a:defRPr/>
              </a:pPr>
              <a:t>25</a:t>
            </a:fld>
            <a:endParaRPr lang="en-US" altLang="en-US"/>
          </a:p>
        </p:txBody>
      </p:sp>
    </p:spTree>
    <p:extLst>
      <p:ext uri="{BB962C8B-B14F-4D97-AF65-F5344CB8AC3E}">
        <p14:creationId xmlns:p14="http://schemas.microsoft.com/office/powerpoint/2010/main" val="4101899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a:t>5 min</a:t>
            </a:r>
          </a:p>
          <a:p>
            <a:r>
              <a:rPr lang="en-US"/>
              <a:t>Who We 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a:t>The SWIFT Education Center is housed at the University of Kansas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a:t>We share free resources through our website.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a:t>We provide differentiated training and coaching supports to meet needs at the State, District, Region, and Building levels.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a:t>We also partner with IHE’s, states, districts, and buildings to accomplish innovative and specific programmatic goals.</a:t>
            </a:r>
            <a:endParaRPr lang="en-US"/>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a:t>We have been grateful to work with colleagues across Mississippi within all arenas. Most recently, we have enjoyed a partnership with North Mississippi Education Consortium, Mississippi Department of Education, the University of Mississippi, and Early Childhood and Building sites across the state related to the implementation of MTSS to benefit our youngest students. We will share more about the free training opportunities associated with this partnership today. </a:t>
            </a:r>
            <a:endParaRPr lang="en-US"/>
          </a:p>
          <a:p>
            <a:endParaRPr lang="en-US"/>
          </a:p>
          <a:p>
            <a:endParaRPr lang="en-US"/>
          </a:p>
        </p:txBody>
      </p:sp>
      <p:sp>
        <p:nvSpPr>
          <p:cNvPr id="4" name="Slide Number Placeholder 3"/>
          <p:cNvSpPr>
            <a:spLocks noGrp="1"/>
          </p:cNvSpPr>
          <p:nvPr>
            <p:ph type="sldNum" sz="quarter" idx="10"/>
          </p:nvPr>
        </p:nvSpPr>
        <p:spPr/>
        <p:txBody>
          <a:bodyPr/>
          <a:lstStyle/>
          <a:p>
            <a:pPr>
              <a:defRPr/>
            </a:pPr>
            <a:fld id="{494E36F6-B425-41C9-8AD5-F0FAEC3F268F}" type="slidenum">
              <a:rPr lang="en-US" altLang="en-US" smtClean="0"/>
              <a:pPr>
                <a:defRPr/>
              </a:pPr>
              <a:t>3</a:t>
            </a:fld>
            <a:endParaRPr lang="en-US" altLang="en-US"/>
          </a:p>
        </p:txBody>
      </p:sp>
    </p:spTree>
    <p:extLst>
      <p:ext uri="{BB962C8B-B14F-4D97-AF65-F5344CB8AC3E}">
        <p14:creationId xmlns:p14="http://schemas.microsoft.com/office/powerpoint/2010/main" val="1339073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a:t>1 min</a:t>
            </a:r>
          </a:p>
          <a:p>
            <a:endParaRPr lang="en-US"/>
          </a:p>
          <a:p>
            <a:r>
              <a:rPr lang="en-US"/>
              <a:t>Our work is driven by supporting transformation efforts that focus on excellence and equity for all – all students, all educators, all families and the communities in which they reside.</a:t>
            </a:r>
          </a:p>
          <a:p>
            <a:endParaRPr lang="en-US"/>
          </a:p>
          <a:p>
            <a:r>
              <a:rPr lang="en-US"/>
              <a:t>We support transformation efforts by providing an evidence-based </a:t>
            </a:r>
            <a:r>
              <a:rPr lang="en-US" err="1"/>
              <a:t>fr</a:t>
            </a:r>
            <a:endParaRPr lang="en-US"/>
          </a:p>
        </p:txBody>
      </p:sp>
      <p:sp>
        <p:nvSpPr>
          <p:cNvPr id="4" name="Slide Number Placeholder 3"/>
          <p:cNvSpPr>
            <a:spLocks noGrp="1"/>
          </p:cNvSpPr>
          <p:nvPr>
            <p:ph type="sldNum" sz="quarter" idx="10"/>
          </p:nvPr>
        </p:nvSpPr>
        <p:spPr/>
        <p:txBody>
          <a:bodyPr/>
          <a:lstStyle/>
          <a:p>
            <a:pPr>
              <a:defRPr/>
            </a:pPr>
            <a:fld id="{494E36F6-B425-41C9-8AD5-F0FAEC3F268F}" type="slidenum">
              <a:rPr lang="en-US" altLang="en-US" smtClean="0"/>
              <a:pPr>
                <a:defRPr/>
              </a:pPr>
              <a:t>4</a:t>
            </a:fld>
            <a:endParaRPr lang="en-US" altLang="en-US"/>
          </a:p>
        </p:txBody>
      </p:sp>
    </p:spTree>
    <p:extLst>
      <p:ext uri="{BB962C8B-B14F-4D97-AF65-F5344CB8AC3E}">
        <p14:creationId xmlns:p14="http://schemas.microsoft.com/office/powerpoint/2010/main" val="112626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Our Framework for Transformation has a multi-tiered system of support (MTSS) as the primary driver of improved outcomes for children in an educational setting.  A multi-tiered system of support is a continuum of research-based, system-wide practices of data-based decision making and high quality instruction used to meet the academic and behavioral needs of all youth.</a:t>
            </a:r>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r>
              <a:rPr lang="en-US" sz="1200" b="0" i="0" u="none" strike="noStrike" kern="1200">
                <a:solidFill>
                  <a:schemeClr val="tx1"/>
                </a:solidFill>
                <a:effectLst/>
                <a:latin typeface="+mn-lt"/>
                <a:ea typeface="+mn-ea"/>
                <a:cs typeface="+mn-cs"/>
              </a:rPr>
              <a:t>Four other supportive conditions are necessary for implementation and sustainability of an effective MTSS.  These are summarized as four evidence-based domains described below:</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Administrative Leadership</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Our administrative leadership domain focuses on strong and actively engaged leadership that represents a commitment to improving teaching and learning within a system that empowers educators and school personnel.</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Integrated Educational Framework</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An integrated education framework encompasses all students, personnel, and stakeholders within a positive school culture and ensures full access for all students to participate in all school-related activities.</a:t>
            </a:r>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Family and Community Engagement</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Our Family and Community engagement domain focuses on creating trusting partnerships that are mutually respectful and provide mutual benefits as we attend to whole child needs.</a:t>
            </a:r>
            <a:endParaRPr lang="en-US" sz="1200" b="0" i="0"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Inclusive Policy Structure and Practice</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Inclusive Policy Structure and Practice includes a supportive, reciprocal partnership between LEA’s, schools, and Center-based programs. The partnership demonstrates a clear understanding and protocols to address both supporting the facilitators and adequately addressing encountered barriers. </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pPr>
              <a:defRPr/>
            </a:pPr>
            <a:fld id="{494E36F6-B425-41C9-8AD5-F0FAEC3F268F}" type="slidenum">
              <a:rPr lang="en-US" altLang="en-US" smtClean="0"/>
              <a:pPr>
                <a:defRPr/>
              </a:pPr>
              <a:t>5</a:t>
            </a:fld>
            <a:endParaRPr lang="en-US" altLang="en-US"/>
          </a:p>
        </p:txBody>
      </p:sp>
    </p:spTree>
    <p:extLst>
      <p:ext uri="{BB962C8B-B14F-4D97-AF65-F5344CB8AC3E}">
        <p14:creationId xmlns:p14="http://schemas.microsoft.com/office/powerpoint/2010/main" val="1181499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a:t>The MTSS information that we just discussed incorporates the same information as Mississippi’s MTSS model. </a:t>
            </a:r>
          </a:p>
          <a:p>
            <a:endParaRPr lang="en-US"/>
          </a:p>
          <a:p>
            <a:r>
              <a:rPr lang="en-US"/>
              <a:t>MDE has a strong commitment to supporting MTSS development to support the academic and behavior needs of all Mississippi youth.</a:t>
            </a:r>
            <a:endParaRPr lang="en-US" baseline="0"/>
          </a:p>
          <a:p>
            <a:endParaRPr lang="en-US"/>
          </a:p>
        </p:txBody>
      </p:sp>
      <p:sp>
        <p:nvSpPr>
          <p:cNvPr id="4" name="Slide Number Placeholder 3"/>
          <p:cNvSpPr>
            <a:spLocks noGrp="1"/>
          </p:cNvSpPr>
          <p:nvPr>
            <p:ph type="sldNum" sz="quarter" idx="10"/>
          </p:nvPr>
        </p:nvSpPr>
        <p:spPr/>
        <p:txBody>
          <a:bodyPr/>
          <a:lstStyle/>
          <a:p>
            <a:pPr>
              <a:defRPr/>
            </a:pPr>
            <a:fld id="{494E36F6-B425-41C9-8AD5-F0FAEC3F268F}" type="slidenum">
              <a:rPr lang="en-US" altLang="en-US" smtClean="0"/>
              <a:pPr>
                <a:defRPr/>
              </a:pPr>
              <a:t>6</a:t>
            </a:fld>
            <a:endParaRPr lang="en-US" altLang="en-US"/>
          </a:p>
        </p:txBody>
      </p:sp>
    </p:spTree>
    <p:extLst>
      <p:ext uri="{BB962C8B-B14F-4D97-AF65-F5344CB8AC3E}">
        <p14:creationId xmlns:p14="http://schemas.microsoft.com/office/powerpoint/2010/main" val="4126888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417513" y="701675"/>
            <a:ext cx="6242050" cy="35115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707708" y="4447461"/>
            <a:ext cx="5661660" cy="4213384"/>
          </a:xfrm>
          <a:prstGeom prst="rect">
            <a:avLst/>
          </a:prstGeom>
        </p:spPr>
        <p:txBody>
          <a:bodyPr lIns="93921" tIns="93921" rIns="93921" bIns="93921" anchor="t" anchorCtr="0">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MTSS allows us to create one system for all students involving a continuum of supports. This visual emphasizes how we create our system with a focus on universal supports that are provided for all students, how we make sure additional support is provided for some students when necessary, and how intensified supports are customized for individual students as needed.  Our focus is on how we attend to academic, behavioral, and social-emotional needs of the whole student emphasizing evidence-based practices and use of data to inform decisions.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The braiding down the middle represents how Universal Design for Learning, Differentiation, and an integrated approach applies to the entire continuum.</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a:p>
            <a:endParaRPr lang="en-US" dirty="0"/>
          </a:p>
        </p:txBody>
      </p:sp>
      <p:sp>
        <p:nvSpPr>
          <p:cNvPr id="2" name="TextBox 1">
            <a:extLst>
              <a:ext uri="{FF2B5EF4-FFF2-40B4-BE49-F238E27FC236}">
                <a16:creationId xmlns:a16="http://schemas.microsoft.com/office/drawing/2014/main" id="{15FEB470-47A8-44C9-BC17-56AF8F426CF5}"/>
              </a:ext>
            </a:extLst>
          </p:cNvPr>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855419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spcBef>
                <a:spcPts val="0"/>
              </a:spcBef>
              <a:buSzPct val="25000"/>
            </a:pPr>
            <a:r>
              <a:rPr lang="en-US" b="1" dirty="0"/>
              <a:t>Universal Design for Learning, or UDL, is Implemented at all levels of support and is designed to allow for variability within</a:t>
            </a:r>
            <a:r>
              <a:rPr lang="en-US" b="1" dirty="0">
                <a:solidFill>
                  <a:schemeClr val="dk1"/>
                </a:solidFill>
                <a:ea typeface="Calibri"/>
                <a:cs typeface="Calibri"/>
                <a:sym typeface="Calibri"/>
              </a:rPr>
              <a:t> instructional strategies so that ALL students have the opportunity to learn through differentiated content, processes, and product.  UDL integrates instructional differentiation and intervention support so that systemic changes are sustainable. </a:t>
            </a:r>
          </a:p>
          <a:p>
            <a:pPr>
              <a:spcBef>
                <a:spcPts val="0"/>
              </a:spcBef>
              <a:buSzPct val="25000"/>
            </a:pPr>
            <a:endParaRPr lang="en-US" b="1" dirty="0">
              <a:solidFill>
                <a:schemeClr val="dk1"/>
              </a:solidFill>
              <a:cs typeface="Calibri"/>
              <a:sym typeface="Calibri"/>
            </a:endParaRPr>
          </a:p>
          <a:p>
            <a:pPr>
              <a:spcBef>
                <a:spcPts val="0"/>
              </a:spcBef>
              <a:buSzPct val="25000"/>
            </a:pPr>
            <a:r>
              <a:rPr lang="en-US" b="1" dirty="0">
                <a:solidFill>
                  <a:schemeClr val="dk1"/>
                </a:solidFill>
                <a:cs typeface="Calibri"/>
                <a:sym typeface="Calibri"/>
              </a:rPr>
              <a:t>An important principle of UDL is that we expect and plan carefully for variability – (dawn jumps in bowling example)</a:t>
            </a:r>
          </a:p>
          <a:p>
            <a:pPr>
              <a:spcBef>
                <a:spcPts val="0"/>
              </a:spcBef>
              <a:buSzPct val="25000"/>
            </a:pPr>
            <a:endParaRPr lang="en-US" b="1" dirty="0">
              <a:solidFill>
                <a:schemeClr val="dk1"/>
              </a:solidFill>
              <a:cs typeface="Calibri"/>
              <a:sym typeface="Calibri"/>
            </a:endParaRPr>
          </a:p>
          <a:p>
            <a:pPr>
              <a:spcBef>
                <a:spcPts val="0"/>
              </a:spcBef>
              <a:buSzPct val="25000"/>
            </a:pPr>
            <a:endParaRPr lang="en-US" b="1" dirty="0">
              <a:solidFill>
                <a:schemeClr val="dk1"/>
              </a:solidFill>
              <a:cs typeface="Calibri"/>
              <a:sym typeface="Calibri"/>
            </a:endParaRPr>
          </a:p>
          <a:p>
            <a:pPr>
              <a:spcBef>
                <a:spcPts val="0"/>
              </a:spcBef>
              <a:buSzPct val="25000"/>
            </a:pPr>
            <a:endParaRPr lang="en-US" b="1" dirty="0">
              <a:solidFill>
                <a:schemeClr val="dk1"/>
              </a:solidFill>
              <a:cs typeface="Calibri"/>
              <a:sym typeface="Calibri"/>
            </a:endParaRPr>
          </a:p>
          <a:p>
            <a:pPr>
              <a:spcBef>
                <a:spcPts val="0"/>
              </a:spcBef>
              <a:buSzPct val="25000"/>
            </a:pPr>
            <a:endParaRPr lang="en-US" b="1" dirty="0">
              <a:solidFill>
                <a:schemeClr val="dk1"/>
              </a:solidFill>
              <a:cs typeface="Calibri"/>
              <a:sym typeface="Calibri"/>
            </a:endParaRPr>
          </a:p>
          <a:p>
            <a:pPr>
              <a:spcBef>
                <a:spcPts val="0"/>
              </a:spcBef>
              <a:buSzPct val="25000"/>
            </a:pPr>
            <a:endParaRPr lang="en-US" b="1" dirty="0"/>
          </a:p>
          <a:p>
            <a:pPr defTabSz="931774" eaLnBrk="1" hangingPunct="1">
              <a:defRPr/>
            </a:pPr>
            <a:endParaRPr lang="en-US" b="0" dirty="0"/>
          </a:p>
          <a:p>
            <a:pPr defTabSz="931774" eaLnBrk="1" hangingPunct="1">
              <a:defRPr/>
            </a:pPr>
            <a:r>
              <a:rPr lang="en-US" b="0" dirty="0"/>
              <a:t>An important UDL concept is “teaching to the margins.”  This means that it is better to plan for the students within a class who are gifted, as well as those</a:t>
            </a:r>
          </a:p>
          <a:p>
            <a:pPr defTabSz="931774" eaLnBrk="1" hangingPunct="1">
              <a:defRPr/>
            </a:pPr>
            <a:r>
              <a:rPr lang="en-US" b="0" dirty="0"/>
              <a:t>with extensive support needs, because then we get everyone in between. As David Rose says, when we teach to the fictitious “average student,” we really aren’t teaching to anyone. MTSS provides an effective, useable, research-based framework for planning and delivering on “teaching to the margins.” The SWIFT website has a variety of resources to help facilitate this work. </a:t>
            </a:r>
          </a:p>
          <a:p>
            <a:pPr defTabSz="931774" eaLnBrk="1" hangingPunct="1">
              <a:defRPr/>
            </a:pPr>
            <a:endParaRPr lang="en-US" b="0" dirty="0"/>
          </a:p>
          <a:p>
            <a:pPr defTabSz="931774" eaLnBrk="1" hangingPunct="1">
              <a:defRPr/>
            </a:pPr>
            <a:endParaRPr lang="en-US" b="0" dirty="0"/>
          </a:p>
          <a:p>
            <a:pPr marL="0" marR="0" lvl="0" indent="0" algn="l" defTabSz="931774" rtl="0" eaLnBrk="1" fontAlgn="base" latinLnBrk="0" hangingPunct="1">
              <a:lnSpc>
                <a:spcPct val="100000"/>
              </a:lnSpc>
              <a:spcBef>
                <a:spcPct val="30000"/>
              </a:spcBef>
              <a:spcAft>
                <a:spcPct val="0"/>
              </a:spcAft>
              <a:buClrTx/>
              <a:buSzTx/>
              <a:buFontTx/>
              <a:buNone/>
              <a:tabLst/>
              <a:defRPr/>
            </a:pPr>
            <a:r>
              <a:rPr lang="en-US" dirty="0"/>
              <a:t>emphasize UDL at all tiers—design</a:t>
            </a:r>
            <a:r>
              <a:rPr lang="en-US" baseline="0" dirty="0"/>
              <a:t> for variability</a:t>
            </a:r>
          </a:p>
          <a:p>
            <a:pPr defTabSz="931774" eaLnBrk="1" hangingPunct="1">
              <a:defRPr/>
            </a:pPr>
            <a:endParaRPr lang="en-US" b="0" dirty="0"/>
          </a:p>
          <a:p>
            <a:pPr defTabSz="931774" eaLnBrk="1" hangingPunct="1">
              <a:defRPr/>
            </a:pPr>
            <a:r>
              <a:rPr lang="en-US" b="0" dirty="0"/>
              <a:t>If there are questions:</a:t>
            </a:r>
          </a:p>
          <a:p>
            <a:pPr eaLnBrk="1" hangingPunct="1"/>
            <a:r>
              <a:rPr lang="en-US" altLang="en-US" dirty="0"/>
              <a:t>More info for participants:</a:t>
            </a:r>
          </a:p>
          <a:p>
            <a:pPr eaLnBrk="1" hangingPunct="1"/>
            <a:r>
              <a:rPr lang="en-US" altLang="en-US" dirty="0"/>
              <a:t>UDL-</a:t>
            </a:r>
          </a:p>
          <a:p>
            <a:r>
              <a:rPr lang="en-US" b="1" dirty="0"/>
              <a:t>Multiple Means of Representation: “HOW” activity and content are presented</a:t>
            </a:r>
          </a:p>
          <a:p>
            <a:pPr marL="465887" indent="-465887">
              <a:buFont typeface="Wingdings" panose="05000000000000000000" pitchFamily="2" charset="2"/>
              <a:buChar char="Ø"/>
            </a:pPr>
            <a:r>
              <a:rPr lang="en-US" dirty="0"/>
              <a:t>Multiple communication forms</a:t>
            </a:r>
          </a:p>
          <a:p>
            <a:pPr marL="757066" lvl="1" indent="-291179">
              <a:buFont typeface="Wingdings" panose="05000000000000000000" pitchFamily="2" charset="2"/>
              <a:buChar char="ü"/>
            </a:pPr>
            <a:r>
              <a:rPr lang="en-US" dirty="0"/>
              <a:t>Support ALL styles of learning- auditory, kinesthetic or tactile, and visual </a:t>
            </a:r>
          </a:p>
          <a:p>
            <a:pPr marL="291179" indent="-291179">
              <a:buFont typeface="Wingdings" panose="05000000000000000000" pitchFamily="2" charset="2"/>
              <a:buChar char="Ø"/>
            </a:pPr>
            <a:r>
              <a:rPr lang="en-US" dirty="0"/>
              <a:t>Multiple complexity levels</a:t>
            </a:r>
          </a:p>
          <a:p>
            <a:pPr marL="757066" lvl="1" indent="-291179">
              <a:buFont typeface="Wingdings" panose="05000000000000000000" pitchFamily="2" charset="2"/>
              <a:buChar char="ü"/>
            </a:pPr>
            <a:r>
              <a:rPr lang="en-US" dirty="0"/>
              <a:t>Provide concrete information to explain concepts</a:t>
            </a:r>
          </a:p>
          <a:p>
            <a:pPr marL="1222953" lvl="2" indent="-291179">
              <a:buFont typeface="Arial" panose="020B0604020202020204" pitchFamily="34" charset="0"/>
              <a:buChar char="•"/>
            </a:pPr>
            <a:r>
              <a:rPr lang="en-US" dirty="0"/>
              <a:t>Stating and defining</a:t>
            </a:r>
          </a:p>
          <a:p>
            <a:pPr marL="1222953" lvl="2" indent="-291179">
              <a:buFont typeface="Arial" panose="020B0604020202020204" pitchFamily="34" charset="0"/>
              <a:buChar char="•"/>
            </a:pPr>
            <a:r>
              <a:rPr lang="en-US" dirty="0"/>
              <a:t>Repeating and restating</a:t>
            </a:r>
          </a:p>
          <a:p>
            <a:pPr marL="1222953" lvl="2" indent="-291179">
              <a:buFont typeface="Arial" panose="020B0604020202020204" pitchFamily="34" charset="0"/>
              <a:buChar char="•"/>
            </a:pPr>
            <a:r>
              <a:rPr lang="en-US" dirty="0"/>
              <a:t>Concrete steps or discrete components</a:t>
            </a:r>
          </a:p>
          <a:p>
            <a:r>
              <a:rPr lang="en-US" b="1" dirty="0"/>
              <a:t>Multiple Means of Engagement:  The “WHAT” of learning</a:t>
            </a:r>
          </a:p>
          <a:p>
            <a:pPr marL="291179" indent="-291179">
              <a:buFont typeface="Wingdings" panose="05000000000000000000" pitchFamily="2" charset="2"/>
              <a:buChar char="Ø"/>
            </a:pPr>
            <a:r>
              <a:rPr lang="en-US" dirty="0"/>
              <a:t>Gaining children’s interest</a:t>
            </a:r>
          </a:p>
          <a:p>
            <a:pPr marL="757066" lvl="1" indent="-291179">
              <a:buFont typeface="Wingdings" panose="05000000000000000000" pitchFamily="2" charset="2"/>
              <a:buChar char="ü"/>
            </a:pPr>
            <a:r>
              <a:rPr lang="en-US" dirty="0"/>
              <a:t>This is the reason children want to participate and it requires deliberate planning</a:t>
            </a:r>
          </a:p>
          <a:p>
            <a:pPr marL="1222953" lvl="2" indent="-291179">
              <a:buFont typeface="Arial" panose="020B0604020202020204" pitchFamily="34" charset="0"/>
              <a:buChar char="•"/>
            </a:pPr>
            <a:r>
              <a:rPr lang="en-US" dirty="0"/>
              <a:t>Balance between novelty &amp; familiarity</a:t>
            </a:r>
          </a:p>
          <a:p>
            <a:pPr marL="1222953" lvl="2" indent="-291179">
              <a:buFont typeface="Arial" panose="020B0604020202020204" pitchFamily="34" charset="0"/>
              <a:buChar char="•"/>
            </a:pPr>
            <a:r>
              <a:rPr lang="en-US" dirty="0"/>
              <a:t>Provide choice</a:t>
            </a:r>
          </a:p>
          <a:p>
            <a:pPr marL="1222953" lvl="2" indent="-291179">
              <a:buFont typeface="Arial" panose="020B0604020202020204" pitchFamily="34" charset="0"/>
              <a:buChar char="•"/>
            </a:pPr>
            <a:r>
              <a:rPr lang="en-US" dirty="0"/>
              <a:t>Follow child’s lead</a:t>
            </a:r>
          </a:p>
          <a:p>
            <a:pPr marL="1222953" lvl="2" indent="-291179">
              <a:buFont typeface="Arial" panose="020B0604020202020204" pitchFamily="34" charset="0"/>
              <a:buChar char="•"/>
            </a:pPr>
            <a:r>
              <a:rPr lang="en-US" dirty="0"/>
              <a:t>Connect prior experience to make it ‘real’ to children</a:t>
            </a:r>
          </a:p>
          <a:p>
            <a:pPr marL="291179" indent="-291179">
              <a:buFont typeface="Wingdings" panose="05000000000000000000" pitchFamily="2" charset="2"/>
              <a:buChar char="Ø"/>
            </a:pPr>
            <a:r>
              <a:rPr lang="en-US" dirty="0"/>
              <a:t>Maintaining children’s interest</a:t>
            </a:r>
          </a:p>
          <a:p>
            <a:pPr marL="757066" lvl="1" indent="-291179">
              <a:buFont typeface="Wingdings" panose="05000000000000000000" pitchFamily="2" charset="2"/>
              <a:buChar char="ü"/>
            </a:pPr>
            <a:r>
              <a:rPr lang="en-US" dirty="0"/>
              <a:t>Use effective developmentally appropriate strategies for maintaining attention</a:t>
            </a:r>
          </a:p>
          <a:p>
            <a:pPr marL="1222953" lvl="2" indent="-291179">
              <a:buFont typeface="Arial" panose="020B0604020202020204" pitchFamily="34" charset="0"/>
              <a:buChar char="•"/>
            </a:pPr>
            <a:r>
              <a:rPr lang="en-US" dirty="0"/>
              <a:t>Noticing, positive feedback, encouragement, and scaffolding</a:t>
            </a:r>
          </a:p>
          <a:p>
            <a:pPr marL="757066" lvl="1" indent="-291179">
              <a:buFont typeface="Wingdings" panose="05000000000000000000" pitchFamily="2" charset="2"/>
              <a:buChar char="ü"/>
            </a:pPr>
            <a:r>
              <a:rPr lang="en-US" dirty="0"/>
              <a:t>Organized activities</a:t>
            </a:r>
          </a:p>
          <a:p>
            <a:pPr marL="1222953" lvl="2" indent="-291179">
              <a:buFont typeface="Arial" panose="020B0604020202020204" pitchFamily="34" charset="0"/>
              <a:buChar char="•"/>
            </a:pPr>
            <a:r>
              <a:rPr lang="en-US" dirty="0"/>
              <a:t>Large group, small group, and individual learning times</a:t>
            </a:r>
          </a:p>
          <a:p>
            <a:r>
              <a:rPr lang="en-US" b="1" dirty="0"/>
              <a:t>Multiple Means of Expression:  The “WHY” of learning</a:t>
            </a:r>
          </a:p>
          <a:p>
            <a:pPr marL="291179" indent="-291179">
              <a:buFont typeface="Wingdings" panose="05000000000000000000" pitchFamily="2" charset="2"/>
              <a:buChar char="Ø"/>
            </a:pPr>
            <a:r>
              <a:rPr lang="en-US" dirty="0"/>
              <a:t>Multiple acceptable formats for making responses</a:t>
            </a:r>
          </a:p>
          <a:p>
            <a:pPr marL="931774" lvl="1" indent="-465887">
              <a:buFont typeface="Wingdings" panose="05000000000000000000" pitchFamily="2" charset="2"/>
              <a:buChar char="ü"/>
            </a:pPr>
            <a:r>
              <a:rPr lang="en-US" dirty="0"/>
              <a:t>Be flexible and allow for children to interact using their strengths, learning styles, needs, and preferences</a:t>
            </a:r>
          </a:p>
          <a:p>
            <a:pPr marL="1397660" lvl="2" indent="-465887">
              <a:buFont typeface="Arial" panose="020B0604020202020204" pitchFamily="34" charset="0"/>
              <a:buChar char="•"/>
            </a:pPr>
            <a:r>
              <a:rPr lang="en-US" dirty="0"/>
              <a:t>Verbal</a:t>
            </a:r>
          </a:p>
          <a:p>
            <a:pPr marL="1397660" lvl="2" indent="-465887">
              <a:buFont typeface="Arial" panose="020B0604020202020204" pitchFamily="34" charset="0"/>
              <a:buChar char="•"/>
            </a:pPr>
            <a:r>
              <a:rPr lang="en-US" dirty="0"/>
              <a:t>Gestures</a:t>
            </a:r>
          </a:p>
          <a:p>
            <a:pPr marL="1397660" lvl="2" indent="-465887">
              <a:buFont typeface="Arial" panose="020B0604020202020204" pitchFamily="34" charset="0"/>
              <a:buChar char="•"/>
            </a:pPr>
            <a:r>
              <a:rPr lang="en-US" dirty="0"/>
              <a:t>Pointing</a:t>
            </a:r>
          </a:p>
          <a:p>
            <a:pPr marL="1397660" lvl="2" indent="-465887">
              <a:buFont typeface="Arial" panose="020B0604020202020204" pitchFamily="34" charset="0"/>
              <a:buChar char="•"/>
            </a:pPr>
            <a:r>
              <a:rPr lang="en-US" dirty="0"/>
              <a:t>Drawing</a:t>
            </a:r>
          </a:p>
          <a:p>
            <a:pPr marL="1397660" lvl="2" indent="-465887">
              <a:buFont typeface="Arial" panose="020B0604020202020204" pitchFamily="34" charset="0"/>
              <a:buChar char="•"/>
            </a:pPr>
            <a:r>
              <a:rPr lang="en-US" dirty="0"/>
              <a:t>Writing</a:t>
            </a:r>
          </a:p>
          <a:p>
            <a:pPr marL="291179" indent="-291179">
              <a:buFont typeface="Wingdings" panose="05000000000000000000" pitchFamily="2" charset="2"/>
              <a:buChar char="Ø"/>
            </a:pPr>
            <a:r>
              <a:rPr lang="en-US" dirty="0"/>
              <a:t>Multiple acceptable levels of complexity of responding</a:t>
            </a:r>
          </a:p>
          <a:p>
            <a:pPr marL="815302" lvl="1" indent="-349415">
              <a:buFont typeface="Wingdings" panose="05000000000000000000" pitchFamily="2" charset="2"/>
              <a:buChar char="ü"/>
            </a:pPr>
            <a:r>
              <a:rPr lang="en-US" dirty="0"/>
              <a:t>Reflect different preferences, strengths, and abilities in activities</a:t>
            </a:r>
          </a:p>
          <a:p>
            <a:pPr marL="1281189" lvl="2" indent="-349415">
              <a:buFont typeface="Arial" panose="020B0604020202020204" pitchFamily="34" charset="0"/>
              <a:buChar char="•"/>
            </a:pPr>
            <a:r>
              <a:rPr lang="en-US" dirty="0"/>
              <a:t>Scaffolding</a:t>
            </a:r>
          </a:p>
          <a:p>
            <a:pPr marL="1281189" lvl="2" indent="-349415">
              <a:buFont typeface="Arial" panose="020B0604020202020204" pitchFamily="34" charset="0"/>
              <a:buChar char="•"/>
            </a:pPr>
            <a:r>
              <a:rPr lang="en-US" dirty="0"/>
              <a:t>Prompts</a:t>
            </a:r>
          </a:p>
          <a:p>
            <a:pPr marL="1281189" lvl="2" indent="-349415">
              <a:buFont typeface="Arial" panose="020B0604020202020204" pitchFamily="34" charset="0"/>
              <a:buChar char="•"/>
            </a:pPr>
            <a:r>
              <a:rPr lang="en-US" dirty="0"/>
              <a:t>Positive guidance</a:t>
            </a:r>
          </a:p>
          <a:p>
            <a:pPr marL="1281189" lvl="2" indent="-349415">
              <a:buFont typeface="Arial" panose="020B0604020202020204" pitchFamily="34" charset="0"/>
              <a:buChar char="•"/>
            </a:pPr>
            <a:r>
              <a:rPr lang="en-US" dirty="0"/>
              <a:t>Modeling</a:t>
            </a:r>
          </a:p>
          <a:p>
            <a:pPr defTabSz="931774" eaLnBrk="1" hangingPunct="1">
              <a:defRPr/>
            </a:pPr>
            <a:endParaRPr lang="en-US" b="0" dirty="0"/>
          </a:p>
          <a:p>
            <a:endParaRPr lang="en-US" dirty="0"/>
          </a:p>
        </p:txBody>
      </p:sp>
      <p:sp>
        <p:nvSpPr>
          <p:cNvPr id="4" name="Slide Number Placeholder 3"/>
          <p:cNvSpPr>
            <a:spLocks noGrp="1"/>
          </p:cNvSpPr>
          <p:nvPr>
            <p:ph type="sldNum" sz="quarter" idx="10"/>
          </p:nvPr>
        </p:nvSpPr>
        <p:spPr/>
        <p:txBody>
          <a:bodyPr/>
          <a:lstStyle/>
          <a:p>
            <a:fld id="{2DA7D25E-F894-EF4D-871A-6EB0F6BC705D}" type="slidenum">
              <a:rPr lang="en-US" smtClean="0"/>
              <a:pPr/>
              <a:t>8</a:t>
            </a:fld>
            <a:endParaRPr lang="en-US"/>
          </a:p>
        </p:txBody>
      </p:sp>
    </p:spTree>
    <p:extLst>
      <p:ext uri="{BB962C8B-B14F-4D97-AF65-F5344CB8AC3E}">
        <p14:creationId xmlns:p14="http://schemas.microsoft.com/office/powerpoint/2010/main" val="626299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Differentiated instruction will benefit all students and the varied learning needs and abilities that they possess in order to maximize learning.  As we deepen our understanding based on our observations and data, we are able to make adjustments accordingly to meet their individual needs.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emphasize Differentiated</a:t>
            </a:r>
            <a:r>
              <a:rPr lang="en-US" baseline="0" dirty="0"/>
              <a:t> instruction at every tier for the particular students in a given school</a:t>
            </a:r>
          </a:p>
          <a:p>
            <a:endParaRPr lang="en-US" dirty="0"/>
          </a:p>
        </p:txBody>
      </p:sp>
      <p:sp>
        <p:nvSpPr>
          <p:cNvPr id="4" name="Slide Number Placeholder 3"/>
          <p:cNvSpPr>
            <a:spLocks noGrp="1"/>
          </p:cNvSpPr>
          <p:nvPr>
            <p:ph type="sldNum" sz="quarter" idx="10"/>
          </p:nvPr>
        </p:nvSpPr>
        <p:spPr/>
        <p:txBody>
          <a:bodyPr/>
          <a:lstStyle/>
          <a:p>
            <a:fld id="{2DA7D25E-F894-EF4D-871A-6EB0F6BC705D}" type="slidenum">
              <a:rPr lang="en-US" smtClean="0"/>
              <a:pPr/>
              <a:t>9</a:t>
            </a:fld>
            <a:endParaRPr lang="en-US"/>
          </a:p>
        </p:txBody>
      </p:sp>
    </p:spTree>
    <p:extLst>
      <p:ext uri="{BB962C8B-B14F-4D97-AF65-F5344CB8AC3E}">
        <p14:creationId xmlns:p14="http://schemas.microsoft.com/office/powerpoint/2010/main" val="3371098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mailto:swifteducationcenter@ku.edu"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12">
            <a:extLst>
              <a:ext uri="{FF2B5EF4-FFF2-40B4-BE49-F238E27FC236}">
                <a16:creationId xmlns:a16="http://schemas.microsoft.com/office/drawing/2014/main" id="{A7009268-1B2C-4EDB-8943-D7F8A48EE9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739" y="1336104"/>
            <a:ext cx="4888524" cy="154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b="1" i="0">
                <a:solidFill>
                  <a:schemeClr val="tx1">
                    <a:lumMod val="50000"/>
                    <a:lumOff val="50000"/>
                  </a:schemeClr>
                </a:solidFill>
                <a:latin typeface="Open Sans" charset="0"/>
                <a:ea typeface="Open Sans" charset="0"/>
                <a:cs typeface="Open Sans"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05229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EB15C2-506D-418E-ACC0-76EE10A4BDC3}"/>
              </a:ext>
            </a:extLst>
          </p:cNvPr>
          <p:cNvSpPr>
            <a:spLocks noGrp="1"/>
          </p:cNvSpPr>
          <p:nvPr>
            <p:ph type="dt" sz="half" idx="10"/>
          </p:nvPr>
        </p:nvSpPr>
        <p:spPr>
          <a:xfrm>
            <a:off x="0" y="0"/>
            <a:ext cx="0" cy="0"/>
          </a:xfrm>
        </p:spPr>
        <p:txBody>
          <a:bodyPr/>
          <a:lstStyle>
            <a:lvl1pPr eaLnBrk="0" hangingPunct="0">
              <a:defRPr>
                <a:latin typeface="Arial" charset="0"/>
                <a:cs typeface="+mn-cs"/>
              </a:defRPr>
            </a:lvl1pPr>
          </a:lstStyle>
          <a:p>
            <a:pPr>
              <a:defRPr/>
            </a:pPr>
            <a:fld id="{85599F45-1F78-4C6B-9E93-5DF6186E17AA}" type="datetimeFigureOut">
              <a:rPr lang="en-US"/>
              <a:pPr>
                <a:defRPr/>
              </a:pPr>
              <a:t>3/27/2018</a:t>
            </a:fld>
            <a:endParaRPr lang="en-US"/>
          </a:p>
        </p:txBody>
      </p:sp>
      <p:sp>
        <p:nvSpPr>
          <p:cNvPr id="5" name="Footer Placeholder 4">
            <a:extLst>
              <a:ext uri="{FF2B5EF4-FFF2-40B4-BE49-F238E27FC236}">
                <a16:creationId xmlns:a16="http://schemas.microsoft.com/office/drawing/2014/main" id="{64798C42-EC42-48D9-887E-62459EEC4256}"/>
              </a:ext>
            </a:extLst>
          </p:cNvPr>
          <p:cNvSpPr>
            <a:spLocks noGrp="1"/>
          </p:cNvSpPr>
          <p:nvPr>
            <p:ph type="ftr" sz="quarter" idx="11"/>
          </p:nvPr>
        </p:nvSpPr>
        <p:spPr>
          <a:xfrm>
            <a:off x="0" y="0"/>
            <a:ext cx="0" cy="0"/>
          </a:xfrm>
        </p:spPr>
        <p:txBody>
          <a:bodyPr/>
          <a:lstStyle>
            <a:lvl1pPr eaLnBrk="0" hangingPunct="0">
              <a:defRPr>
                <a:latin typeface="Arial"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28596C63-52AF-4E14-A69A-61DA037A6A33}"/>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eaLnBrk="0" hangingPunct="0">
              <a:defRPr/>
            </a:lvl1pPr>
          </a:lstStyle>
          <a:p>
            <a:pPr>
              <a:defRPr/>
            </a:pPr>
            <a:fld id="{F24D2A62-550B-47C3-8D49-857F707E1432}" type="slidenum">
              <a:rPr lang="en-US" altLang="en-US"/>
              <a:pPr>
                <a:defRPr/>
              </a:pPr>
              <a:t>‹#›</a:t>
            </a:fld>
            <a:endParaRPr lang="en-US" altLang="en-US"/>
          </a:p>
        </p:txBody>
      </p:sp>
    </p:spTree>
    <p:extLst>
      <p:ext uri="{BB962C8B-B14F-4D97-AF65-F5344CB8AC3E}">
        <p14:creationId xmlns:p14="http://schemas.microsoft.com/office/powerpoint/2010/main" val="321303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2" name="Holder 2">
            <a:extLst>
              <a:ext uri="{FF2B5EF4-FFF2-40B4-BE49-F238E27FC236}">
                <a16:creationId xmlns:a16="http://schemas.microsoft.com/office/drawing/2014/main" id="{F01B47ED-ED01-4064-85B9-6A73AD48C8A1}"/>
              </a:ext>
            </a:extLst>
          </p:cNvPr>
          <p:cNvSpPr>
            <a:spLocks noGrp="1"/>
          </p:cNvSpPr>
          <p:nvPr>
            <p:ph type="ftr" sz="quarter" idx="10"/>
          </p:nvPr>
        </p:nvSpPr>
        <p:spPr>
          <a:xfrm>
            <a:off x="0" y="0"/>
            <a:ext cx="0" cy="0"/>
          </a:xfrm>
        </p:spPr>
        <p:txBody>
          <a:bodyPr lIns="0" tIns="0" rIns="0" bIns="0"/>
          <a:lstStyle>
            <a:lvl1pPr algn="ctr" eaLnBrk="0" hangingPunct="0">
              <a:defRPr>
                <a:solidFill>
                  <a:schemeClr val="tx1">
                    <a:tint val="75000"/>
                  </a:schemeClr>
                </a:solidFill>
                <a:latin typeface="Arial" charset="0"/>
                <a:cs typeface="+mn-cs"/>
              </a:defRPr>
            </a:lvl1pPr>
          </a:lstStyle>
          <a:p>
            <a:pPr>
              <a:defRPr/>
            </a:pPr>
            <a:endParaRPr/>
          </a:p>
        </p:txBody>
      </p:sp>
      <p:sp>
        <p:nvSpPr>
          <p:cNvPr id="3" name="Holder 3">
            <a:extLst>
              <a:ext uri="{FF2B5EF4-FFF2-40B4-BE49-F238E27FC236}">
                <a16:creationId xmlns:a16="http://schemas.microsoft.com/office/drawing/2014/main" id="{A2E520E9-8933-418E-94BE-A384D30B2CB7}"/>
              </a:ext>
            </a:extLst>
          </p:cNvPr>
          <p:cNvSpPr>
            <a:spLocks noGrp="1"/>
          </p:cNvSpPr>
          <p:nvPr>
            <p:ph type="dt" sz="half" idx="11"/>
          </p:nvPr>
        </p:nvSpPr>
        <p:spPr>
          <a:xfrm>
            <a:off x="0" y="0"/>
            <a:ext cx="0" cy="0"/>
          </a:xfrm>
        </p:spPr>
        <p:txBody>
          <a:bodyPr lIns="0" tIns="0" rIns="0" bIns="0"/>
          <a:lstStyle>
            <a:lvl1pPr algn="l" eaLnBrk="0" hangingPunct="0">
              <a:defRPr>
                <a:solidFill>
                  <a:schemeClr val="tx1">
                    <a:tint val="75000"/>
                  </a:schemeClr>
                </a:solidFill>
                <a:latin typeface="Arial" charset="0"/>
                <a:cs typeface="+mn-cs"/>
              </a:defRPr>
            </a:lvl1pPr>
          </a:lstStyle>
          <a:p>
            <a:pPr>
              <a:defRPr/>
            </a:pPr>
            <a:fld id="{F2117BFD-4014-4589-B275-253EEF7A4B46}" type="datetimeFigureOut">
              <a:rPr lang="en-US"/>
              <a:pPr>
                <a:defRPr/>
              </a:pPr>
              <a:t>3/27/2018</a:t>
            </a:fld>
            <a:endParaRPr lang="en-US"/>
          </a:p>
        </p:txBody>
      </p:sp>
      <p:sp>
        <p:nvSpPr>
          <p:cNvPr id="4" name="Holder 4">
            <a:extLst>
              <a:ext uri="{FF2B5EF4-FFF2-40B4-BE49-F238E27FC236}">
                <a16:creationId xmlns:a16="http://schemas.microsoft.com/office/drawing/2014/main" id="{B175532E-7C98-4373-AFB0-C74FB5F3CC0D}"/>
              </a:ext>
            </a:extLst>
          </p:cNvPr>
          <p:cNvSpPr>
            <a:spLocks noGrp="1"/>
          </p:cNvSpPr>
          <p:nvPr>
            <p:ph type="sldNum" sz="quarter" idx="12"/>
          </p:nvPr>
        </p:nvSpPr>
        <p:spPr>
          <a:xfrm>
            <a:off x="0" y="0"/>
            <a:ext cx="0" cy="0"/>
          </a:xfrm>
        </p:spPr>
        <p:txBody>
          <a:bodyPr vert="horz" wrap="square" lIns="0" tIns="0" rIns="0" bIns="0" numCol="1" anchor="t" anchorCtr="0" compatLnSpc="1">
            <a:prstTxWarp prst="textNoShape">
              <a:avLst/>
            </a:prstTxWarp>
          </a:bodyPr>
          <a:lstStyle>
            <a:lvl1pPr algn="r" eaLnBrk="0" hangingPunct="0">
              <a:defRPr>
                <a:solidFill>
                  <a:srgbClr val="898989"/>
                </a:solidFill>
              </a:defRPr>
            </a:lvl1pPr>
          </a:lstStyle>
          <a:p>
            <a:pPr>
              <a:defRPr/>
            </a:pPr>
            <a:fld id="{0971A6D1-D5FE-4F83-814E-F47D51D46F56}" type="slidenum">
              <a:rPr lang="en-US" altLang="en-US"/>
              <a:pPr>
                <a:defRPr/>
              </a:pPr>
              <a:t>‹#›</a:t>
            </a:fld>
            <a:endParaRPr lang="en-US" altLang="en-US"/>
          </a:p>
        </p:txBody>
      </p:sp>
    </p:spTree>
    <p:extLst>
      <p:ext uri="{BB962C8B-B14F-4D97-AF65-F5344CB8AC3E}">
        <p14:creationId xmlns:p14="http://schemas.microsoft.com/office/powerpoint/2010/main" val="2343021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Quote">
    <p:spTree>
      <p:nvGrpSpPr>
        <p:cNvPr id="1" name=""/>
        <p:cNvGrpSpPr/>
        <p:nvPr/>
      </p:nvGrpSpPr>
      <p:grpSpPr>
        <a:xfrm>
          <a:off x="0" y="0"/>
          <a:ext cx="0" cy="0"/>
          <a:chOff x="0" y="0"/>
          <a:chExt cx="0" cy="0"/>
        </a:xfrm>
      </p:grpSpPr>
      <p:pic>
        <p:nvPicPr>
          <p:cNvPr id="6" name="Picture 5" descr="Teacher reading with students around a table." title="Teacher reading with students around a table."/>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292" y="4287"/>
            <a:ext cx="12199620" cy="6862286"/>
          </a:xfrm>
          <a:prstGeom prst="rect">
            <a:avLst/>
          </a:prstGeom>
        </p:spPr>
      </p:pic>
      <p:sp>
        <p:nvSpPr>
          <p:cNvPr id="7" name="Rectangle 6"/>
          <p:cNvSpPr/>
          <p:nvPr userDrawn="1"/>
        </p:nvSpPr>
        <p:spPr>
          <a:xfrm>
            <a:off x="9143999" y="4287"/>
            <a:ext cx="3105913" cy="6858000"/>
          </a:xfrm>
          <a:prstGeom prst="rect">
            <a:avLst/>
          </a:prstGeom>
          <a:solidFill>
            <a:srgbClr val="39355D">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6100572" y="-282386"/>
            <a:ext cx="3044952" cy="742277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a:xfrm>
            <a:off x="10668" y="-282386"/>
            <a:ext cx="3044952" cy="742277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 Placeholder 10"/>
          <p:cNvSpPr>
            <a:spLocks noGrp="1"/>
          </p:cNvSpPr>
          <p:nvPr>
            <p:ph type="body" sz="quarter" idx="10" hasCustomPrompt="1"/>
          </p:nvPr>
        </p:nvSpPr>
        <p:spPr>
          <a:xfrm>
            <a:off x="9271000" y="1460500"/>
            <a:ext cx="2917951" cy="3225800"/>
          </a:xfrm>
        </p:spPr>
        <p:txBody>
          <a:bodyPr/>
          <a:lstStyle>
            <a:lvl1pPr>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Place Pull Quote Here</a:t>
            </a:r>
          </a:p>
        </p:txBody>
      </p:sp>
    </p:spTree>
    <p:extLst>
      <p:ext uri="{BB962C8B-B14F-4D97-AF65-F5344CB8AC3E}">
        <p14:creationId xmlns:p14="http://schemas.microsoft.com/office/powerpoint/2010/main" val="3204357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C8D5DE-C76C-D54E-BDD4-0A9535153A4C}" type="datetimeFigureOut">
              <a:rPr lang="en-US" smtClean="0">
                <a:solidFill>
                  <a:prstClr val="black">
                    <a:tint val="75000"/>
                  </a:prstClr>
                </a:solidFill>
              </a:rPr>
              <a:pPr/>
              <a:t>3/27/2018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2293A62-2E9A-F640-813E-EA926B9B82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868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p:nvPr/>
        </p:nvSpPr>
        <p:spPr>
          <a:xfrm>
            <a:off x="-100" y="6727600"/>
            <a:ext cx="12192000" cy="130400"/>
          </a:xfrm>
          <a:prstGeom prst="rect">
            <a:avLst/>
          </a:prstGeom>
          <a:solidFill>
            <a:schemeClr val="accent3"/>
          </a:solidFill>
          <a:ln>
            <a:noFill/>
          </a:ln>
        </p:spPr>
        <p:txBody>
          <a:bodyPr lIns="121897" tIns="121897" rIns="121897" bIns="121897" anchor="ctr" anchorCtr="0">
            <a:noAutofit/>
          </a:bodyPr>
          <a:lstStyle/>
          <a:p>
            <a:pPr lvl="0">
              <a:spcBef>
                <a:spcPts val="0"/>
              </a:spcBef>
              <a:buNone/>
            </a:pPr>
            <a:endParaRPr/>
          </a:p>
        </p:txBody>
      </p:sp>
      <p:sp>
        <p:nvSpPr>
          <p:cNvPr id="27" name="Shape 27"/>
          <p:cNvSpPr txBox="1">
            <a:spLocks noGrp="1"/>
          </p:cNvSpPr>
          <p:nvPr>
            <p:ph type="title"/>
          </p:nvPr>
        </p:nvSpPr>
        <p:spPr>
          <a:xfrm>
            <a:off x="415600" y="593367"/>
            <a:ext cx="11360800" cy="943200"/>
          </a:xfrm>
          <a:prstGeom prst="rect">
            <a:avLst/>
          </a:prstGeom>
        </p:spPr>
        <p:txBody>
          <a:bodyPr lIns="121897" tIns="121897" rIns="121897" bIns="121897"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415600" y="1688433"/>
            <a:ext cx="11360800" cy="4403600"/>
          </a:xfrm>
          <a:prstGeom prst="rect">
            <a:avLst/>
          </a:prstGeom>
        </p:spPr>
        <p:txBody>
          <a:bodyPr lIns="121897" tIns="121897" rIns="121897" bIns="121897"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sldNum" idx="12"/>
          </p:nvPr>
        </p:nvSpPr>
        <p:spPr>
          <a:xfrm>
            <a:off x="11296609" y="6217621"/>
            <a:ext cx="731600" cy="524800"/>
          </a:xfrm>
          <a:prstGeom prst="rect">
            <a:avLst/>
          </a:prstGeom>
        </p:spPr>
        <p:txBody>
          <a:bodyPr lIns="121897" tIns="121897" rIns="121897" bIns="121897"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579895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Name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DFBF39-2453-43C6-8494-B50CD6E16C58}"/>
              </a:ext>
            </a:extLst>
          </p:cNvPr>
          <p:cNvSpPr/>
          <p:nvPr userDrawn="1"/>
        </p:nvSpPr>
        <p:spPr>
          <a:xfrm>
            <a:off x="0" y="460375"/>
            <a:ext cx="2238375" cy="482600"/>
          </a:xfrm>
          <a:prstGeom prst="rect">
            <a:avLst/>
          </a:prstGeom>
          <a:solidFill>
            <a:srgbClr val="A6A8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6" name="Rectangle 5">
            <a:extLst>
              <a:ext uri="{FF2B5EF4-FFF2-40B4-BE49-F238E27FC236}">
                <a16:creationId xmlns:a16="http://schemas.microsoft.com/office/drawing/2014/main" id="{5370D10F-55B1-4C60-A9D3-39E5F26D31EA}"/>
              </a:ext>
            </a:extLst>
          </p:cNvPr>
          <p:cNvSpPr/>
          <p:nvPr userDrawn="1"/>
        </p:nvSpPr>
        <p:spPr>
          <a:xfrm>
            <a:off x="2238375" y="460375"/>
            <a:ext cx="152400" cy="482600"/>
          </a:xfrm>
          <a:prstGeom prst="rect">
            <a:avLst/>
          </a:prstGeom>
          <a:solidFill>
            <a:srgbClr val="F5A9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15" name="Text Placeholder 14"/>
          <p:cNvSpPr>
            <a:spLocks noGrp="1"/>
          </p:cNvSpPr>
          <p:nvPr>
            <p:ph type="body" sz="quarter" idx="10"/>
          </p:nvPr>
        </p:nvSpPr>
        <p:spPr>
          <a:xfrm>
            <a:off x="80793" y="536644"/>
            <a:ext cx="2158313" cy="330200"/>
          </a:xfrm>
          <a:prstGeom prst="rect">
            <a:avLst/>
          </a:prstGeom>
        </p:spPr>
        <p:txBody>
          <a:bodyPr/>
          <a:lstStyle>
            <a:lvl1pPr marL="0" indent="0">
              <a:buNone/>
              <a:defRPr sz="2000" b="1" i="0" baseline="0">
                <a:solidFill>
                  <a:schemeClr val="bg1"/>
                </a:solidFill>
                <a:latin typeface="Open Sans Semibold" charset="0"/>
                <a:ea typeface="Open Sans Semibold" charset="0"/>
                <a:cs typeface="Open Sans Semibold" charset="0"/>
              </a:defRPr>
            </a:lvl1pPr>
          </a:lstStyle>
          <a:p>
            <a:pPr lvl="0"/>
            <a:r>
              <a:rPr lang="en-US"/>
              <a:t>Edit Master text styles</a:t>
            </a:r>
          </a:p>
        </p:txBody>
      </p:sp>
      <p:sp>
        <p:nvSpPr>
          <p:cNvPr id="19" name="Text Placeholder 18"/>
          <p:cNvSpPr>
            <a:spLocks noGrp="1"/>
          </p:cNvSpPr>
          <p:nvPr>
            <p:ph type="body" sz="quarter" idx="11"/>
          </p:nvPr>
        </p:nvSpPr>
        <p:spPr>
          <a:xfrm>
            <a:off x="6458857" y="1632858"/>
            <a:ext cx="5057549" cy="4047218"/>
          </a:xfrm>
          <a:prstGeom prst="rect">
            <a:avLst/>
          </a:prstGeom>
        </p:spPr>
        <p:txBody>
          <a:bodyPr/>
          <a:lstStyle>
            <a:lvl1pPr marL="0" indent="0">
              <a:buNone/>
              <a:defRPr sz="1800" baseline="0">
                <a:solidFill>
                  <a:schemeClr val="tx1">
                    <a:lumMod val="65000"/>
                    <a:lumOff val="35000"/>
                  </a:schemeClr>
                </a:solidFill>
                <a:latin typeface="Open Sans" charset="0"/>
                <a:ea typeface="Open Sans" charset="0"/>
                <a:cs typeface="Open Sans" charset="0"/>
              </a:defRPr>
            </a:lvl1pPr>
            <a:lvl2pPr marL="457200" indent="0">
              <a:buNone/>
              <a:defRPr sz="1800">
                <a:latin typeface="Open Sans" charset="0"/>
                <a:ea typeface="Open Sans" charset="0"/>
                <a:cs typeface="Open Sans" charset="0"/>
              </a:defRPr>
            </a:lvl2pPr>
            <a:lvl3pPr marL="914400" indent="0">
              <a:buNone/>
              <a:defRPr sz="1800">
                <a:latin typeface="Open Sans" charset="0"/>
                <a:ea typeface="Open Sans" charset="0"/>
                <a:cs typeface="Open Sans" charset="0"/>
              </a:defRPr>
            </a:lvl3pPr>
            <a:lvl4pPr marL="1371600" indent="0">
              <a:buNone/>
              <a:defRPr sz="1800">
                <a:latin typeface="Open Sans" charset="0"/>
                <a:ea typeface="Open Sans" charset="0"/>
                <a:cs typeface="Open Sans" charset="0"/>
              </a:defRPr>
            </a:lvl4pPr>
            <a:lvl5pPr marL="1828800" indent="0">
              <a:buNone/>
              <a:defRPr sz="1800">
                <a:latin typeface="Open Sans" charset="0"/>
                <a:ea typeface="Open Sans" charset="0"/>
                <a:cs typeface="Open Sans" charset="0"/>
              </a:defRPr>
            </a:lvl5pPr>
          </a:lstStyle>
          <a:p>
            <a:pPr lvl="0"/>
            <a:r>
              <a:rPr lang="en-US"/>
              <a:t>Click to edit Master text styles</a:t>
            </a:r>
          </a:p>
        </p:txBody>
      </p:sp>
      <p:sp>
        <p:nvSpPr>
          <p:cNvPr id="21" name="Picture Placeholder 20"/>
          <p:cNvSpPr>
            <a:spLocks noGrp="1"/>
          </p:cNvSpPr>
          <p:nvPr>
            <p:ph type="pic" sz="quarter" idx="12"/>
          </p:nvPr>
        </p:nvSpPr>
        <p:spPr>
          <a:xfrm>
            <a:off x="921657" y="1632791"/>
            <a:ext cx="5057549" cy="4048037"/>
          </a:xfrm>
          <a:prstGeom prst="rect">
            <a:avLst/>
          </a:prstGeom>
        </p:spPr>
        <p:txBody>
          <a:bodyPr anchor="ctr"/>
          <a:lstStyle>
            <a:lvl1pPr algn="ctr">
              <a:defRPr sz="1800" baseline="0"/>
            </a:lvl1pPr>
          </a:lstStyle>
          <a:p>
            <a:pPr lvl="0"/>
            <a:r>
              <a:rPr lang="en-US" noProof="0"/>
              <a:t>Click icon to add picture</a:t>
            </a:r>
          </a:p>
        </p:txBody>
      </p:sp>
    </p:spTree>
    <p:extLst>
      <p:ext uri="{BB962C8B-B14F-4D97-AF65-F5344CB8AC3E}">
        <p14:creationId xmlns:p14="http://schemas.microsoft.com/office/powerpoint/2010/main" val="1280796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rt or 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F2E52C-2835-442F-BC16-ABF69C7B5B8A}"/>
              </a:ext>
            </a:extLst>
          </p:cNvPr>
          <p:cNvSpPr/>
          <p:nvPr userDrawn="1"/>
        </p:nvSpPr>
        <p:spPr>
          <a:xfrm>
            <a:off x="0" y="460375"/>
            <a:ext cx="2238375" cy="482600"/>
          </a:xfrm>
          <a:prstGeom prst="rect">
            <a:avLst/>
          </a:prstGeom>
          <a:solidFill>
            <a:srgbClr val="A6A8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6" name="Rectangle 5">
            <a:extLst>
              <a:ext uri="{FF2B5EF4-FFF2-40B4-BE49-F238E27FC236}">
                <a16:creationId xmlns:a16="http://schemas.microsoft.com/office/drawing/2014/main" id="{E0E52102-2FA6-4D58-BCA0-5FEB0113BF92}"/>
              </a:ext>
            </a:extLst>
          </p:cNvPr>
          <p:cNvSpPr/>
          <p:nvPr userDrawn="1"/>
        </p:nvSpPr>
        <p:spPr>
          <a:xfrm>
            <a:off x="2238375" y="460375"/>
            <a:ext cx="152400" cy="482600"/>
          </a:xfrm>
          <a:prstGeom prst="rect">
            <a:avLst/>
          </a:prstGeom>
          <a:solidFill>
            <a:srgbClr val="F5A9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15" name="Text Placeholder 14"/>
          <p:cNvSpPr>
            <a:spLocks noGrp="1"/>
          </p:cNvSpPr>
          <p:nvPr>
            <p:ph type="body" sz="quarter" idx="10"/>
          </p:nvPr>
        </p:nvSpPr>
        <p:spPr>
          <a:xfrm>
            <a:off x="80793" y="536644"/>
            <a:ext cx="2158313" cy="330200"/>
          </a:xfrm>
          <a:prstGeom prst="rect">
            <a:avLst/>
          </a:prstGeom>
        </p:spPr>
        <p:txBody>
          <a:bodyPr/>
          <a:lstStyle>
            <a:lvl1pPr marL="0" indent="0">
              <a:buNone/>
              <a:defRPr sz="2000" b="1" i="0" baseline="0">
                <a:solidFill>
                  <a:schemeClr val="bg1"/>
                </a:solidFill>
                <a:latin typeface="Open Sans Semibold" charset="0"/>
                <a:ea typeface="Open Sans Semibold" charset="0"/>
                <a:cs typeface="Open Sans Semibold" charset="0"/>
              </a:defRPr>
            </a:lvl1pPr>
          </a:lstStyle>
          <a:p>
            <a:pPr lvl="0"/>
            <a:r>
              <a:rPr lang="en-US"/>
              <a:t>Edit Master text styles</a:t>
            </a:r>
          </a:p>
        </p:txBody>
      </p:sp>
      <p:sp>
        <p:nvSpPr>
          <p:cNvPr id="19" name="Text Placeholder 18"/>
          <p:cNvSpPr>
            <a:spLocks noGrp="1"/>
          </p:cNvSpPr>
          <p:nvPr>
            <p:ph type="body" sz="quarter" idx="11"/>
          </p:nvPr>
        </p:nvSpPr>
        <p:spPr>
          <a:xfrm>
            <a:off x="942749" y="1421112"/>
            <a:ext cx="2714851" cy="4654168"/>
          </a:xfrm>
          <a:prstGeom prst="rect">
            <a:avLst/>
          </a:prstGeom>
        </p:spPr>
        <p:txBody>
          <a:bodyPr/>
          <a:lstStyle>
            <a:lvl1pPr marL="0" indent="0">
              <a:buNone/>
              <a:defRPr sz="1800" b="0" i="0" baseline="0">
                <a:solidFill>
                  <a:schemeClr val="tx1">
                    <a:lumMod val="65000"/>
                    <a:lumOff val="35000"/>
                  </a:schemeClr>
                </a:solidFill>
                <a:latin typeface="Open Sans" charset="0"/>
                <a:ea typeface="Open Sans" charset="0"/>
                <a:cs typeface="Open Sans" charset="0"/>
              </a:defRPr>
            </a:lvl1pPr>
            <a:lvl2pPr marL="457200" indent="0">
              <a:buNone/>
              <a:defRPr sz="1800" b="0" i="0">
                <a:latin typeface="Open Sans" charset="0"/>
                <a:ea typeface="Open Sans" charset="0"/>
                <a:cs typeface="Open Sans" charset="0"/>
              </a:defRPr>
            </a:lvl2pPr>
            <a:lvl3pPr marL="914400" indent="0">
              <a:buNone/>
              <a:defRPr sz="1800" b="0" i="0">
                <a:latin typeface="Open Sans" charset="0"/>
                <a:ea typeface="Open Sans" charset="0"/>
                <a:cs typeface="Open Sans" charset="0"/>
              </a:defRPr>
            </a:lvl3pPr>
            <a:lvl4pPr marL="1371600" indent="0">
              <a:buNone/>
              <a:defRPr sz="1800" b="0" i="0">
                <a:latin typeface="Open Sans" charset="0"/>
                <a:ea typeface="Open Sans" charset="0"/>
                <a:cs typeface="Open Sans" charset="0"/>
              </a:defRPr>
            </a:lvl4pPr>
            <a:lvl5pPr marL="1828800" indent="0">
              <a:buNone/>
              <a:defRPr sz="1800" b="0" i="0">
                <a:latin typeface="Open Sans" charset="0"/>
                <a:ea typeface="Open Sans" charset="0"/>
                <a:cs typeface="Open Sans" charset="0"/>
              </a:defRPr>
            </a:lvl5pPr>
          </a:lstStyle>
          <a:p>
            <a:pPr lvl="0"/>
            <a:r>
              <a:rPr lang="en-US"/>
              <a:t>Edit Master text styles</a:t>
            </a:r>
          </a:p>
        </p:txBody>
      </p:sp>
      <p:sp>
        <p:nvSpPr>
          <p:cNvPr id="3" name="Chart Placeholder 2"/>
          <p:cNvSpPr>
            <a:spLocks noGrp="1"/>
          </p:cNvSpPr>
          <p:nvPr>
            <p:ph type="chart" sz="quarter" idx="12"/>
          </p:nvPr>
        </p:nvSpPr>
        <p:spPr>
          <a:xfrm>
            <a:off x="3919538" y="1415595"/>
            <a:ext cx="7756525" cy="4636861"/>
          </a:xfrm>
          <a:prstGeom prst="rect">
            <a:avLst/>
          </a:prstGeom>
        </p:spPr>
        <p:txBody>
          <a:bodyPr/>
          <a:lstStyle/>
          <a:p>
            <a:pPr lvl="0"/>
            <a:r>
              <a:rPr lang="en-US" noProof="0"/>
              <a:t>Click icon to add chart</a:t>
            </a:r>
          </a:p>
        </p:txBody>
      </p:sp>
    </p:spTree>
    <p:extLst>
      <p:ext uri="{BB962C8B-B14F-4D97-AF65-F5344CB8AC3E}">
        <p14:creationId xmlns:p14="http://schemas.microsoft.com/office/powerpoint/2010/main" val="3227144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AB7BD0-E920-4A4A-AB1C-9E160DB2AD8A}"/>
              </a:ext>
            </a:extLst>
          </p:cNvPr>
          <p:cNvSpPr/>
          <p:nvPr userDrawn="1"/>
        </p:nvSpPr>
        <p:spPr>
          <a:xfrm>
            <a:off x="0" y="460375"/>
            <a:ext cx="2238375" cy="482600"/>
          </a:xfrm>
          <a:prstGeom prst="rect">
            <a:avLst/>
          </a:prstGeom>
          <a:solidFill>
            <a:srgbClr val="A6A8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5" name="Rectangle 4">
            <a:extLst>
              <a:ext uri="{FF2B5EF4-FFF2-40B4-BE49-F238E27FC236}">
                <a16:creationId xmlns:a16="http://schemas.microsoft.com/office/drawing/2014/main" id="{BC63907D-6FD8-4259-BB78-3F7743AA6D97}"/>
              </a:ext>
            </a:extLst>
          </p:cNvPr>
          <p:cNvSpPr/>
          <p:nvPr userDrawn="1"/>
        </p:nvSpPr>
        <p:spPr>
          <a:xfrm>
            <a:off x="2238375" y="460375"/>
            <a:ext cx="152400" cy="482600"/>
          </a:xfrm>
          <a:prstGeom prst="rect">
            <a:avLst/>
          </a:prstGeom>
          <a:solidFill>
            <a:srgbClr val="F5A9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9" name="Text Placeholder 14"/>
          <p:cNvSpPr>
            <a:spLocks noGrp="1"/>
          </p:cNvSpPr>
          <p:nvPr>
            <p:ph type="body" sz="quarter" idx="10"/>
          </p:nvPr>
        </p:nvSpPr>
        <p:spPr>
          <a:xfrm>
            <a:off x="80793" y="536644"/>
            <a:ext cx="2158313" cy="330200"/>
          </a:xfrm>
          <a:prstGeom prst="rect">
            <a:avLst/>
          </a:prstGeom>
        </p:spPr>
        <p:txBody>
          <a:bodyPr/>
          <a:lstStyle>
            <a:lvl1pPr marL="0" indent="0">
              <a:buNone/>
              <a:defRPr sz="2000" b="1" i="0" baseline="0">
                <a:solidFill>
                  <a:schemeClr val="bg1"/>
                </a:solidFill>
                <a:latin typeface="Open Sans Semibold" charset="0"/>
                <a:ea typeface="Open Sans Semibold" charset="0"/>
                <a:cs typeface="Open Sans Semibold" charset="0"/>
              </a:defRPr>
            </a:lvl1pPr>
          </a:lstStyle>
          <a:p>
            <a:pPr lvl="0"/>
            <a:r>
              <a:rPr lang="en-US"/>
              <a:t>Edit Master text styles</a:t>
            </a:r>
          </a:p>
        </p:txBody>
      </p:sp>
      <p:sp>
        <p:nvSpPr>
          <p:cNvPr id="10" name="Picture Placeholder 20"/>
          <p:cNvSpPr>
            <a:spLocks noGrp="1"/>
          </p:cNvSpPr>
          <p:nvPr>
            <p:ph type="pic" sz="quarter" idx="12"/>
          </p:nvPr>
        </p:nvSpPr>
        <p:spPr>
          <a:xfrm>
            <a:off x="950685" y="1182915"/>
            <a:ext cx="10479313" cy="5000171"/>
          </a:xfrm>
          <a:prstGeom prst="rect">
            <a:avLst/>
          </a:prstGeom>
        </p:spPr>
        <p:txBody>
          <a:bodyPr anchor="ctr"/>
          <a:lstStyle>
            <a:lvl1pPr algn="ctr">
              <a:defRPr sz="1800" baseline="0"/>
            </a:lvl1pPr>
          </a:lstStyle>
          <a:p>
            <a:pPr lvl="0"/>
            <a:r>
              <a:rPr lang="en-US" noProof="0"/>
              <a:t>Click icon to add picture</a:t>
            </a:r>
          </a:p>
        </p:txBody>
      </p:sp>
    </p:spTree>
    <p:extLst>
      <p:ext uri="{BB962C8B-B14F-4D97-AF65-F5344CB8AC3E}">
        <p14:creationId xmlns:p14="http://schemas.microsoft.com/office/powerpoint/2010/main" val="1040754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pane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4D7DA8-7904-4DDD-BAC0-E5A2FF3D148D}"/>
              </a:ext>
            </a:extLst>
          </p:cNvPr>
          <p:cNvSpPr/>
          <p:nvPr userDrawn="1"/>
        </p:nvSpPr>
        <p:spPr>
          <a:xfrm>
            <a:off x="0" y="460375"/>
            <a:ext cx="2238375" cy="482600"/>
          </a:xfrm>
          <a:prstGeom prst="rect">
            <a:avLst/>
          </a:prstGeom>
          <a:solidFill>
            <a:srgbClr val="A6A8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8" name="Rectangle 7">
            <a:extLst>
              <a:ext uri="{FF2B5EF4-FFF2-40B4-BE49-F238E27FC236}">
                <a16:creationId xmlns:a16="http://schemas.microsoft.com/office/drawing/2014/main" id="{1292A6C8-6117-4CB9-A708-C719683F374E}"/>
              </a:ext>
            </a:extLst>
          </p:cNvPr>
          <p:cNvSpPr/>
          <p:nvPr userDrawn="1"/>
        </p:nvSpPr>
        <p:spPr>
          <a:xfrm>
            <a:off x="2238375" y="460375"/>
            <a:ext cx="152400" cy="482600"/>
          </a:xfrm>
          <a:prstGeom prst="rect">
            <a:avLst/>
          </a:prstGeom>
          <a:solidFill>
            <a:srgbClr val="F5A9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9" name="Text Placeholder 14"/>
          <p:cNvSpPr>
            <a:spLocks noGrp="1"/>
          </p:cNvSpPr>
          <p:nvPr>
            <p:ph type="body" sz="quarter" idx="10"/>
          </p:nvPr>
        </p:nvSpPr>
        <p:spPr>
          <a:xfrm>
            <a:off x="80793" y="536644"/>
            <a:ext cx="2158313" cy="330200"/>
          </a:xfrm>
          <a:prstGeom prst="rect">
            <a:avLst/>
          </a:prstGeom>
        </p:spPr>
        <p:txBody>
          <a:bodyPr/>
          <a:lstStyle>
            <a:lvl1pPr marL="0" indent="0">
              <a:buNone/>
              <a:defRPr sz="2000" b="1" i="0" baseline="0">
                <a:solidFill>
                  <a:schemeClr val="bg1"/>
                </a:solidFill>
                <a:latin typeface="Open Sans Semibold" charset="0"/>
                <a:ea typeface="Open Sans Semibold" charset="0"/>
                <a:cs typeface="Open Sans Semibold" charset="0"/>
              </a:defRPr>
            </a:lvl1pPr>
          </a:lstStyle>
          <a:p>
            <a:pPr lvl="0"/>
            <a:r>
              <a:rPr lang="en-US"/>
              <a:t>Edit Master text styles</a:t>
            </a:r>
          </a:p>
        </p:txBody>
      </p:sp>
      <p:sp>
        <p:nvSpPr>
          <p:cNvPr id="10" name="Picture Placeholder 20"/>
          <p:cNvSpPr>
            <a:spLocks noGrp="1"/>
          </p:cNvSpPr>
          <p:nvPr>
            <p:ph type="pic" sz="quarter" idx="12"/>
          </p:nvPr>
        </p:nvSpPr>
        <p:spPr>
          <a:xfrm>
            <a:off x="429135" y="1741715"/>
            <a:ext cx="3661447" cy="3606799"/>
          </a:xfrm>
          <a:prstGeom prst="rect">
            <a:avLst/>
          </a:prstGeom>
        </p:spPr>
        <p:txBody>
          <a:bodyPr anchor="ctr"/>
          <a:lstStyle>
            <a:lvl1pPr algn="ctr">
              <a:defRPr sz="1800" baseline="0"/>
            </a:lvl1pPr>
          </a:lstStyle>
          <a:p>
            <a:pPr lvl="0"/>
            <a:r>
              <a:rPr lang="en-US" noProof="0"/>
              <a:t>Click icon to add picture</a:t>
            </a:r>
          </a:p>
        </p:txBody>
      </p:sp>
      <p:sp>
        <p:nvSpPr>
          <p:cNvPr id="6" name="Picture Placeholder 20"/>
          <p:cNvSpPr>
            <a:spLocks noGrp="1"/>
          </p:cNvSpPr>
          <p:nvPr>
            <p:ph type="pic" sz="quarter" idx="13"/>
          </p:nvPr>
        </p:nvSpPr>
        <p:spPr>
          <a:xfrm>
            <a:off x="4355249" y="1741715"/>
            <a:ext cx="3661447" cy="3606799"/>
          </a:xfrm>
          <a:prstGeom prst="rect">
            <a:avLst/>
          </a:prstGeom>
        </p:spPr>
        <p:txBody>
          <a:bodyPr anchor="ctr"/>
          <a:lstStyle>
            <a:lvl1pPr algn="ctr">
              <a:defRPr sz="1800" baseline="0"/>
            </a:lvl1pPr>
          </a:lstStyle>
          <a:p>
            <a:pPr lvl="0"/>
            <a:r>
              <a:rPr lang="en-US" noProof="0"/>
              <a:t>Click icon to add picture</a:t>
            </a:r>
          </a:p>
        </p:txBody>
      </p:sp>
      <p:sp>
        <p:nvSpPr>
          <p:cNvPr id="11" name="Picture Placeholder 20"/>
          <p:cNvSpPr>
            <a:spLocks noGrp="1"/>
          </p:cNvSpPr>
          <p:nvPr>
            <p:ph type="pic" sz="quarter" idx="14"/>
          </p:nvPr>
        </p:nvSpPr>
        <p:spPr>
          <a:xfrm>
            <a:off x="8187021" y="1741715"/>
            <a:ext cx="3661447" cy="3606799"/>
          </a:xfrm>
          <a:prstGeom prst="rect">
            <a:avLst/>
          </a:prstGeom>
        </p:spPr>
        <p:txBody>
          <a:bodyPr anchor="ctr"/>
          <a:lstStyle>
            <a:lvl1pPr algn="ctr">
              <a:defRPr sz="1800" baseline="0"/>
            </a:lvl1pPr>
          </a:lstStyle>
          <a:p>
            <a:pPr lvl="0"/>
            <a:r>
              <a:rPr lang="en-US" noProof="0"/>
              <a:t>Click icon to add picture</a:t>
            </a:r>
          </a:p>
        </p:txBody>
      </p:sp>
    </p:spTree>
    <p:extLst>
      <p:ext uri="{BB962C8B-B14F-4D97-AF65-F5344CB8AC3E}">
        <p14:creationId xmlns:p14="http://schemas.microsoft.com/office/powerpoint/2010/main" val="2935714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699270-0EA3-4F23-B8C1-18CEB0D844C3}"/>
              </a:ext>
            </a:extLst>
          </p:cNvPr>
          <p:cNvSpPr/>
          <p:nvPr userDrawn="1"/>
        </p:nvSpPr>
        <p:spPr>
          <a:xfrm>
            <a:off x="0" y="460375"/>
            <a:ext cx="2490302" cy="482600"/>
          </a:xfrm>
          <a:prstGeom prst="rect">
            <a:avLst/>
          </a:prstGeom>
          <a:solidFill>
            <a:srgbClr val="A6A8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5" name="Rectangle 4">
            <a:extLst>
              <a:ext uri="{FF2B5EF4-FFF2-40B4-BE49-F238E27FC236}">
                <a16:creationId xmlns:a16="http://schemas.microsoft.com/office/drawing/2014/main" id="{72CA6FFE-F0EA-4F77-A42D-4D439F79E9A1}"/>
              </a:ext>
            </a:extLst>
          </p:cNvPr>
          <p:cNvSpPr/>
          <p:nvPr userDrawn="1"/>
        </p:nvSpPr>
        <p:spPr>
          <a:xfrm>
            <a:off x="2490302" y="460375"/>
            <a:ext cx="152400" cy="482600"/>
          </a:xfrm>
          <a:prstGeom prst="rect">
            <a:avLst/>
          </a:prstGeom>
          <a:solidFill>
            <a:srgbClr val="F5A9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9" name="Text Placeholder 14"/>
          <p:cNvSpPr>
            <a:spLocks noGrp="1"/>
          </p:cNvSpPr>
          <p:nvPr>
            <p:ph type="body" sz="quarter" idx="10"/>
          </p:nvPr>
        </p:nvSpPr>
        <p:spPr>
          <a:xfrm>
            <a:off x="80793" y="536644"/>
            <a:ext cx="2409509" cy="330200"/>
          </a:xfrm>
          <a:prstGeom prst="rect">
            <a:avLst/>
          </a:prstGeom>
        </p:spPr>
        <p:txBody>
          <a:bodyPr/>
          <a:lstStyle>
            <a:lvl1pPr marL="0" indent="0">
              <a:buNone/>
              <a:defRPr sz="2000" b="1" i="0" baseline="0">
                <a:solidFill>
                  <a:schemeClr val="bg1"/>
                </a:solidFill>
                <a:latin typeface="+mn-lt"/>
                <a:ea typeface="Open Sans Semibold" charset="0"/>
                <a:cs typeface="Open Sans Semibold" charset="0"/>
              </a:defRPr>
            </a:lvl1pPr>
          </a:lstStyle>
          <a:p>
            <a:pPr lvl="0"/>
            <a:r>
              <a:rPr lang="en-US"/>
              <a:t>Edit Master text styles</a:t>
            </a:r>
          </a:p>
        </p:txBody>
      </p:sp>
      <p:sp>
        <p:nvSpPr>
          <p:cNvPr id="3" name="Media Placeholder 2"/>
          <p:cNvSpPr>
            <a:spLocks noGrp="1"/>
          </p:cNvSpPr>
          <p:nvPr>
            <p:ph type="media" sz="quarter" idx="11"/>
          </p:nvPr>
        </p:nvSpPr>
        <p:spPr>
          <a:xfrm>
            <a:off x="1393598" y="1189492"/>
            <a:ext cx="9745662" cy="4978400"/>
          </a:xfrm>
          <a:prstGeom prst="rect">
            <a:avLst/>
          </a:prstGeom>
        </p:spPr>
        <p:txBody>
          <a:bodyPr/>
          <a:lstStyle/>
          <a:p>
            <a:pPr lvl="0"/>
            <a:r>
              <a:rPr lang="en-US" noProof="0"/>
              <a:t>Click icon to add media</a:t>
            </a:r>
          </a:p>
        </p:txBody>
      </p:sp>
    </p:spTree>
    <p:extLst>
      <p:ext uri="{BB962C8B-B14F-4D97-AF65-F5344CB8AC3E}">
        <p14:creationId xmlns:p14="http://schemas.microsoft.com/office/powerpoint/2010/main" val="1508197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06520B-A57C-43BD-81D8-B107A8E0CB60}"/>
              </a:ext>
            </a:extLst>
          </p:cNvPr>
          <p:cNvSpPr/>
          <p:nvPr userDrawn="1"/>
        </p:nvSpPr>
        <p:spPr>
          <a:xfrm>
            <a:off x="0" y="460375"/>
            <a:ext cx="2630261" cy="482600"/>
          </a:xfrm>
          <a:prstGeom prst="rect">
            <a:avLst/>
          </a:prstGeom>
          <a:solidFill>
            <a:srgbClr val="A6A8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4" name="Rectangle 3">
            <a:extLst>
              <a:ext uri="{FF2B5EF4-FFF2-40B4-BE49-F238E27FC236}">
                <a16:creationId xmlns:a16="http://schemas.microsoft.com/office/drawing/2014/main" id="{BBF22575-8992-4CF1-A966-AA81FFF45A8F}"/>
              </a:ext>
            </a:extLst>
          </p:cNvPr>
          <p:cNvSpPr/>
          <p:nvPr userDrawn="1"/>
        </p:nvSpPr>
        <p:spPr>
          <a:xfrm>
            <a:off x="2630261" y="460375"/>
            <a:ext cx="152400" cy="482600"/>
          </a:xfrm>
          <a:prstGeom prst="rect">
            <a:avLst/>
          </a:prstGeom>
          <a:solidFill>
            <a:srgbClr val="F5A9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9" name="Text Placeholder 14"/>
          <p:cNvSpPr>
            <a:spLocks noGrp="1"/>
          </p:cNvSpPr>
          <p:nvPr>
            <p:ph type="body" sz="quarter" idx="10"/>
          </p:nvPr>
        </p:nvSpPr>
        <p:spPr>
          <a:xfrm>
            <a:off x="80793" y="536644"/>
            <a:ext cx="2549468" cy="330200"/>
          </a:xfrm>
          <a:prstGeom prst="rect">
            <a:avLst/>
          </a:prstGeom>
        </p:spPr>
        <p:txBody>
          <a:bodyPr/>
          <a:lstStyle>
            <a:lvl1pPr marL="0" indent="0">
              <a:buNone/>
              <a:defRPr sz="2000" b="1" i="0" baseline="0">
                <a:solidFill>
                  <a:schemeClr val="bg1"/>
                </a:solidFill>
                <a:latin typeface="+mn-lt"/>
                <a:ea typeface="Open Sans Semibold" charset="0"/>
                <a:cs typeface="Open Sans Semibold" charset="0"/>
              </a:defRPr>
            </a:lvl1pPr>
          </a:lstStyle>
          <a:p>
            <a:pPr lvl="0"/>
            <a:r>
              <a:rPr lang="en-US"/>
              <a:t>Click to edit Master text styles</a:t>
            </a:r>
          </a:p>
        </p:txBody>
      </p:sp>
    </p:spTree>
    <p:extLst>
      <p:ext uri="{BB962C8B-B14F-4D97-AF65-F5344CB8AC3E}">
        <p14:creationId xmlns:p14="http://schemas.microsoft.com/office/powerpoint/2010/main" val="3536228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l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2E37523-D320-4F3B-8579-2C1A705DB295}"/>
              </a:ext>
            </a:extLst>
          </p:cNvPr>
          <p:cNvSpPr/>
          <p:nvPr userDrawn="1"/>
        </p:nvSpPr>
        <p:spPr>
          <a:xfrm>
            <a:off x="0" y="460375"/>
            <a:ext cx="2238375" cy="482600"/>
          </a:xfrm>
          <a:prstGeom prst="rect">
            <a:avLst/>
          </a:prstGeom>
          <a:solidFill>
            <a:srgbClr val="A6A8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4" name="Rectangle 3">
            <a:extLst>
              <a:ext uri="{FF2B5EF4-FFF2-40B4-BE49-F238E27FC236}">
                <a16:creationId xmlns:a16="http://schemas.microsoft.com/office/drawing/2014/main" id="{3B17725A-C534-4AE7-BB5B-961910C9BA40}"/>
              </a:ext>
            </a:extLst>
          </p:cNvPr>
          <p:cNvSpPr/>
          <p:nvPr userDrawn="1"/>
        </p:nvSpPr>
        <p:spPr>
          <a:xfrm>
            <a:off x="2238375" y="460375"/>
            <a:ext cx="152400" cy="482600"/>
          </a:xfrm>
          <a:prstGeom prst="rect">
            <a:avLst/>
          </a:prstGeom>
          <a:solidFill>
            <a:srgbClr val="F5A9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5" name="Rectangle 4">
            <a:extLst>
              <a:ext uri="{FF2B5EF4-FFF2-40B4-BE49-F238E27FC236}">
                <a16:creationId xmlns:a16="http://schemas.microsoft.com/office/drawing/2014/main" id="{2F4EB4E4-A0C5-44B7-AA8B-EA128A81CADE}"/>
              </a:ext>
            </a:extLst>
          </p:cNvPr>
          <p:cNvSpPr/>
          <p:nvPr userDrawn="1"/>
        </p:nvSpPr>
        <p:spPr>
          <a:xfrm>
            <a:off x="-1588" y="3800475"/>
            <a:ext cx="2411413" cy="2443163"/>
          </a:xfrm>
          <a:prstGeom prst="rect">
            <a:avLst/>
          </a:prstGeom>
          <a:solidFill>
            <a:srgbClr val="162E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6" name="Rectangle 5">
            <a:extLst>
              <a:ext uri="{FF2B5EF4-FFF2-40B4-BE49-F238E27FC236}">
                <a16:creationId xmlns:a16="http://schemas.microsoft.com/office/drawing/2014/main" id="{7255AB07-220A-4DD9-979E-7712EE1D60B4}"/>
              </a:ext>
            </a:extLst>
          </p:cNvPr>
          <p:cNvSpPr/>
          <p:nvPr userDrawn="1"/>
        </p:nvSpPr>
        <p:spPr>
          <a:xfrm>
            <a:off x="2409825" y="1370013"/>
            <a:ext cx="2457450" cy="2430462"/>
          </a:xfrm>
          <a:prstGeom prst="rect">
            <a:avLst/>
          </a:prstGeom>
          <a:solidFill>
            <a:srgbClr val="00568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7" name="Rectangle 6">
            <a:extLst>
              <a:ext uri="{FF2B5EF4-FFF2-40B4-BE49-F238E27FC236}">
                <a16:creationId xmlns:a16="http://schemas.microsoft.com/office/drawing/2014/main" id="{90537D1D-6287-40DB-AA7F-B739F62F21C9}"/>
              </a:ext>
            </a:extLst>
          </p:cNvPr>
          <p:cNvSpPr/>
          <p:nvPr userDrawn="1"/>
        </p:nvSpPr>
        <p:spPr>
          <a:xfrm>
            <a:off x="4867275" y="3787775"/>
            <a:ext cx="2459038" cy="2444750"/>
          </a:xfrm>
          <a:prstGeom prst="rect">
            <a:avLst/>
          </a:prstGeom>
          <a:solidFill>
            <a:srgbClr val="75C8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8" name="Rectangle 7">
            <a:extLst>
              <a:ext uri="{FF2B5EF4-FFF2-40B4-BE49-F238E27FC236}">
                <a16:creationId xmlns:a16="http://schemas.microsoft.com/office/drawing/2014/main" id="{BB2A28FA-F69E-43A9-80B0-65F1F00CD0B3}"/>
              </a:ext>
            </a:extLst>
          </p:cNvPr>
          <p:cNvSpPr/>
          <p:nvPr userDrawn="1"/>
        </p:nvSpPr>
        <p:spPr>
          <a:xfrm>
            <a:off x="7326313" y="1370013"/>
            <a:ext cx="2457450" cy="2430462"/>
          </a:xfrm>
          <a:prstGeom prst="rect">
            <a:avLst/>
          </a:prstGeom>
          <a:solidFill>
            <a:srgbClr val="E86D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10" name="Rectangle 9">
            <a:extLst>
              <a:ext uri="{FF2B5EF4-FFF2-40B4-BE49-F238E27FC236}">
                <a16:creationId xmlns:a16="http://schemas.microsoft.com/office/drawing/2014/main" id="{F66427BE-CD9D-4FDB-94D7-27FE2E36D9A5}"/>
              </a:ext>
            </a:extLst>
          </p:cNvPr>
          <p:cNvSpPr/>
          <p:nvPr userDrawn="1"/>
        </p:nvSpPr>
        <p:spPr>
          <a:xfrm>
            <a:off x="9782175" y="3787775"/>
            <a:ext cx="2409825" cy="2444750"/>
          </a:xfrm>
          <a:prstGeom prst="rect">
            <a:avLst/>
          </a:prstGeom>
          <a:solidFill>
            <a:srgbClr val="F7B5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pic>
        <p:nvPicPr>
          <p:cNvPr id="11" name="Picture 19">
            <a:extLst>
              <a:ext uri="{FF2B5EF4-FFF2-40B4-BE49-F238E27FC236}">
                <a16:creationId xmlns:a16="http://schemas.microsoft.com/office/drawing/2014/main" id="{CD8858A6-E0D6-4060-BEEE-18FE6C931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5950" y="1854200"/>
            <a:ext cx="990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0">
            <a:extLst>
              <a:ext uri="{FF2B5EF4-FFF2-40B4-BE49-F238E27FC236}">
                <a16:creationId xmlns:a16="http://schemas.microsoft.com/office/drawing/2014/main" id="{656BA226-D7CF-4A0D-A086-8306313ABBB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33700" y="4386263"/>
            <a:ext cx="14097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1">
            <a:extLst>
              <a:ext uri="{FF2B5EF4-FFF2-40B4-BE49-F238E27FC236}">
                <a16:creationId xmlns:a16="http://schemas.microsoft.com/office/drawing/2014/main" id="{78151457-E0F4-48E4-903C-1CCF0973020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862638" y="1866900"/>
            <a:ext cx="4699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2">
            <a:extLst>
              <a:ext uri="{FF2B5EF4-FFF2-40B4-BE49-F238E27FC236}">
                <a16:creationId xmlns:a16="http://schemas.microsoft.com/office/drawing/2014/main" id="{3D01E3E0-29C4-4793-985B-0C9D129ABFC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121650" y="4419600"/>
            <a:ext cx="8636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3">
            <a:extLst>
              <a:ext uri="{FF2B5EF4-FFF2-40B4-BE49-F238E27FC236}">
                <a16:creationId xmlns:a16="http://schemas.microsoft.com/office/drawing/2014/main" id="{7A3F1D9E-482B-49F1-BD75-A35AFDC135D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434638" y="1955800"/>
            <a:ext cx="12827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4"/>
          <p:cNvSpPr>
            <a:spLocks noGrp="1"/>
          </p:cNvSpPr>
          <p:nvPr>
            <p:ph type="body" sz="quarter" idx="10"/>
          </p:nvPr>
        </p:nvSpPr>
        <p:spPr>
          <a:xfrm>
            <a:off x="80793" y="536644"/>
            <a:ext cx="2158313" cy="330200"/>
          </a:xfrm>
          <a:prstGeom prst="rect">
            <a:avLst/>
          </a:prstGeom>
        </p:spPr>
        <p:txBody>
          <a:bodyPr/>
          <a:lstStyle>
            <a:lvl1pPr marL="0" indent="0">
              <a:buNone/>
              <a:defRPr sz="2000" b="1" i="0" baseline="0">
                <a:solidFill>
                  <a:schemeClr val="bg1"/>
                </a:solidFill>
                <a:latin typeface="Open Sans Semibold" charset="0"/>
                <a:ea typeface="Open Sans Semibold" charset="0"/>
                <a:cs typeface="Open Sans Semibold" charset="0"/>
              </a:defRPr>
            </a:lvl1pPr>
          </a:lstStyle>
          <a:p>
            <a:pPr lvl="0"/>
            <a:r>
              <a:rPr lang="en-US"/>
              <a:t>Edit Master text styles</a:t>
            </a:r>
          </a:p>
        </p:txBody>
      </p:sp>
    </p:spTree>
    <p:extLst>
      <p:ext uri="{BB962C8B-B14F-4D97-AF65-F5344CB8AC3E}">
        <p14:creationId xmlns:p14="http://schemas.microsoft.com/office/powerpoint/2010/main" val="3207886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pyright">
    <p:spTree>
      <p:nvGrpSpPr>
        <p:cNvPr id="1" name=""/>
        <p:cNvGrpSpPr/>
        <p:nvPr/>
      </p:nvGrpSpPr>
      <p:grpSpPr>
        <a:xfrm>
          <a:off x="0" y="0"/>
          <a:ext cx="0" cy="0"/>
          <a:chOff x="0" y="0"/>
          <a:chExt cx="0" cy="0"/>
        </a:xfrm>
      </p:grpSpPr>
      <p:pic>
        <p:nvPicPr>
          <p:cNvPr id="4" name="Picture 13">
            <a:extLst>
              <a:ext uri="{FF2B5EF4-FFF2-40B4-BE49-F238E27FC236}">
                <a16:creationId xmlns:a16="http://schemas.microsoft.com/office/drawing/2014/main" id="{80767227-D0E6-4E5F-8D32-149AB95C21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86138" y="2660650"/>
            <a:ext cx="5419725"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9"/>
          <p:cNvSpPr>
            <a:spLocks noGrp="1"/>
          </p:cNvSpPr>
          <p:nvPr>
            <p:ph type="body" sz="quarter" idx="10" hasCustomPrompt="1"/>
          </p:nvPr>
        </p:nvSpPr>
        <p:spPr>
          <a:xfrm>
            <a:off x="1119187" y="5253038"/>
            <a:ext cx="10562739" cy="914400"/>
          </a:xfrm>
          <a:prstGeom prst="rect">
            <a:avLst/>
          </a:prstGeom>
        </p:spPr>
        <p:txBody>
          <a:bodyPr/>
          <a:lstStyle>
            <a:lvl1pPr marL="0" indent="0">
              <a:buNone/>
              <a:defRPr sz="2800"/>
            </a:lvl1pPr>
            <a:lvl2pPr marL="457200" indent="0">
              <a:buNone/>
              <a:defRPr/>
            </a:lvl2pPr>
            <a:lvl3pPr marL="914400" indent="0">
              <a:buNone/>
              <a:defRPr/>
            </a:lvl3pPr>
            <a:lvl4pPr marL="1371600" indent="0">
              <a:buNone/>
              <a:defRPr/>
            </a:lvl4pPr>
            <a:lvl5pPr marL="1828800" indent="0">
              <a:buNone/>
              <a:defRPr/>
            </a:lvl5pPr>
          </a:lstStyle>
          <a:p>
            <a:pPr algn="ctr" eaLnBrk="1" hangingPunct="1">
              <a:defRPr/>
            </a:pPr>
            <a:r>
              <a:rPr lang="en-US" altLang="x-none" sz="1100">
                <a:solidFill>
                  <a:srgbClr val="595959"/>
                </a:solidFill>
                <a:ea typeface="Arial" charset="0"/>
                <a:cs typeface="Arial" charset="0"/>
              </a:rPr>
              <a:t>SWIFT Education Center, a technical assistance center of the Life Span Institute at The University of Kansas, produced the data for this presentation.  Please contact </a:t>
            </a:r>
            <a:r>
              <a:rPr lang="en-US" altLang="x-none" sz="1100" u="sng">
                <a:solidFill>
                  <a:srgbClr val="595959"/>
                </a:solidFill>
                <a:ea typeface="Arial" charset="0"/>
                <a:cs typeface="Arial" charset="0"/>
                <a:hlinkClick r:id="rId3"/>
              </a:rPr>
              <a:t>swift@ku.edu</a:t>
            </a:r>
            <a:r>
              <a:rPr lang="en-US" altLang="x-none" sz="1100" u="sng">
                <a:solidFill>
                  <a:srgbClr val="595959"/>
                </a:solidFill>
                <a:ea typeface="Arial" charset="0"/>
                <a:cs typeface="Arial" charset="0"/>
              </a:rPr>
              <a:t> </a:t>
            </a:r>
            <a:r>
              <a:rPr lang="en-US" altLang="x-none" sz="1100">
                <a:solidFill>
                  <a:srgbClr val="595959"/>
                </a:solidFill>
                <a:ea typeface="Arial" charset="0"/>
                <a:cs typeface="Arial" charset="0"/>
              </a:rPr>
              <a:t>for permission to reproduce it in whole or in part, and cite as: SWIFT Education Center. (2017). Title. Presented at location.</a:t>
            </a:r>
          </a:p>
          <a:p>
            <a:pPr algn="ctr" eaLnBrk="1" hangingPunct="1">
              <a:defRPr/>
            </a:pPr>
            <a:endParaRPr lang="en-US" altLang="x-none" sz="1100">
              <a:solidFill>
                <a:srgbClr val="595959"/>
              </a:solidFill>
              <a:ea typeface="Arial" charset="0"/>
              <a:cs typeface="Arial" charset="0"/>
            </a:endParaRPr>
          </a:p>
          <a:p>
            <a:pPr algn="ctr" eaLnBrk="1" hangingPunct="1">
              <a:defRPr/>
            </a:pPr>
            <a:r>
              <a:rPr lang="en-US" altLang="x-none" sz="1100">
                <a:solidFill>
                  <a:srgbClr val="595959"/>
                </a:solidFill>
                <a:ea typeface="Arial" charset="0"/>
                <a:cs typeface="Arial" charset="0"/>
              </a:rPr>
              <a:t>© SWIFT Education Center, 2017.</a:t>
            </a:r>
          </a:p>
          <a:p>
            <a:pPr lvl="0"/>
            <a:endParaRPr lang="en-US"/>
          </a:p>
        </p:txBody>
      </p:sp>
    </p:spTree>
    <p:extLst>
      <p:ext uri="{BB962C8B-B14F-4D97-AF65-F5344CB8AC3E}">
        <p14:creationId xmlns:p14="http://schemas.microsoft.com/office/powerpoint/2010/main" val="1416824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C47BB90-0180-4F3C-A030-5BEF570AEFE8}"/>
              </a:ext>
            </a:extLst>
          </p:cNvPr>
          <p:cNvSpPr/>
          <p:nvPr userDrawn="1"/>
        </p:nvSpPr>
        <p:spPr>
          <a:xfrm>
            <a:off x="-19050" y="6708775"/>
            <a:ext cx="2409825" cy="149225"/>
          </a:xfrm>
          <a:prstGeom prst="rect">
            <a:avLst/>
          </a:prstGeom>
          <a:solidFill>
            <a:srgbClr val="E86D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8" name="Rectangle 7">
            <a:extLst>
              <a:ext uri="{FF2B5EF4-FFF2-40B4-BE49-F238E27FC236}">
                <a16:creationId xmlns:a16="http://schemas.microsoft.com/office/drawing/2014/main" id="{B5BE84AE-DD72-4981-9FE7-C60380DC61EA}"/>
              </a:ext>
            </a:extLst>
          </p:cNvPr>
          <p:cNvSpPr/>
          <p:nvPr userDrawn="1"/>
        </p:nvSpPr>
        <p:spPr>
          <a:xfrm>
            <a:off x="2390775" y="6708775"/>
            <a:ext cx="2457450" cy="149225"/>
          </a:xfrm>
          <a:prstGeom prst="rect">
            <a:avLst/>
          </a:prstGeom>
          <a:solidFill>
            <a:srgbClr val="00568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9" name="Rectangle 8">
            <a:extLst>
              <a:ext uri="{FF2B5EF4-FFF2-40B4-BE49-F238E27FC236}">
                <a16:creationId xmlns:a16="http://schemas.microsoft.com/office/drawing/2014/main" id="{D14CFCFA-1C09-4D0B-9C78-C94C13E48FDD}"/>
              </a:ext>
            </a:extLst>
          </p:cNvPr>
          <p:cNvSpPr/>
          <p:nvPr userDrawn="1"/>
        </p:nvSpPr>
        <p:spPr>
          <a:xfrm>
            <a:off x="4848225" y="6708775"/>
            <a:ext cx="2457450" cy="149225"/>
          </a:xfrm>
          <a:prstGeom prst="rect">
            <a:avLst/>
          </a:prstGeom>
          <a:solidFill>
            <a:srgbClr val="A6A8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10" name="Rectangle 9">
            <a:extLst>
              <a:ext uri="{FF2B5EF4-FFF2-40B4-BE49-F238E27FC236}">
                <a16:creationId xmlns:a16="http://schemas.microsoft.com/office/drawing/2014/main" id="{B30B17E5-C54D-4DF9-AAB6-F3D58E9D0979}"/>
              </a:ext>
            </a:extLst>
          </p:cNvPr>
          <p:cNvSpPr/>
          <p:nvPr userDrawn="1"/>
        </p:nvSpPr>
        <p:spPr>
          <a:xfrm>
            <a:off x="7305675" y="6708775"/>
            <a:ext cx="2459038" cy="149225"/>
          </a:xfrm>
          <a:prstGeom prst="rect">
            <a:avLst/>
          </a:prstGeom>
          <a:solidFill>
            <a:srgbClr val="F5A9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11" name="Rectangle 10">
            <a:extLst>
              <a:ext uri="{FF2B5EF4-FFF2-40B4-BE49-F238E27FC236}">
                <a16:creationId xmlns:a16="http://schemas.microsoft.com/office/drawing/2014/main" id="{E22EE000-B987-402B-A828-59A2318A9775}"/>
              </a:ext>
            </a:extLst>
          </p:cNvPr>
          <p:cNvSpPr/>
          <p:nvPr userDrawn="1"/>
        </p:nvSpPr>
        <p:spPr>
          <a:xfrm>
            <a:off x="9764713" y="6708775"/>
            <a:ext cx="2427287" cy="149225"/>
          </a:xfrm>
          <a:prstGeom prst="rect">
            <a:avLst/>
          </a:prstGeom>
          <a:solidFill>
            <a:srgbClr val="00568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a:p>
        </p:txBody>
      </p:sp>
      <p:sp>
        <p:nvSpPr>
          <p:cNvPr id="1031" name="TextBox 11">
            <a:extLst>
              <a:ext uri="{FF2B5EF4-FFF2-40B4-BE49-F238E27FC236}">
                <a16:creationId xmlns:a16="http://schemas.microsoft.com/office/drawing/2014/main" id="{A923C0AA-978F-4A5C-AA0C-96DD0F4F13AD}"/>
              </a:ext>
            </a:extLst>
          </p:cNvPr>
          <p:cNvSpPr txBox="1">
            <a:spLocks noChangeArrowheads="1"/>
          </p:cNvSpPr>
          <p:nvPr userDrawn="1"/>
        </p:nvSpPr>
        <p:spPr bwMode="auto">
          <a:xfrm>
            <a:off x="-19050" y="6462713"/>
            <a:ext cx="12192000" cy="246062"/>
          </a:xfrm>
          <a:prstGeom prst="rect">
            <a:avLst/>
          </a:prstGeom>
          <a:noFill/>
          <a:ln>
            <a:noFill/>
          </a:ln>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defRPr/>
            </a:pPr>
            <a:r>
              <a:rPr lang="en-US" altLang="x-none" sz="1000" err="1">
                <a:solidFill>
                  <a:srgbClr val="595959"/>
                </a:solidFill>
                <a:latin typeface="Open Sans" charset="0"/>
                <a:ea typeface="Open Sans" charset="0"/>
                <a:cs typeface="Open Sans" charset="0"/>
              </a:rPr>
              <a:t>swiftschools.org</a:t>
            </a:r>
            <a:endParaRPr lang="en-US" altLang="x-none" sz="1000">
              <a:solidFill>
                <a:srgbClr val="595959"/>
              </a:solidFill>
              <a:latin typeface="Open Sans" charset="0"/>
              <a:ea typeface="Open Sans" charset="0"/>
              <a:cs typeface="Open Sans" charset="0"/>
            </a:endParaRPr>
          </a:p>
        </p:txBody>
      </p:sp>
    </p:spTree>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6" r:id="rId10"/>
    <p:sldLayoutId id="2147483867" r:id="rId11"/>
    <p:sldLayoutId id="2147483871" r:id="rId12"/>
    <p:sldLayoutId id="2147483874" r:id="rId13"/>
    <p:sldLayoutId id="2147483875" r:id="rId1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Black" charset="0"/>
        </a:defRPr>
      </a:lvl2pPr>
      <a:lvl3pPr algn="l" rtl="0" eaLnBrk="0" fontAlgn="base" hangingPunct="0">
        <a:lnSpc>
          <a:spcPct val="90000"/>
        </a:lnSpc>
        <a:spcBef>
          <a:spcPct val="0"/>
        </a:spcBef>
        <a:spcAft>
          <a:spcPct val="0"/>
        </a:spcAft>
        <a:defRPr sz="4400">
          <a:solidFill>
            <a:schemeClr val="tx1"/>
          </a:solidFill>
          <a:latin typeface="Arial Black" charset="0"/>
        </a:defRPr>
      </a:lvl3pPr>
      <a:lvl4pPr algn="l" rtl="0" eaLnBrk="0" fontAlgn="base" hangingPunct="0">
        <a:lnSpc>
          <a:spcPct val="90000"/>
        </a:lnSpc>
        <a:spcBef>
          <a:spcPct val="0"/>
        </a:spcBef>
        <a:spcAft>
          <a:spcPct val="0"/>
        </a:spcAft>
        <a:defRPr sz="4400">
          <a:solidFill>
            <a:schemeClr val="tx1"/>
          </a:solidFill>
          <a:latin typeface="Arial Black" charset="0"/>
        </a:defRPr>
      </a:lvl4pPr>
      <a:lvl5pPr algn="l" rtl="0" eaLnBrk="0" fontAlgn="base" hangingPunct="0">
        <a:lnSpc>
          <a:spcPct val="90000"/>
        </a:lnSpc>
        <a:spcBef>
          <a:spcPct val="0"/>
        </a:spcBef>
        <a:spcAft>
          <a:spcPct val="0"/>
        </a:spcAft>
        <a:defRPr sz="4400">
          <a:solidFill>
            <a:schemeClr val="tx1"/>
          </a:solidFill>
          <a:latin typeface="Arial Black" charset="0"/>
        </a:defRPr>
      </a:lvl5pPr>
      <a:lvl6pPr marL="457200" algn="l" rtl="0" eaLnBrk="1" fontAlgn="base" hangingPunct="1">
        <a:lnSpc>
          <a:spcPct val="90000"/>
        </a:lnSpc>
        <a:spcBef>
          <a:spcPct val="0"/>
        </a:spcBef>
        <a:spcAft>
          <a:spcPct val="0"/>
        </a:spcAft>
        <a:defRPr sz="4400">
          <a:solidFill>
            <a:schemeClr val="tx1"/>
          </a:solidFill>
          <a:latin typeface="Arial Black" charset="0"/>
        </a:defRPr>
      </a:lvl6pPr>
      <a:lvl7pPr marL="914400" algn="l" rtl="0" eaLnBrk="1" fontAlgn="base" hangingPunct="1">
        <a:lnSpc>
          <a:spcPct val="90000"/>
        </a:lnSpc>
        <a:spcBef>
          <a:spcPct val="0"/>
        </a:spcBef>
        <a:spcAft>
          <a:spcPct val="0"/>
        </a:spcAft>
        <a:defRPr sz="4400">
          <a:solidFill>
            <a:schemeClr val="tx1"/>
          </a:solidFill>
          <a:latin typeface="Arial Black" charset="0"/>
        </a:defRPr>
      </a:lvl7pPr>
      <a:lvl8pPr marL="1371600" algn="l" rtl="0" eaLnBrk="1" fontAlgn="base" hangingPunct="1">
        <a:lnSpc>
          <a:spcPct val="90000"/>
        </a:lnSpc>
        <a:spcBef>
          <a:spcPct val="0"/>
        </a:spcBef>
        <a:spcAft>
          <a:spcPct val="0"/>
        </a:spcAft>
        <a:defRPr sz="4400">
          <a:solidFill>
            <a:schemeClr val="tx1"/>
          </a:solidFill>
          <a:latin typeface="Arial Black" charset="0"/>
        </a:defRPr>
      </a:lvl8pPr>
      <a:lvl9pPr marL="1828800" algn="l" rtl="0" eaLnBrk="1" fontAlgn="base" hangingPunct="1">
        <a:lnSpc>
          <a:spcPct val="90000"/>
        </a:lnSpc>
        <a:spcBef>
          <a:spcPct val="0"/>
        </a:spcBef>
        <a:spcAft>
          <a:spcPct val="0"/>
        </a:spcAft>
        <a:defRPr sz="4400">
          <a:solidFill>
            <a:schemeClr val="tx1"/>
          </a:solidFill>
          <a:latin typeface="Arial Black"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hyperlink" Target="mailto:swifteducationcenter@ku.edu" TargetMode="External"/><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213297-DEA0-41D3-AA73-A7C9EB691F24}"/>
              </a:ext>
            </a:extLst>
          </p:cNvPr>
          <p:cNvSpPr/>
          <p:nvPr/>
        </p:nvSpPr>
        <p:spPr>
          <a:xfrm>
            <a:off x="0" y="3124200"/>
            <a:ext cx="12192000" cy="1754326"/>
          </a:xfrm>
          <a:prstGeom prst="rect">
            <a:avLst/>
          </a:prstGeom>
        </p:spPr>
        <p:txBody>
          <a:bodyPr wrap="square">
            <a:spAutoFit/>
          </a:bodyPr>
          <a:lstStyle/>
          <a:p>
            <a:pPr algn="ctr"/>
            <a:r>
              <a:rPr lang="en-US" altLang="en-US" sz="5400" b="1">
                <a:solidFill>
                  <a:srgbClr val="005681"/>
                </a:solidFill>
                <a:latin typeface="+mn-lt"/>
                <a:ea typeface="Avenir Black" charset="0"/>
                <a:cs typeface="Avenir Black" charset="0"/>
              </a:rPr>
              <a:t>IMPLEMENTATION RESOURCES</a:t>
            </a:r>
            <a:br>
              <a:rPr lang="en-US" altLang="en-US" sz="5400" b="1">
                <a:solidFill>
                  <a:srgbClr val="005681"/>
                </a:solidFill>
                <a:latin typeface="+mn-lt"/>
                <a:ea typeface="Avenir Black" charset="0"/>
                <a:cs typeface="Avenir Black" charset="0"/>
              </a:rPr>
            </a:br>
            <a:r>
              <a:rPr lang="en-US" altLang="en-US" sz="5400" b="1">
                <a:solidFill>
                  <a:srgbClr val="E86D1E"/>
                </a:solidFill>
                <a:latin typeface="+mn-lt"/>
                <a:ea typeface="Avenir Black" charset="0"/>
                <a:cs typeface="Avenir Black" charset="0"/>
              </a:rPr>
              <a:t>for MTSS in Mississippi Schools</a:t>
            </a:r>
            <a:endParaRPr lang="en-US" sz="5400">
              <a:latin typeface="+mn-lt"/>
            </a:endParaRPr>
          </a:p>
        </p:txBody>
      </p:sp>
      <p:sp>
        <p:nvSpPr>
          <p:cNvPr id="5" name="Rectangle 4">
            <a:extLst>
              <a:ext uri="{FF2B5EF4-FFF2-40B4-BE49-F238E27FC236}">
                <a16:creationId xmlns:a16="http://schemas.microsoft.com/office/drawing/2014/main" id="{8F1DE961-9249-4B86-802D-97A0153471E4}"/>
              </a:ext>
            </a:extLst>
          </p:cNvPr>
          <p:cNvSpPr/>
          <p:nvPr/>
        </p:nvSpPr>
        <p:spPr>
          <a:xfrm>
            <a:off x="0" y="5256798"/>
            <a:ext cx="12192000" cy="1200329"/>
          </a:xfrm>
          <a:prstGeom prst="rect">
            <a:avLst/>
          </a:prstGeom>
        </p:spPr>
        <p:txBody>
          <a:bodyPr wrap="square">
            <a:spAutoFit/>
          </a:bodyPr>
          <a:lstStyle/>
          <a:p>
            <a:pPr algn="ctr" eaLnBrk="1" hangingPunct="1"/>
            <a:r>
              <a:rPr lang="en-US" altLang="en-US" sz="2400">
                <a:solidFill>
                  <a:srgbClr val="005681"/>
                </a:solidFill>
              </a:rPr>
              <a:t>Presented by</a:t>
            </a:r>
          </a:p>
          <a:p>
            <a:pPr algn="ctr" eaLnBrk="1" hangingPunct="1"/>
            <a:r>
              <a:rPr lang="en-US" altLang="en-US" sz="2400">
                <a:solidFill>
                  <a:srgbClr val="005681"/>
                </a:solidFill>
              </a:rPr>
              <a:t>Dawn Miller, PhD &amp; Melanie Salsbury</a:t>
            </a:r>
            <a:endParaRPr lang="en-US" altLang="en-US" sz="2400">
              <a:solidFill>
                <a:srgbClr val="005681"/>
              </a:solidFill>
              <a:cs typeface="Arial"/>
            </a:endParaRPr>
          </a:p>
          <a:p>
            <a:pPr algn="ctr" eaLnBrk="1" hangingPunct="1"/>
            <a:r>
              <a:rPr lang="en-US" altLang="en-US" sz="2400">
                <a:solidFill>
                  <a:srgbClr val="005681"/>
                </a:solidFill>
              </a:rPr>
              <a:t>March 27, 2018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6269"/>
          <a:stretch/>
        </p:blipFill>
        <p:spPr>
          <a:xfrm>
            <a:off x="2679415" y="986971"/>
            <a:ext cx="6827388" cy="4909268"/>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0917" t="12581" r="20667" b="12302"/>
          <a:stretch/>
        </p:blipFill>
        <p:spPr>
          <a:xfrm>
            <a:off x="1833093" y="345523"/>
            <a:ext cx="8525814" cy="6166954"/>
          </a:xfrm>
          <a:prstGeom prst="rect">
            <a:avLst/>
          </a:prstGeom>
        </p:spPr>
      </p:pic>
    </p:spTree>
    <p:extLst>
      <p:ext uri="{BB962C8B-B14F-4D97-AF65-F5344CB8AC3E}">
        <p14:creationId xmlns:p14="http://schemas.microsoft.com/office/powerpoint/2010/main" val="3353962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2614" y="823875"/>
            <a:ext cx="6827388" cy="5237582"/>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2278" t="9754" r="19298" b="11667"/>
          <a:stretch/>
        </p:blipFill>
        <p:spPr>
          <a:xfrm>
            <a:off x="1991592" y="215241"/>
            <a:ext cx="8208816" cy="6211317"/>
          </a:xfrm>
          <a:prstGeom prst="rect">
            <a:avLst/>
          </a:prstGeom>
        </p:spPr>
      </p:pic>
    </p:spTree>
    <p:extLst>
      <p:ext uri="{BB962C8B-B14F-4D97-AF65-F5344CB8AC3E}">
        <p14:creationId xmlns:p14="http://schemas.microsoft.com/office/powerpoint/2010/main" val="3315138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A07539-DECB-B74D-9589-C0E5EBD8D838}"/>
              </a:ext>
            </a:extLst>
          </p:cNvPr>
          <p:cNvSpPr txBox="1">
            <a:spLocks noGrp="1"/>
          </p:cNvSpPr>
          <p:nvPr>
            <p:ph type="title"/>
          </p:nvPr>
        </p:nvSpPr>
        <p:spPr>
          <a:xfrm>
            <a:off x="0" y="593367"/>
            <a:ext cx="12192000" cy="689373"/>
          </a:xfrm>
          <a:prstGeom prst="rect">
            <a:avLst/>
          </a:prstGeom>
          <a:noFill/>
        </p:spPr>
        <p:txBody>
          <a:bodyPr wrap="square" rtlCol="0">
            <a:spAutoFit/>
          </a:bodyPr>
          <a:lstStyle/>
          <a:p>
            <a:pPr algn="ctr"/>
            <a:r>
              <a:rPr lang="en-US" sz="3200" b="1">
                <a:solidFill>
                  <a:srgbClr val="162E55"/>
                </a:solidFill>
              </a:rPr>
              <a:t>MTSS:  What Does It “Look” Like?</a:t>
            </a:r>
          </a:p>
        </p:txBody>
      </p:sp>
      <p:pic>
        <p:nvPicPr>
          <p:cNvPr id="6" name="MTSS - UNIVERSAL SUPPORT.mp4">
            <a:hlinkClick r:id="" action="ppaction://media"/>
            <a:extLst>
              <a:ext uri="{FF2B5EF4-FFF2-40B4-BE49-F238E27FC236}">
                <a16:creationId xmlns:a16="http://schemas.microsoft.com/office/drawing/2014/main" id="{3665CE77-0F1F-5745-BDFA-183EE4A50A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2000" y="1282740"/>
            <a:ext cx="8128000" cy="4572000"/>
          </a:xfrm>
          <a:prstGeom prst="rect">
            <a:avLst/>
          </a:prstGeom>
        </p:spPr>
      </p:pic>
    </p:spTree>
    <p:extLst>
      <p:ext uri="{BB962C8B-B14F-4D97-AF65-F5344CB8AC3E}">
        <p14:creationId xmlns:p14="http://schemas.microsoft.com/office/powerpoint/2010/main" val="90850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1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99405F-EB3E-459F-9DC8-5C74FCFFA976}"/>
              </a:ext>
            </a:extLst>
          </p:cNvPr>
          <p:cNvSpPr>
            <a:spLocks noGrp="1"/>
          </p:cNvSpPr>
          <p:nvPr>
            <p:ph type="body" sz="quarter" idx="10"/>
          </p:nvPr>
        </p:nvSpPr>
        <p:spPr>
          <a:xfrm>
            <a:off x="0" y="536644"/>
            <a:ext cx="2549468" cy="330200"/>
          </a:xfrm>
        </p:spPr>
        <p:txBody>
          <a:bodyPr/>
          <a:lstStyle/>
          <a:p>
            <a:r>
              <a:rPr lang="en-US"/>
              <a:t>SWIFT Resources</a:t>
            </a:r>
          </a:p>
        </p:txBody>
      </p:sp>
      <p:pic>
        <p:nvPicPr>
          <p:cNvPr id="3" name="Picture 2">
            <a:extLst>
              <a:ext uri="{FF2B5EF4-FFF2-40B4-BE49-F238E27FC236}">
                <a16:creationId xmlns:a16="http://schemas.microsoft.com/office/drawing/2014/main" id="{E3BA7488-6EEB-4D10-B0BB-7117A5940A38}"/>
              </a:ext>
            </a:extLst>
          </p:cNvPr>
          <p:cNvPicPr>
            <a:picLocks noChangeAspect="1"/>
          </p:cNvPicPr>
          <p:nvPr/>
        </p:nvPicPr>
        <p:blipFill>
          <a:blip r:embed="rId3"/>
          <a:stretch>
            <a:fillRect/>
          </a:stretch>
        </p:blipFill>
        <p:spPr>
          <a:xfrm>
            <a:off x="257174" y="2609117"/>
            <a:ext cx="11477625" cy="1781175"/>
          </a:xfrm>
          <a:prstGeom prst="rect">
            <a:avLst/>
          </a:prstGeom>
        </p:spPr>
      </p:pic>
      <p:pic>
        <p:nvPicPr>
          <p:cNvPr id="4" name="Picture 3">
            <a:extLst>
              <a:ext uri="{FF2B5EF4-FFF2-40B4-BE49-F238E27FC236}">
                <a16:creationId xmlns:a16="http://schemas.microsoft.com/office/drawing/2014/main" id="{26320A5B-75B8-49A6-A617-D5CB095C6D7A}"/>
              </a:ext>
            </a:extLst>
          </p:cNvPr>
          <p:cNvPicPr>
            <a:picLocks noChangeAspect="1"/>
          </p:cNvPicPr>
          <p:nvPr/>
        </p:nvPicPr>
        <p:blipFill>
          <a:blip r:embed="rId4"/>
          <a:stretch>
            <a:fillRect/>
          </a:stretch>
        </p:blipFill>
        <p:spPr>
          <a:xfrm>
            <a:off x="457199" y="4390292"/>
            <a:ext cx="11277600" cy="1524000"/>
          </a:xfrm>
          <a:prstGeom prst="rect">
            <a:avLst/>
          </a:prstGeom>
        </p:spPr>
      </p:pic>
      <p:pic>
        <p:nvPicPr>
          <p:cNvPr id="5" name="Picture 4" descr="A close up of a logo&#10;&#10;Description generated with high confidence">
            <a:extLst>
              <a:ext uri="{FF2B5EF4-FFF2-40B4-BE49-F238E27FC236}">
                <a16:creationId xmlns:a16="http://schemas.microsoft.com/office/drawing/2014/main" id="{C006750A-3B24-43C7-BAE2-32964C907F6A}"/>
              </a:ext>
            </a:extLst>
          </p:cNvPr>
          <p:cNvPicPr>
            <a:picLocks noChangeAspect="1"/>
          </p:cNvPicPr>
          <p:nvPr/>
        </p:nvPicPr>
        <p:blipFill>
          <a:blip r:embed="rId5"/>
          <a:stretch>
            <a:fillRect/>
          </a:stretch>
        </p:blipFill>
        <p:spPr>
          <a:xfrm>
            <a:off x="3276083" y="536644"/>
            <a:ext cx="5639834" cy="1781175"/>
          </a:xfrm>
          <a:prstGeom prst="rect">
            <a:avLst/>
          </a:prstGeom>
        </p:spPr>
      </p:pic>
      <p:sp>
        <p:nvSpPr>
          <p:cNvPr id="6" name="Rectangle 5">
            <a:extLst>
              <a:ext uri="{FF2B5EF4-FFF2-40B4-BE49-F238E27FC236}">
                <a16:creationId xmlns:a16="http://schemas.microsoft.com/office/drawing/2014/main" id="{526F7CD9-B2E5-E44E-8320-B32005E7A60A}"/>
              </a:ext>
            </a:extLst>
          </p:cNvPr>
          <p:cNvSpPr/>
          <p:nvPr/>
        </p:nvSpPr>
        <p:spPr>
          <a:xfrm>
            <a:off x="257174" y="2317819"/>
            <a:ext cx="4002005" cy="2072473"/>
          </a:xfrm>
          <a:prstGeom prst="rect">
            <a:avLst/>
          </a:prstGeom>
          <a:noFill/>
          <a:ln w="152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410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4185142" y="175904"/>
            <a:ext cx="3821715" cy="586154"/>
          </a:xfrm>
        </p:spPr>
        <p:txBody>
          <a:bodyPr>
            <a:normAutofit fontScale="77500" lnSpcReduction="20000"/>
          </a:bodyPr>
          <a:lstStyle/>
          <a:p>
            <a:pPr marL="0" indent="0" algn="ctr">
              <a:buNone/>
            </a:pPr>
            <a:r>
              <a:rPr lang="en-US">
                <a:solidFill>
                  <a:srgbClr val="0070C0"/>
                </a:solidFill>
              </a:rPr>
              <a:t>http://www.swiftschools.org/</a:t>
            </a:r>
            <a:endParaRPr lang="en-US" sz="2800">
              <a:solidFill>
                <a:srgbClr val="0070C0"/>
              </a:solidFill>
            </a:endParaRPr>
          </a:p>
        </p:txBody>
      </p:sp>
      <p:pic>
        <p:nvPicPr>
          <p:cNvPr id="7" name="Picture 6">
            <a:extLst>
              <a:ext uri="{FF2B5EF4-FFF2-40B4-BE49-F238E27FC236}">
                <a16:creationId xmlns:a16="http://schemas.microsoft.com/office/drawing/2014/main" id="{2A743F45-A5A2-42BE-8AB2-BE10527BD0D2}"/>
              </a:ext>
            </a:extLst>
          </p:cNvPr>
          <p:cNvPicPr>
            <a:picLocks noChangeAspect="1"/>
          </p:cNvPicPr>
          <p:nvPr/>
        </p:nvPicPr>
        <p:blipFill>
          <a:blip r:embed="rId3"/>
          <a:stretch>
            <a:fillRect/>
          </a:stretch>
        </p:blipFill>
        <p:spPr>
          <a:xfrm>
            <a:off x="0" y="762058"/>
            <a:ext cx="12192000" cy="5755911"/>
          </a:xfrm>
          <a:prstGeom prst="rect">
            <a:avLst/>
          </a:prstGeom>
        </p:spPr>
      </p:pic>
      <p:pic>
        <p:nvPicPr>
          <p:cNvPr id="8" name="Picture 7">
            <a:extLst>
              <a:ext uri="{FF2B5EF4-FFF2-40B4-BE49-F238E27FC236}">
                <a16:creationId xmlns:a16="http://schemas.microsoft.com/office/drawing/2014/main" id="{78EC13BD-06C1-48E4-B882-9DFE0BAB2BCA}"/>
              </a:ext>
            </a:extLst>
          </p:cNvPr>
          <p:cNvPicPr>
            <a:picLocks noChangeAspect="1"/>
          </p:cNvPicPr>
          <p:nvPr/>
        </p:nvPicPr>
        <p:blipFill>
          <a:blip r:embed="rId4"/>
          <a:stretch>
            <a:fillRect/>
          </a:stretch>
        </p:blipFill>
        <p:spPr>
          <a:xfrm>
            <a:off x="0" y="648396"/>
            <a:ext cx="12192000" cy="813478"/>
          </a:xfrm>
          <a:prstGeom prst="rect">
            <a:avLst/>
          </a:prstGeom>
        </p:spPr>
      </p:pic>
      <p:cxnSp>
        <p:nvCxnSpPr>
          <p:cNvPr id="6" name="Straight Arrow Connector 5"/>
          <p:cNvCxnSpPr>
            <a:cxnSpLocks/>
          </p:cNvCxnSpPr>
          <p:nvPr/>
        </p:nvCxnSpPr>
        <p:spPr>
          <a:xfrm>
            <a:off x="991438" y="-71952"/>
            <a:ext cx="0" cy="823965"/>
          </a:xfrm>
          <a:prstGeom prst="straightConnector1">
            <a:avLst/>
          </a:prstGeom>
          <a:ln w="152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382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44EC92ED-D982-41D3-ADB0-BDF733276FB1}"/>
              </a:ext>
            </a:extLst>
          </p:cNvPr>
          <p:cNvSpPr>
            <a:spLocks noGrp="1"/>
          </p:cNvSpPr>
          <p:nvPr>
            <p:ph type="title"/>
          </p:nvPr>
        </p:nvSpPr>
        <p:spPr bwMode="auto">
          <a:xfrm>
            <a:off x="80963" y="0"/>
            <a:ext cx="11850687" cy="1035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a:solidFill>
                  <a:schemeClr val="tx2"/>
                </a:solidFill>
              </a:rPr>
              <a:t>The “How” of Transformation</a:t>
            </a:r>
          </a:p>
        </p:txBody>
      </p:sp>
      <p:pic>
        <p:nvPicPr>
          <p:cNvPr id="8" name="Picture 7">
            <a:extLst>
              <a:ext uri="{FF2B5EF4-FFF2-40B4-BE49-F238E27FC236}">
                <a16:creationId xmlns:a16="http://schemas.microsoft.com/office/drawing/2014/main" id="{0ADC94F5-0BF8-B44B-9081-18C2DE2208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7244" y="713714"/>
            <a:ext cx="5839691" cy="5715000"/>
          </a:xfrm>
          <a:prstGeom prst="rect">
            <a:avLst/>
          </a:prstGeom>
        </p:spPr>
      </p:pic>
      <p:pic>
        <p:nvPicPr>
          <p:cNvPr id="9" name="Picture 8" descr="in a circle representing continuous improvement cycle." title="Plan Do Study Act">
            <a:extLst>
              <a:ext uri="{FF2B5EF4-FFF2-40B4-BE49-F238E27FC236}">
                <a16:creationId xmlns:a16="http://schemas.microsoft.com/office/drawing/2014/main" id="{C4F4B930-D512-0A4E-B753-60119A85AC8C}"/>
              </a:ext>
            </a:extLst>
          </p:cNvPr>
          <p:cNvPicPr>
            <a:picLocks noChangeAspect="1"/>
          </p:cNvPicPr>
          <p:nvPr/>
        </p:nvPicPr>
        <p:blipFill rotWithShape="1">
          <a:blip r:embed="rId4">
            <a:extLst>
              <a:ext uri="{28A0092B-C50C-407E-A947-70E740481C1C}">
                <a14:useLocalDpi xmlns:a14="http://schemas.microsoft.com/office/drawing/2010/main" val="0"/>
              </a:ext>
            </a:extLst>
          </a:blip>
          <a:srcRect l="10825" t="12092" r="9225" b="17281"/>
          <a:stretch/>
        </p:blipFill>
        <p:spPr>
          <a:xfrm>
            <a:off x="8511620" y="4810226"/>
            <a:ext cx="1528355" cy="15348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41884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99405F-EB3E-459F-9DC8-5C74FCFFA976}"/>
              </a:ext>
            </a:extLst>
          </p:cNvPr>
          <p:cNvSpPr>
            <a:spLocks noGrp="1"/>
          </p:cNvSpPr>
          <p:nvPr>
            <p:ph type="body" sz="quarter" idx="10"/>
          </p:nvPr>
        </p:nvSpPr>
        <p:spPr>
          <a:xfrm>
            <a:off x="0" y="536644"/>
            <a:ext cx="2549468" cy="330200"/>
          </a:xfrm>
        </p:spPr>
        <p:txBody>
          <a:bodyPr/>
          <a:lstStyle/>
          <a:p>
            <a:r>
              <a:rPr lang="en-US"/>
              <a:t>SWIFT Resources</a:t>
            </a:r>
          </a:p>
        </p:txBody>
      </p:sp>
      <p:pic>
        <p:nvPicPr>
          <p:cNvPr id="3" name="Picture 2">
            <a:extLst>
              <a:ext uri="{FF2B5EF4-FFF2-40B4-BE49-F238E27FC236}">
                <a16:creationId xmlns:a16="http://schemas.microsoft.com/office/drawing/2014/main" id="{E3BA7488-6EEB-4D10-B0BB-7117A5940A38}"/>
              </a:ext>
            </a:extLst>
          </p:cNvPr>
          <p:cNvPicPr>
            <a:picLocks noChangeAspect="1"/>
          </p:cNvPicPr>
          <p:nvPr/>
        </p:nvPicPr>
        <p:blipFill>
          <a:blip r:embed="rId3"/>
          <a:stretch>
            <a:fillRect/>
          </a:stretch>
        </p:blipFill>
        <p:spPr>
          <a:xfrm>
            <a:off x="257174" y="2609117"/>
            <a:ext cx="11477625" cy="1781175"/>
          </a:xfrm>
          <a:prstGeom prst="rect">
            <a:avLst/>
          </a:prstGeom>
        </p:spPr>
      </p:pic>
      <p:pic>
        <p:nvPicPr>
          <p:cNvPr id="4" name="Picture 3">
            <a:extLst>
              <a:ext uri="{FF2B5EF4-FFF2-40B4-BE49-F238E27FC236}">
                <a16:creationId xmlns:a16="http://schemas.microsoft.com/office/drawing/2014/main" id="{26320A5B-75B8-49A6-A617-D5CB095C6D7A}"/>
              </a:ext>
            </a:extLst>
          </p:cNvPr>
          <p:cNvPicPr>
            <a:picLocks noChangeAspect="1"/>
          </p:cNvPicPr>
          <p:nvPr/>
        </p:nvPicPr>
        <p:blipFill>
          <a:blip r:embed="rId4"/>
          <a:stretch>
            <a:fillRect/>
          </a:stretch>
        </p:blipFill>
        <p:spPr>
          <a:xfrm>
            <a:off x="457199" y="4390292"/>
            <a:ext cx="11277600" cy="1524000"/>
          </a:xfrm>
          <a:prstGeom prst="rect">
            <a:avLst/>
          </a:prstGeom>
        </p:spPr>
      </p:pic>
      <p:pic>
        <p:nvPicPr>
          <p:cNvPr id="5" name="Picture 4" descr="A close up of a logo&#10;&#10;Description generated with high confidence">
            <a:extLst>
              <a:ext uri="{FF2B5EF4-FFF2-40B4-BE49-F238E27FC236}">
                <a16:creationId xmlns:a16="http://schemas.microsoft.com/office/drawing/2014/main" id="{C006750A-3B24-43C7-BAE2-32964C907F6A}"/>
              </a:ext>
            </a:extLst>
          </p:cNvPr>
          <p:cNvPicPr>
            <a:picLocks noChangeAspect="1"/>
          </p:cNvPicPr>
          <p:nvPr/>
        </p:nvPicPr>
        <p:blipFill>
          <a:blip r:embed="rId5"/>
          <a:stretch>
            <a:fillRect/>
          </a:stretch>
        </p:blipFill>
        <p:spPr>
          <a:xfrm>
            <a:off x="3276083" y="536644"/>
            <a:ext cx="5639834" cy="1781175"/>
          </a:xfrm>
          <a:prstGeom prst="rect">
            <a:avLst/>
          </a:prstGeom>
        </p:spPr>
      </p:pic>
      <p:sp>
        <p:nvSpPr>
          <p:cNvPr id="6" name="Rectangle 5">
            <a:extLst>
              <a:ext uri="{FF2B5EF4-FFF2-40B4-BE49-F238E27FC236}">
                <a16:creationId xmlns:a16="http://schemas.microsoft.com/office/drawing/2014/main" id="{526F7CD9-B2E5-E44E-8320-B32005E7A60A}"/>
              </a:ext>
            </a:extLst>
          </p:cNvPr>
          <p:cNvSpPr/>
          <p:nvPr/>
        </p:nvSpPr>
        <p:spPr>
          <a:xfrm>
            <a:off x="7932819" y="2463468"/>
            <a:ext cx="4002005" cy="2072473"/>
          </a:xfrm>
          <a:prstGeom prst="rect">
            <a:avLst/>
          </a:prstGeom>
          <a:noFill/>
          <a:ln w="152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925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761999" y="220098"/>
            <a:ext cx="3821715" cy="586154"/>
          </a:xfrm>
        </p:spPr>
        <p:txBody>
          <a:bodyPr>
            <a:normAutofit fontScale="77500" lnSpcReduction="20000"/>
          </a:bodyPr>
          <a:lstStyle/>
          <a:p>
            <a:pPr marL="0" indent="0" algn="ctr">
              <a:buNone/>
            </a:pPr>
            <a:r>
              <a:rPr lang="en-US">
                <a:solidFill>
                  <a:srgbClr val="0070C0"/>
                </a:solidFill>
              </a:rPr>
              <a:t>http://www.swiftschools.org/</a:t>
            </a:r>
            <a:endParaRPr lang="en-US" sz="2800">
              <a:solidFill>
                <a:srgbClr val="0070C0"/>
              </a:solidFill>
            </a:endParaRPr>
          </a:p>
        </p:txBody>
      </p:sp>
      <p:pic>
        <p:nvPicPr>
          <p:cNvPr id="7" name="Picture 6">
            <a:extLst>
              <a:ext uri="{FF2B5EF4-FFF2-40B4-BE49-F238E27FC236}">
                <a16:creationId xmlns:a16="http://schemas.microsoft.com/office/drawing/2014/main" id="{2A743F45-A5A2-42BE-8AB2-BE10527BD0D2}"/>
              </a:ext>
            </a:extLst>
          </p:cNvPr>
          <p:cNvPicPr>
            <a:picLocks noChangeAspect="1"/>
          </p:cNvPicPr>
          <p:nvPr/>
        </p:nvPicPr>
        <p:blipFill>
          <a:blip r:embed="rId3"/>
          <a:stretch>
            <a:fillRect/>
          </a:stretch>
        </p:blipFill>
        <p:spPr>
          <a:xfrm>
            <a:off x="0" y="762058"/>
            <a:ext cx="12192000" cy="5755911"/>
          </a:xfrm>
          <a:prstGeom prst="rect">
            <a:avLst/>
          </a:prstGeom>
        </p:spPr>
      </p:pic>
      <p:pic>
        <p:nvPicPr>
          <p:cNvPr id="8" name="Picture 7">
            <a:extLst>
              <a:ext uri="{FF2B5EF4-FFF2-40B4-BE49-F238E27FC236}">
                <a16:creationId xmlns:a16="http://schemas.microsoft.com/office/drawing/2014/main" id="{78EC13BD-06C1-48E4-B882-9DFE0BAB2BCA}"/>
              </a:ext>
            </a:extLst>
          </p:cNvPr>
          <p:cNvPicPr>
            <a:picLocks noChangeAspect="1"/>
          </p:cNvPicPr>
          <p:nvPr/>
        </p:nvPicPr>
        <p:blipFill>
          <a:blip r:embed="rId4"/>
          <a:stretch>
            <a:fillRect/>
          </a:stretch>
        </p:blipFill>
        <p:spPr>
          <a:xfrm>
            <a:off x="0" y="648396"/>
            <a:ext cx="12192000" cy="813478"/>
          </a:xfrm>
          <a:prstGeom prst="rect">
            <a:avLst/>
          </a:prstGeom>
        </p:spPr>
      </p:pic>
      <p:cxnSp>
        <p:nvCxnSpPr>
          <p:cNvPr id="6" name="Straight Arrow Connector 5"/>
          <p:cNvCxnSpPr>
            <a:cxnSpLocks/>
          </p:cNvCxnSpPr>
          <p:nvPr/>
        </p:nvCxnSpPr>
        <p:spPr>
          <a:xfrm>
            <a:off x="5012454" y="-17713"/>
            <a:ext cx="0" cy="823965"/>
          </a:xfrm>
          <a:prstGeom prst="straightConnector1">
            <a:avLst/>
          </a:prstGeom>
          <a:ln w="152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9181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99405F-EB3E-459F-9DC8-5C74FCFFA976}"/>
              </a:ext>
            </a:extLst>
          </p:cNvPr>
          <p:cNvSpPr>
            <a:spLocks noGrp="1"/>
          </p:cNvSpPr>
          <p:nvPr>
            <p:ph type="body" sz="quarter" idx="10"/>
          </p:nvPr>
        </p:nvSpPr>
        <p:spPr>
          <a:xfrm>
            <a:off x="0" y="536644"/>
            <a:ext cx="2549468" cy="330200"/>
          </a:xfrm>
        </p:spPr>
        <p:txBody>
          <a:bodyPr/>
          <a:lstStyle/>
          <a:p>
            <a:r>
              <a:rPr lang="en-US"/>
              <a:t>SWIFT Resources</a:t>
            </a:r>
          </a:p>
        </p:txBody>
      </p:sp>
      <p:pic>
        <p:nvPicPr>
          <p:cNvPr id="3" name="Picture 2">
            <a:extLst>
              <a:ext uri="{FF2B5EF4-FFF2-40B4-BE49-F238E27FC236}">
                <a16:creationId xmlns:a16="http://schemas.microsoft.com/office/drawing/2014/main" id="{E3BA7488-6EEB-4D10-B0BB-7117A5940A38}"/>
              </a:ext>
            </a:extLst>
          </p:cNvPr>
          <p:cNvPicPr>
            <a:picLocks noChangeAspect="1"/>
          </p:cNvPicPr>
          <p:nvPr/>
        </p:nvPicPr>
        <p:blipFill>
          <a:blip r:embed="rId3"/>
          <a:stretch>
            <a:fillRect/>
          </a:stretch>
        </p:blipFill>
        <p:spPr>
          <a:xfrm>
            <a:off x="257174" y="2609117"/>
            <a:ext cx="11477625" cy="1781175"/>
          </a:xfrm>
          <a:prstGeom prst="rect">
            <a:avLst/>
          </a:prstGeom>
        </p:spPr>
      </p:pic>
      <p:pic>
        <p:nvPicPr>
          <p:cNvPr id="4" name="Picture 3">
            <a:extLst>
              <a:ext uri="{FF2B5EF4-FFF2-40B4-BE49-F238E27FC236}">
                <a16:creationId xmlns:a16="http://schemas.microsoft.com/office/drawing/2014/main" id="{26320A5B-75B8-49A6-A617-D5CB095C6D7A}"/>
              </a:ext>
            </a:extLst>
          </p:cNvPr>
          <p:cNvPicPr>
            <a:picLocks noChangeAspect="1"/>
          </p:cNvPicPr>
          <p:nvPr/>
        </p:nvPicPr>
        <p:blipFill>
          <a:blip r:embed="rId4"/>
          <a:stretch>
            <a:fillRect/>
          </a:stretch>
        </p:blipFill>
        <p:spPr>
          <a:xfrm>
            <a:off x="457199" y="4390292"/>
            <a:ext cx="11277600" cy="1524000"/>
          </a:xfrm>
          <a:prstGeom prst="rect">
            <a:avLst/>
          </a:prstGeom>
        </p:spPr>
      </p:pic>
      <p:pic>
        <p:nvPicPr>
          <p:cNvPr id="5" name="Picture 4" descr="A close up of a logo&#10;&#10;Description generated with high confidence">
            <a:extLst>
              <a:ext uri="{FF2B5EF4-FFF2-40B4-BE49-F238E27FC236}">
                <a16:creationId xmlns:a16="http://schemas.microsoft.com/office/drawing/2014/main" id="{C006750A-3B24-43C7-BAE2-32964C907F6A}"/>
              </a:ext>
            </a:extLst>
          </p:cNvPr>
          <p:cNvPicPr>
            <a:picLocks noChangeAspect="1"/>
          </p:cNvPicPr>
          <p:nvPr/>
        </p:nvPicPr>
        <p:blipFill>
          <a:blip r:embed="rId5"/>
          <a:stretch>
            <a:fillRect/>
          </a:stretch>
        </p:blipFill>
        <p:spPr>
          <a:xfrm>
            <a:off x="3276083" y="536644"/>
            <a:ext cx="5639834" cy="1781175"/>
          </a:xfrm>
          <a:prstGeom prst="rect">
            <a:avLst/>
          </a:prstGeom>
        </p:spPr>
      </p:pic>
      <p:sp>
        <p:nvSpPr>
          <p:cNvPr id="6" name="Rectangle 5">
            <a:extLst>
              <a:ext uri="{FF2B5EF4-FFF2-40B4-BE49-F238E27FC236}">
                <a16:creationId xmlns:a16="http://schemas.microsoft.com/office/drawing/2014/main" id="{526F7CD9-B2E5-E44E-8320-B32005E7A60A}"/>
              </a:ext>
            </a:extLst>
          </p:cNvPr>
          <p:cNvSpPr/>
          <p:nvPr/>
        </p:nvSpPr>
        <p:spPr>
          <a:xfrm>
            <a:off x="457199" y="4390293"/>
            <a:ext cx="3801980" cy="1991458"/>
          </a:xfrm>
          <a:prstGeom prst="rect">
            <a:avLst/>
          </a:prstGeom>
          <a:noFill/>
          <a:ln w="152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493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EBD315-4A9C-2845-99CA-AA001DAAFFB1}"/>
              </a:ext>
            </a:extLst>
          </p:cNvPr>
          <p:cNvPicPr/>
          <p:nvPr/>
        </p:nvPicPr>
        <p:blipFill>
          <a:blip r:embed="rId3"/>
          <a:stretch>
            <a:fillRect/>
          </a:stretch>
        </p:blipFill>
        <p:spPr>
          <a:xfrm>
            <a:off x="2324100" y="368300"/>
            <a:ext cx="7607300" cy="5619750"/>
          </a:xfrm>
          <a:prstGeom prst="rect">
            <a:avLst/>
          </a:prstGeom>
        </p:spPr>
      </p:pic>
    </p:spTree>
    <p:extLst>
      <p:ext uri="{BB962C8B-B14F-4D97-AF65-F5344CB8AC3E}">
        <p14:creationId xmlns:p14="http://schemas.microsoft.com/office/powerpoint/2010/main" val="15787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chor="ctr">
            <a:noAutofit/>
          </a:bodyPr>
          <a:lstStyle/>
          <a:p>
            <a:pPr marL="0" indent="0" algn="ctr">
              <a:buNone/>
            </a:pPr>
            <a:r>
              <a:rPr lang="en-US" sz="3600"/>
              <a:t>Objectives</a:t>
            </a:r>
          </a:p>
        </p:txBody>
      </p:sp>
      <p:sp>
        <p:nvSpPr>
          <p:cNvPr id="4" name="TextBox 3"/>
          <p:cNvSpPr txBox="1"/>
          <p:nvPr/>
        </p:nvSpPr>
        <p:spPr>
          <a:xfrm>
            <a:off x="3142445" y="2574836"/>
            <a:ext cx="7651155" cy="3416320"/>
          </a:xfrm>
          <a:prstGeom prst="rect">
            <a:avLst/>
          </a:prstGeom>
          <a:noFill/>
        </p:spPr>
        <p:txBody>
          <a:bodyPr wrap="square" rtlCol="0" anchor="ctr">
            <a:spAutoFit/>
          </a:bodyPr>
          <a:lstStyle/>
          <a:p>
            <a:pPr marL="685800" indent="-685800">
              <a:buFont typeface="Wingdings" panose="05000000000000000000" pitchFamily="2" charset="2"/>
              <a:buChar char="Ø"/>
            </a:pPr>
            <a:r>
              <a:rPr lang="en-US" sz="5400" b="1">
                <a:solidFill>
                  <a:schemeClr val="accent1"/>
                </a:solidFill>
                <a:latin typeface="Arial" charset="0"/>
                <a:ea typeface="Arial" charset="0"/>
                <a:cs typeface="Arial" charset="0"/>
              </a:rPr>
              <a:t>Who we are</a:t>
            </a:r>
          </a:p>
          <a:p>
            <a:pPr marL="685800" indent="-685800">
              <a:buFont typeface="Wingdings" panose="05000000000000000000" pitchFamily="2" charset="2"/>
              <a:buChar char="Ø"/>
            </a:pPr>
            <a:r>
              <a:rPr lang="en-US" sz="5400" b="1">
                <a:solidFill>
                  <a:schemeClr val="accent1"/>
                </a:solidFill>
                <a:latin typeface="Arial" charset="0"/>
                <a:ea typeface="Arial" charset="0"/>
                <a:cs typeface="Arial" charset="0"/>
              </a:rPr>
              <a:t>What we do</a:t>
            </a:r>
          </a:p>
          <a:p>
            <a:pPr marL="685800" indent="-685800">
              <a:buFont typeface="Wingdings" panose="05000000000000000000" pitchFamily="2" charset="2"/>
              <a:buChar char="Ø"/>
            </a:pPr>
            <a:r>
              <a:rPr lang="en-US" sz="5400" b="1">
                <a:solidFill>
                  <a:schemeClr val="accent1"/>
                </a:solidFill>
                <a:latin typeface="Arial" charset="0"/>
                <a:ea typeface="Arial" charset="0"/>
                <a:cs typeface="Arial" charset="0"/>
              </a:rPr>
              <a:t>Resources </a:t>
            </a:r>
          </a:p>
          <a:p>
            <a:pPr marL="685800" indent="-685800">
              <a:buFont typeface="Wingdings" panose="05000000000000000000" pitchFamily="2" charset="2"/>
              <a:buChar char="Ø"/>
            </a:pPr>
            <a:r>
              <a:rPr lang="en-US" sz="5400" b="1">
                <a:solidFill>
                  <a:schemeClr val="accent1"/>
                </a:solidFill>
                <a:latin typeface="Arial" charset="0"/>
                <a:ea typeface="Arial" charset="0"/>
                <a:cs typeface="Arial" charset="0"/>
              </a:rPr>
              <a:t>Q &amp; A</a:t>
            </a:r>
            <a:endParaRPr lang="en-US" sz="4000">
              <a:solidFill>
                <a:schemeClr val="accent1"/>
              </a:solidFill>
            </a:endParaRPr>
          </a:p>
        </p:txBody>
      </p:sp>
      <p:pic>
        <p:nvPicPr>
          <p:cNvPr id="6" name="Picture 5" descr="A close up of a logo&#10;&#10;Description generated with high confidence">
            <a:extLst>
              <a:ext uri="{FF2B5EF4-FFF2-40B4-BE49-F238E27FC236}">
                <a16:creationId xmlns:a16="http://schemas.microsoft.com/office/drawing/2014/main" id="{D9A28FB7-9088-4155-86E7-FB915168CF68}"/>
              </a:ext>
            </a:extLst>
          </p:cNvPr>
          <p:cNvPicPr>
            <a:picLocks noChangeAspect="1"/>
          </p:cNvPicPr>
          <p:nvPr/>
        </p:nvPicPr>
        <p:blipFill>
          <a:blip r:embed="rId3"/>
          <a:stretch>
            <a:fillRect/>
          </a:stretch>
        </p:blipFill>
        <p:spPr>
          <a:xfrm>
            <a:off x="3514338" y="866844"/>
            <a:ext cx="5163323" cy="1630683"/>
          </a:xfrm>
          <a:prstGeom prst="rect">
            <a:avLst/>
          </a:prstGeom>
        </p:spPr>
      </p:pic>
    </p:spTree>
    <p:extLst>
      <p:ext uri="{BB962C8B-B14F-4D97-AF65-F5344CB8AC3E}">
        <p14:creationId xmlns:p14="http://schemas.microsoft.com/office/powerpoint/2010/main" val="1474987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EDC206-2FB2-2F4F-BDC6-32D6086816EB}"/>
              </a:ext>
            </a:extLst>
          </p:cNvPr>
          <p:cNvPicPr>
            <a:picLocks noChangeAspect="1"/>
          </p:cNvPicPr>
          <p:nvPr/>
        </p:nvPicPr>
        <p:blipFill>
          <a:blip r:embed="rId3"/>
          <a:stretch>
            <a:fillRect/>
          </a:stretch>
        </p:blipFill>
        <p:spPr>
          <a:xfrm>
            <a:off x="34292174" y="10372060"/>
            <a:ext cx="7932151" cy="5949113"/>
          </a:xfrm>
          <a:prstGeom prst="rect">
            <a:avLst/>
          </a:prstGeom>
        </p:spPr>
      </p:pic>
      <p:pic>
        <p:nvPicPr>
          <p:cNvPr id="4" name="Picture 3">
            <a:extLst>
              <a:ext uri="{FF2B5EF4-FFF2-40B4-BE49-F238E27FC236}">
                <a16:creationId xmlns:a16="http://schemas.microsoft.com/office/drawing/2014/main" id="{15AD5C6A-59C6-D44D-A5AF-B82F36C3A37B}"/>
              </a:ext>
            </a:extLst>
          </p:cNvPr>
          <p:cNvPicPr>
            <a:picLocks noChangeAspect="1"/>
          </p:cNvPicPr>
          <p:nvPr/>
        </p:nvPicPr>
        <p:blipFill>
          <a:blip r:embed="rId4"/>
          <a:stretch>
            <a:fillRect/>
          </a:stretch>
        </p:blipFill>
        <p:spPr>
          <a:xfrm>
            <a:off x="1755913" y="265871"/>
            <a:ext cx="8382000" cy="6286500"/>
          </a:xfrm>
          <a:prstGeom prst="rect">
            <a:avLst/>
          </a:prstGeom>
        </p:spPr>
      </p:pic>
      <p:sp>
        <p:nvSpPr>
          <p:cNvPr id="5" name="Title 7">
            <a:extLst>
              <a:ext uri="{FF2B5EF4-FFF2-40B4-BE49-F238E27FC236}">
                <a16:creationId xmlns:a16="http://schemas.microsoft.com/office/drawing/2014/main" id="{091F6565-558B-794D-82F9-28EAA25602CD}"/>
              </a:ext>
            </a:extLst>
          </p:cNvPr>
          <p:cNvSpPr txBox="1">
            <a:spLocks/>
          </p:cNvSpPr>
          <p:nvPr/>
        </p:nvSpPr>
        <p:spPr>
          <a:xfrm>
            <a:off x="587050" y="75642"/>
            <a:ext cx="11360800" cy="943200"/>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Black" charset="0"/>
              </a:defRPr>
            </a:lvl2pPr>
            <a:lvl3pPr algn="l" rtl="0" eaLnBrk="0" fontAlgn="base" hangingPunct="0">
              <a:lnSpc>
                <a:spcPct val="90000"/>
              </a:lnSpc>
              <a:spcBef>
                <a:spcPct val="0"/>
              </a:spcBef>
              <a:spcAft>
                <a:spcPct val="0"/>
              </a:spcAft>
              <a:defRPr sz="4400">
                <a:solidFill>
                  <a:schemeClr val="tx1"/>
                </a:solidFill>
                <a:latin typeface="Arial Black" charset="0"/>
              </a:defRPr>
            </a:lvl3pPr>
            <a:lvl4pPr algn="l" rtl="0" eaLnBrk="0" fontAlgn="base" hangingPunct="0">
              <a:lnSpc>
                <a:spcPct val="90000"/>
              </a:lnSpc>
              <a:spcBef>
                <a:spcPct val="0"/>
              </a:spcBef>
              <a:spcAft>
                <a:spcPct val="0"/>
              </a:spcAft>
              <a:defRPr sz="4400">
                <a:solidFill>
                  <a:schemeClr val="tx1"/>
                </a:solidFill>
                <a:latin typeface="Arial Black" charset="0"/>
              </a:defRPr>
            </a:lvl4pPr>
            <a:lvl5pPr algn="l" rtl="0" eaLnBrk="0" fontAlgn="base" hangingPunct="0">
              <a:lnSpc>
                <a:spcPct val="90000"/>
              </a:lnSpc>
              <a:spcBef>
                <a:spcPct val="0"/>
              </a:spcBef>
              <a:spcAft>
                <a:spcPct val="0"/>
              </a:spcAft>
              <a:defRPr sz="4400">
                <a:solidFill>
                  <a:schemeClr val="tx1"/>
                </a:solidFill>
                <a:latin typeface="Arial Black" charset="0"/>
              </a:defRPr>
            </a:lvl5pPr>
            <a:lvl6pPr marL="457200" algn="l" rtl="0" eaLnBrk="1" fontAlgn="base" hangingPunct="1">
              <a:lnSpc>
                <a:spcPct val="90000"/>
              </a:lnSpc>
              <a:spcBef>
                <a:spcPct val="0"/>
              </a:spcBef>
              <a:spcAft>
                <a:spcPct val="0"/>
              </a:spcAft>
              <a:defRPr sz="4400">
                <a:solidFill>
                  <a:schemeClr val="tx1"/>
                </a:solidFill>
                <a:latin typeface="Arial Black" charset="0"/>
              </a:defRPr>
            </a:lvl6pPr>
            <a:lvl7pPr marL="914400" algn="l" rtl="0" eaLnBrk="1" fontAlgn="base" hangingPunct="1">
              <a:lnSpc>
                <a:spcPct val="90000"/>
              </a:lnSpc>
              <a:spcBef>
                <a:spcPct val="0"/>
              </a:spcBef>
              <a:spcAft>
                <a:spcPct val="0"/>
              </a:spcAft>
              <a:defRPr sz="4400">
                <a:solidFill>
                  <a:schemeClr val="tx1"/>
                </a:solidFill>
                <a:latin typeface="Arial Black" charset="0"/>
              </a:defRPr>
            </a:lvl7pPr>
            <a:lvl8pPr marL="1371600" algn="l" rtl="0" eaLnBrk="1" fontAlgn="base" hangingPunct="1">
              <a:lnSpc>
                <a:spcPct val="90000"/>
              </a:lnSpc>
              <a:spcBef>
                <a:spcPct val="0"/>
              </a:spcBef>
              <a:spcAft>
                <a:spcPct val="0"/>
              </a:spcAft>
              <a:defRPr sz="4400">
                <a:solidFill>
                  <a:schemeClr val="tx1"/>
                </a:solidFill>
                <a:latin typeface="Arial Black" charset="0"/>
              </a:defRPr>
            </a:lvl8pPr>
            <a:lvl9pPr marL="1828800" algn="l" rtl="0" eaLnBrk="1" fontAlgn="base" hangingPunct="1">
              <a:lnSpc>
                <a:spcPct val="90000"/>
              </a:lnSpc>
              <a:spcBef>
                <a:spcPct val="0"/>
              </a:spcBef>
              <a:spcAft>
                <a:spcPct val="0"/>
              </a:spcAft>
              <a:defRPr sz="4400">
                <a:solidFill>
                  <a:schemeClr val="tx1"/>
                </a:solidFill>
                <a:latin typeface="Arial Black" charset="0"/>
              </a:defRPr>
            </a:lvl9pPr>
          </a:lstStyle>
          <a:p>
            <a:pPr algn="ctr"/>
            <a:r>
              <a:rPr lang="en-US" sz="3600" dirty="0">
                <a:solidFill>
                  <a:srgbClr val="162E55"/>
                </a:solidFill>
              </a:rPr>
              <a:t>TA Across all SWIFT OSEP Partner States</a:t>
            </a:r>
          </a:p>
        </p:txBody>
      </p:sp>
    </p:spTree>
    <p:extLst>
      <p:ext uri="{BB962C8B-B14F-4D97-AF65-F5344CB8AC3E}">
        <p14:creationId xmlns:p14="http://schemas.microsoft.com/office/powerpoint/2010/main" val="3496894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ED0EDD-3D88-2E44-89C7-F04E4093F518}"/>
              </a:ext>
            </a:extLst>
          </p:cNvPr>
          <p:cNvPicPr/>
          <p:nvPr/>
        </p:nvPicPr>
        <p:blipFill>
          <a:blip r:embed="rId3"/>
          <a:stretch>
            <a:fillRect/>
          </a:stretch>
        </p:blipFill>
        <p:spPr>
          <a:xfrm>
            <a:off x="3003550" y="1073150"/>
            <a:ext cx="6318567" cy="5351780"/>
          </a:xfrm>
          <a:prstGeom prst="rect">
            <a:avLst/>
          </a:prstGeom>
        </p:spPr>
      </p:pic>
      <p:sp>
        <p:nvSpPr>
          <p:cNvPr id="3" name="Title 7">
            <a:extLst>
              <a:ext uri="{FF2B5EF4-FFF2-40B4-BE49-F238E27FC236}">
                <a16:creationId xmlns:a16="http://schemas.microsoft.com/office/drawing/2014/main" id="{E87EE163-65FD-8946-BABA-4ACC2DAE0490}"/>
              </a:ext>
            </a:extLst>
          </p:cNvPr>
          <p:cNvSpPr txBox="1">
            <a:spLocks/>
          </p:cNvSpPr>
          <p:nvPr/>
        </p:nvSpPr>
        <p:spPr>
          <a:xfrm>
            <a:off x="548950" y="0"/>
            <a:ext cx="11360800" cy="943200"/>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Black" charset="0"/>
              </a:defRPr>
            </a:lvl2pPr>
            <a:lvl3pPr algn="l" rtl="0" eaLnBrk="0" fontAlgn="base" hangingPunct="0">
              <a:lnSpc>
                <a:spcPct val="90000"/>
              </a:lnSpc>
              <a:spcBef>
                <a:spcPct val="0"/>
              </a:spcBef>
              <a:spcAft>
                <a:spcPct val="0"/>
              </a:spcAft>
              <a:defRPr sz="4400">
                <a:solidFill>
                  <a:schemeClr val="tx1"/>
                </a:solidFill>
                <a:latin typeface="Arial Black" charset="0"/>
              </a:defRPr>
            </a:lvl3pPr>
            <a:lvl4pPr algn="l" rtl="0" eaLnBrk="0" fontAlgn="base" hangingPunct="0">
              <a:lnSpc>
                <a:spcPct val="90000"/>
              </a:lnSpc>
              <a:spcBef>
                <a:spcPct val="0"/>
              </a:spcBef>
              <a:spcAft>
                <a:spcPct val="0"/>
              </a:spcAft>
              <a:defRPr sz="4400">
                <a:solidFill>
                  <a:schemeClr val="tx1"/>
                </a:solidFill>
                <a:latin typeface="Arial Black" charset="0"/>
              </a:defRPr>
            </a:lvl4pPr>
            <a:lvl5pPr algn="l" rtl="0" eaLnBrk="0" fontAlgn="base" hangingPunct="0">
              <a:lnSpc>
                <a:spcPct val="90000"/>
              </a:lnSpc>
              <a:spcBef>
                <a:spcPct val="0"/>
              </a:spcBef>
              <a:spcAft>
                <a:spcPct val="0"/>
              </a:spcAft>
              <a:defRPr sz="4400">
                <a:solidFill>
                  <a:schemeClr val="tx1"/>
                </a:solidFill>
                <a:latin typeface="Arial Black" charset="0"/>
              </a:defRPr>
            </a:lvl5pPr>
            <a:lvl6pPr marL="457200" algn="l" rtl="0" eaLnBrk="1" fontAlgn="base" hangingPunct="1">
              <a:lnSpc>
                <a:spcPct val="90000"/>
              </a:lnSpc>
              <a:spcBef>
                <a:spcPct val="0"/>
              </a:spcBef>
              <a:spcAft>
                <a:spcPct val="0"/>
              </a:spcAft>
              <a:defRPr sz="4400">
                <a:solidFill>
                  <a:schemeClr val="tx1"/>
                </a:solidFill>
                <a:latin typeface="Arial Black" charset="0"/>
              </a:defRPr>
            </a:lvl6pPr>
            <a:lvl7pPr marL="914400" algn="l" rtl="0" eaLnBrk="1" fontAlgn="base" hangingPunct="1">
              <a:lnSpc>
                <a:spcPct val="90000"/>
              </a:lnSpc>
              <a:spcBef>
                <a:spcPct val="0"/>
              </a:spcBef>
              <a:spcAft>
                <a:spcPct val="0"/>
              </a:spcAft>
              <a:defRPr sz="4400">
                <a:solidFill>
                  <a:schemeClr val="tx1"/>
                </a:solidFill>
                <a:latin typeface="Arial Black" charset="0"/>
              </a:defRPr>
            </a:lvl7pPr>
            <a:lvl8pPr marL="1371600" algn="l" rtl="0" eaLnBrk="1" fontAlgn="base" hangingPunct="1">
              <a:lnSpc>
                <a:spcPct val="90000"/>
              </a:lnSpc>
              <a:spcBef>
                <a:spcPct val="0"/>
              </a:spcBef>
              <a:spcAft>
                <a:spcPct val="0"/>
              </a:spcAft>
              <a:defRPr sz="4400">
                <a:solidFill>
                  <a:schemeClr val="tx1"/>
                </a:solidFill>
                <a:latin typeface="Arial Black" charset="0"/>
              </a:defRPr>
            </a:lvl8pPr>
            <a:lvl9pPr marL="1828800" algn="l" rtl="0" eaLnBrk="1" fontAlgn="base" hangingPunct="1">
              <a:lnSpc>
                <a:spcPct val="90000"/>
              </a:lnSpc>
              <a:spcBef>
                <a:spcPct val="0"/>
              </a:spcBef>
              <a:spcAft>
                <a:spcPct val="0"/>
              </a:spcAft>
              <a:defRPr sz="4400">
                <a:solidFill>
                  <a:schemeClr val="tx1"/>
                </a:solidFill>
                <a:latin typeface="Arial Black" charset="0"/>
              </a:defRPr>
            </a:lvl9pPr>
          </a:lstStyle>
          <a:p>
            <a:pPr algn="ctr"/>
            <a:r>
              <a:rPr lang="en-US" sz="3600" dirty="0">
                <a:solidFill>
                  <a:srgbClr val="162E55"/>
                </a:solidFill>
              </a:rPr>
              <a:t>Correlation Between PARCC and FIT – </a:t>
            </a:r>
          </a:p>
          <a:p>
            <a:pPr algn="ctr"/>
            <a:r>
              <a:rPr lang="en-US" sz="3600" dirty="0">
                <a:solidFill>
                  <a:srgbClr val="162E55"/>
                </a:solidFill>
              </a:rPr>
              <a:t>MS Partner Districts</a:t>
            </a:r>
          </a:p>
        </p:txBody>
      </p:sp>
    </p:spTree>
    <p:extLst>
      <p:ext uri="{BB962C8B-B14F-4D97-AF65-F5344CB8AC3E}">
        <p14:creationId xmlns:p14="http://schemas.microsoft.com/office/powerpoint/2010/main" val="503649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545FA-4552-B644-A877-CFB9420A8561}"/>
              </a:ext>
            </a:extLst>
          </p:cNvPr>
          <p:cNvSpPr txBox="1">
            <a:spLocks/>
          </p:cNvSpPr>
          <p:nvPr/>
        </p:nvSpPr>
        <p:spPr bwMode="auto">
          <a:xfrm>
            <a:off x="170656" y="418387"/>
            <a:ext cx="11850687" cy="1035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Black" charset="0"/>
              </a:defRPr>
            </a:lvl2pPr>
            <a:lvl3pPr algn="l" rtl="0" eaLnBrk="0" fontAlgn="base" hangingPunct="0">
              <a:lnSpc>
                <a:spcPct val="90000"/>
              </a:lnSpc>
              <a:spcBef>
                <a:spcPct val="0"/>
              </a:spcBef>
              <a:spcAft>
                <a:spcPct val="0"/>
              </a:spcAft>
              <a:defRPr sz="4400">
                <a:solidFill>
                  <a:schemeClr val="tx1"/>
                </a:solidFill>
                <a:latin typeface="Arial Black" charset="0"/>
              </a:defRPr>
            </a:lvl3pPr>
            <a:lvl4pPr algn="l" rtl="0" eaLnBrk="0" fontAlgn="base" hangingPunct="0">
              <a:lnSpc>
                <a:spcPct val="90000"/>
              </a:lnSpc>
              <a:spcBef>
                <a:spcPct val="0"/>
              </a:spcBef>
              <a:spcAft>
                <a:spcPct val="0"/>
              </a:spcAft>
              <a:defRPr sz="4400">
                <a:solidFill>
                  <a:schemeClr val="tx1"/>
                </a:solidFill>
                <a:latin typeface="Arial Black" charset="0"/>
              </a:defRPr>
            </a:lvl4pPr>
            <a:lvl5pPr algn="l" rtl="0" eaLnBrk="0" fontAlgn="base" hangingPunct="0">
              <a:lnSpc>
                <a:spcPct val="90000"/>
              </a:lnSpc>
              <a:spcBef>
                <a:spcPct val="0"/>
              </a:spcBef>
              <a:spcAft>
                <a:spcPct val="0"/>
              </a:spcAft>
              <a:defRPr sz="4400">
                <a:solidFill>
                  <a:schemeClr val="tx1"/>
                </a:solidFill>
                <a:latin typeface="Arial Black" charset="0"/>
              </a:defRPr>
            </a:lvl5pPr>
            <a:lvl6pPr marL="457200" algn="l" rtl="0" eaLnBrk="1" fontAlgn="base" hangingPunct="1">
              <a:lnSpc>
                <a:spcPct val="90000"/>
              </a:lnSpc>
              <a:spcBef>
                <a:spcPct val="0"/>
              </a:spcBef>
              <a:spcAft>
                <a:spcPct val="0"/>
              </a:spcAft>
              <a:defRPr sz="4400">
                <a:solidFill>
                  <a:schemeClr val="tx1"/>
                </a:solidFill>
                <a:latin typeface="Arial Black" charset="0"/>
              </a:defRPr>
            </a:lvl6pPr>
            <a:lvl7pPr marL="914400" algn="l" rtl="0" eaLnBrk="1" fontAlgn="base" hangingPunct="1">
              <a:lnSpc>
                <a:spcPct val="90000"/>
              </a:lnSpc>
              <a:spcBef>
                <a:spcPct val="0"/>
              </a:spcBef>
              <a:spcAft>
                <a:spcPct val="0"/>
              </a:spcAft>
              <a:defRPr sz="4400">
                <a:solidFill>
                  <a:schemeClr val="tx1"/>
                </a:solidFill>
                <a:latin typeface="Arial Black" charset="0"/>
              </a:defRPr>
            </a:lvl7pPr>
            <a:lvl8pPr marL="1371600" algn="l" rtl="0" eaLnBrk="1" fontAlgn="base" hangingPunct="1">
              <a:lnSpc>
                <a:spcPct val="90000"/>
              </a:lnSpc>
              <a:spcBef>
                <a:spcPct val="0"/>
              </a:spcBef>
              <a:spcAft>
                <a:spcPct val="0"/>
              </a:spcAft>
              <a:defRPr sz="4400">
                <a:solidFill>
                  <a:schemeClr val="tx1"/>
                </a:solidFill>
                <a:latin typeface="Arial Black" charset="0"/>
              </a:defRPr>
            </a:lvl8pPr>
            <a:lvl9pPr marL="1828800" algn="l" rtl="0" eaLnBrk="1" fontAlgn="base" hangingPunct="1">
              <a:lnSpc>
                <a:spcPct val="90000"/>
              </a:lnSpc>
              <a:spcBef>
                <a:spcPct val="0"/>
              </a:spcBef>
              <a:spcAft>
                <a:spcPct val="0"/>
              </a:spcAft>
              <a:defRPr sz="4400">
                <a:solidFill>
                  <a:schemeClr val="tx1"/>
                </a:solidFill>
                <a:latin typeface="Arial Black" charset="0"/>
              </a:defRPr>
            </a:lvl9pPr>
          </a:lstStyle>
          <a:p>
            <a:pPr algn="ctr" eaLnBrk="1" hangingPunct="1"/>
            <a:r>
              <a:rPr lang="en-US" altLang="en-US">
                <a:solidFill>
                  <a:schemeClr val="tx2"/>
                </a:solidFill>
              </a:rPr>
              <a:t>Opportunities</a:t>
            </a:r>
          </a:p>
        </p:txBody>
      </p:sp>
      <p:sp>
        <p:nvSpPr>
          <p:cNvPr id="3" name="TextBox 2">
            <a:extLst>
              <a:ext uri="{FF2B5EF4-FFF2-40B4-BE49-F238E27FC236}">
                <a16:creationId xmlns:a16="http://schemas.microsoft.com/office/drawing/2014/main" id="{2955B26D-B637-E946-B2E9-C400ED8D98E4}"/>
              </a:ext>
            </a:extLst>
          </p:cNvPr>
          <p:cNvSpPr txBox="1"/>
          <p:nvPr/>
        </p:nvSpPr>
        <p:spPr>
          <a:xfrm>
            <a:off x="1109492" y="1299744"/>
            <a:ext cx="10839843" cy="5139869"/>
          </a:xfrm>
          <a:prstGeom prst="rect">
            <a:avLst/>
          </a:prstGeom>
          <a:noFill/>
        </p:spPr>
        <p:txBody>
          <a:bodyPr wrap="square" rtlCol="0">
            <a:spAutoFit/>
          </a:bodyPr>
          <a:lstStyle/>
          <a:p>
            <a:pPr marL="685800" indent="-685800">
              <a:spcAft>
                <a:spcPts val="1200"/>
              </a:spcAft>
              <a:buFont typeface="Courier New" panose="02070309020205020404" pitchFamily="49" charset="0"/>
              <a:buChar char="o"/>
            </a:pPr>
            <a:r>
              <a:rPr lang="en-US" sz="4200">
                <a:solidFill>
                  <a:schemeClr val="accent1"/>
                </a:solidFill>
              </a:rPr>
              <a:t>Use Free Web-based Resources</a:t>
            </a:r>
          </a:p>
          <a:p>
            <a:pPr marL="685800" indent="-685800">
              <a:spcAft>
                <a:spcPts val="1200"/>
              </a:spcAft>
              <a:buFont typeface="Courier New" panose="02070309020205020404" pitchFamily="49" charset="0"/>
              <a:buChar char="o"/>
            </a:pPr>
            <a:r>
              <a:rPr lang="en-US" sz="4000">
                <a:solidFill>
                  <a:schemeClr val="accent1"/>
                </a:solidFill>
              </a:rPr>
              <a:t>Mississippi Early Childhood MTSS Implementation training series</a:t>
            </a:r>
          </a:p>
          <a:p>
            <a:pPr marL="1143000" lvl="1" indent="-685800">
              <a:spcAft>
                <a:spcPts val="1200"/>
              </a:spcAft>
              <a:buFont typeface="Arial" panose="020B0604020202020204" pitchFamily="34" charset="0"/>
              <a:buChar char="•"/>
            </a:pPr>
            <a:r>
              <a:rPr lang="en-US" sz="4200">
                <a:solidFill>
                  <a:schemeClr val="accent1"/>
                </a:solidFill>
              </a:rPr>
              <a:t>Connect with SWIFT team at Summer Head Start Conference, July 15-20</a:t>
            </a:r>
          </a:p>
          <a:p>
            <a:pPr marL="685800" indent="-685800">
              <a:spcAft>
                <a:spcPts val="1200"/>
              </a:spcAft>
              <a:buFont typeface="Courier New" panose="02070309020205020404" pitchFamily="49" charset="0"/>
              <a:buChar char="o"/>
            </a:pPr>
            <a:r>
              <a:rPr lang="en-US" sz="4200">
                <a:solidFill>
                  <a:schemeClr val="accent1"/>
                </a:solidFill>
              </a:rPr>
              <a:t>Send Inquiries for Support to swift@ku.edu</a:t>
            </a:r>
          </a:p>
        </p:txBody>
      </p:sp>
    </p:spTree>
    <p:extLst>
      <p:ext uri="{BB962C8B-B14F-4D97-AF65-F5344CB8AC3E}">
        <p14:creationId xmlns:p14="http://schemas.microsoft.com/office/powerpoint/2010/main" val="3119591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705" y="1939708"/>
            <a:ext cx="6279338" cy="3113934"/>
          </a:xfrm>
          <a:prstGeom prst="rect">
            <a:avLst/>
          </a:prstGeom>
        </p:spPr>
      </p:pic>
    </p:spTree>
    <p:extLst>
      <p:ext uri="{BB962C8B-B14F-4D97-AF65-F5344CB8AC3E}">
        <p14:creationId xmlns:p14="http://schemas.microsoft.com/office/powerpoint/2010/main" val="1634766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7263527"/>
          </a:xfrm>
          <a:prstGeom prst="rect">
            <a:avLst/>
          </a:prstGeom>
          <a:noFill/>
        </p:spPr>
        <p:txBody>
          <a:bodyPr wrap="square" rtlCol="0">
            <a:spAutoFit/>
          </a:bodyPr>
          <a:lstStyle/>
          <a:p>
            <a:pPr algn="ctr"/>
            <a:r>
              <a:rPr lang="en-US" sz="5400">
                <a:solidFill>
                  <a:srgbClr val="75C8EE"/>
                </a:solidFill>
              </a:rPr>
              <a:t>Grazie</a:t>
            </a:r>
          </a:p>
          <a:p>
            <a:pPr algn="ctr"/>
            <a:r>
              <a:rPr lang="en-US" sz="5400">
                <a:solidFill>
                  <a:srgbClr val="F7B516"/>
                </a:solidFill>
              </a:rPr>
              <a:t>Merci</a:t>
            </a:r>
          </a:p>
          <a:p>
            <a:pPr algn="ctr"/>
            <a:r>
              <a:rPr lang="en-US" sz="5400">
                <a:solidFill>
                  <a:srgbClr val="E86D1E"/>
                </a:solidFill>
              </a:rPr>
              <a:t>Gracias</a:t>
            </a:r>
          </a:p>
          <a:p>
            <a:pPr algn="ctr"/>
            <a:r>
              <a:rPr lang="en-US" sz="8800">
                <a:solidFill>
                  <a:srgbClr val="162E55"/>
                </a:solidFill>
                <a:latin typeface="+mj-lt"/>
              </a:rPr>
              <a:t>THANK YOU</a:t>
            </a:r>
          </a:p>
          <a:p>
            <a:pPr algn="ctr"/>
            <a:r>
              <a:rPr lang="en-US" sz="5400" err="1">
                <a:solidFill>
                  <a:srgbClr val="75C8EE"/>
                </a:solidFill>
                <a:latin typeface="+mn-lt"/>
              </a:rPr>
              <a:t>Spasiba</a:t>
            </a:r>
            <a:endParaRPr lang="en-US" sz="5400">
              <a:solidFill>
                <a:srgbClr val="75C8EE"/>
              </a:solidFill>
              <a:latin typeface="+mn-lt"/>
            </a:endParaRPr>
          </a:p>
          <a:p>
            <a:pPr algn="ctr"/>
            <a:r>
              <a:rPr lang="en-US" sz="5400" err="1">
                <a:solidFill>
                  <a:srgbClr val="F7B516"/>
                </a:solidFill>
              </a:rPr>
              <a:t>Danke</a:t>
            </a:r>
            <a:r>
              <a:rPr lang="en-US" sz="5400">
                <a:solidFill>
                  <a:srgbClr val="F7B516"/>
                </a:solidFill>
              </a:rPr>
              <a:t> </a:t>
            </a:r>
            <a:r>
              <a:rPr lang="en-US" sz="5400" err="1">
                <a:solidFill>
                  <a:srgbClr val="F7B516"/>
                </a:solidFill>
              </a:rPr>
              <a:t>sehr</a:t>
            </a:r>
            <a:endParaRPr lang="en-US" sz="5400">
              <a:solidFill>
                <a:srgbClr val="F7B516"/>
              </a:solidFill>
            </a:endParaRPr>
          </a:p>
          <a:p>
            <a:pPr algn="ctr"/>
            <a:r>
              <a:rPr lang="en-US" sz="5400">
                <a:solidFill>
                  <a:srgbClr val="E86D1E"/>
                </a:solidFill>
              </a:rPr>
              <a:t>Arigato </a:t>
            </a:r>
          </a:p>
          <a:p>
            <a:pPr algn="ctr"/>
            <a:endParaRPr lang="en-US" sz="5400">
              <a:solidFill>
                <a:srgbClr val="162E55"/>
              </a:solidFill>
              <a:latin typeface="+mn-l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5575D1-D60F-2A4D-AFD4-92063E53110F}"/>
              </a:ext>
            </a:extLst>
          </p:cNvPr>
          <p:cNvSpPr txBox="1"/>
          <p:nvPr/>
        </p:nvSpPr>
        <p:spPr>
          <a:xfrm>
            <a:off x="640080" y="4526280"/>
            <a:ext cx="11277600" cy="2031325"/>
          </a:xfrm>
          <a:prstGeom prst="rect">
            <a:avLst/>
          </a:prstGeom>
          <a:noFill/>
        </p:spPr>
        <p:txBody>
          <a:bodyPr wrap="square" rtlCol="0">
            <a:spAutoFit/>
          </a:bodyPr>
          <a:lstStyle/>
          <a:p>
            <a:pPr algn="ctr" eaLnBrk="1" hangingPunct="1">
              <a:defRPr/>
            </a:pPr>
            <a:r>
              <a:rPr lang="en-US" altLang="x-none">
                <a:solidFill>
                  <a:srgbClr val="595959"/>
                </a:solidFill>
                <a:ea typeface="Arial" charset="0"/>
                <a:cs typeface="Arial" charset="0"/>
              </a:rPr>
              <a:t>SWIFT Education Center, a technical assistance center of the Life Span Institute at The University of Kansas, produced this presentation.  Please contact </a:t>
            </a:r>
            <a:r>
              <a:rPr lang="en-US" altLang="x-none" u="sng">
                <a:solidFill>
                  <a:srgbClr val="595959"/>
                </a:solidFill>
                <a:ea typeface="Arial" charset="0"/>
                <a:cs typeface="Arial" charset="0"/>
                <a:hlinkClick r:id="rId3"/>
              </a:rPr>
              <a:t>swift@ku.edu</a:t>
            </a:r>
            <a:r>
              <a:rPr lang="en-US" altLang="x-none" u="sng">
                <a:solidFill>
                  <a:srgbClr val="595959"/>
                </a:solidFill>
                <a:ea typeface="Arial" charset="0"/>
                <a:cs typeface="Arial" charset="0"/>
              </a:rPr>
              <a:t> </a:t>
            </a:r>
            <a:r>
              <a:rPr lang="en-US" altLang="x-none">
                <a:solidFill>
                  <a:srgbClr val="595959"/>
                </a:solidFill>
                <a:ea typeface="Arial" charset="0"/>
                <a:cs typeface="Arial" charset="0"/>
              </a:rPr>
              <a:t>for permission to reproduce it in whole or in part, and cite as: SWIFT Education Center. (2018). Implementation resources for MTSS in Mississippi schools [webinar].</a:t>
            </a:r>
          </a:p>
          <a:p>
            <a:pPr algn="ctr" eaLnBrk="1" hangingPunct="1">
              <a:defRPr/>
            </a:pPr>
            <a:endParaRPr lang="en-US" altLang="x-none">
              <a:solidFill>
                <a:srgbClr val="595959"/>
              </a:solidFill>
              <a:ea typeface="Arial" charset="0"/>
              <a:cs typeface="Arial" charset="0"/>
            </a:endParaRPr>
          </a:p>
          <a:p>
            <a:pPr algn="ctr" eaLnBrk="1" hangingPunct="1">
              <a:defRPr/>
            </a:pPr>
            <a:r>
              <a:rPr lang="en-US" altLang="x-none">
                <a:solidFill>
                  <a:srgbClr val="595959"/>
                </a:solidFill>
                <a:ea typeface="Arial" charset="0"/>
                <a:cs typeface="Arial" charset="0"/>
              </a:rPr>
              <a:t>© SWIFT Education Center, 2018.</a:t>
            </a:r>
          </a:p>
          <a:p>
            <a:endParaRPr lang="en-US"/>
          </a:p>
        </p:txBody>
      </p:sp>
    </p:spTree>
    <p:extLst>
      <p:ext uri="{BB962C8B-B14F-4D97-AF65-F5344CB8AC3E}">
        <p14:creationId xmlns:p14="http://schemas.microsoft.com/office/powerpoint/2010/main" val="1327693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811F8B-8E1A-4621-BE28-DCD729A32311}"/>
              </a:ext>
            </a:extLst>
          </p:cNvPr>
          <p:cNvSpPr>
            <a:spLocks noGrp="1"/>
          </p:cNvSpPr>
          <p:nvPr>
            <p:ph type="body" sz="quarter" idx="10"/>
          </p:nvPr>
        </p:nvSpPr>
        <p:spPr>
          <a:xfrm>
            <a:off x="0" y="468961"/>
            <a:ext cx="2804159" cy="584775"/>
          </a:xfrm>
        </p:spPr>
        <p:txBody>
          <a:bodyPr/>
          <a:lstStyle/>
          <a:p>
            <a:pPr algn="ctr">
              <a:spcBef>
                <a:spcPts val="0"/>
              </a:spcBef>
            </a:pPr>
            <a:r>
              <a:rPr lang="en-US" sz="3200"/>
              <a:t>Who we are</a:t>
            </a:r>
          </a:p>
        </p:txBody>
      </p:sp>
      <p:pic>
        <p:nvPicPr>
          <p:cNvPr id="9" name="Picture 8" descr="A close up of a logo&#10;&#10;Description generated with high confidence">
            <a:extLst>
              <a:ext uri="{FF2B5EF4-FFF2-40B4-BE49-F238E27FC236}">
                <a16:creationId xmlns:a16="http://schemas.microsoft.com/office/drawing/2014/main" id="{A90445AF-F52B-4561-B17D-EE2A87AC08E0}"/>
              </a:ext>
            </a:extLst>
          </p:cNvPr>
          <p:cNvPicPr>
            <a:picLocks noChangeAspect="1"/>
          </p:cNvPicPr>
          <p:nvPr/>
        </p:nvPicPr>
        <p:blipFill>
          <a:blip r:embed="rId3"/>
          <a:stretch>
            <a:fillRect/>
          </a:stretch>
        </p:blipFill>
        <p:spPr>
          <a:xfrm>
            <a:off x="3514338" y="468961"/>
            <a:ext cx="5163323" cy="1630683"/>
          </a:xfrm>
          <a:prstGeom prst="rect">
            <a:avLst/>
          </a:prstGeom>
        </p:spPr>
      </p:pic>
      <p:sp>
        <p:nvSpPr>
          <p:cNvPr id="7" name="TextBox 6">
            <a:extLst>
              <a:ext uri="{FF2B5EF4-FFF2-40B4-BE49-F238E27FC236}">
                <a16:creationId xmlns:a16="http://schemas.microsoft.com/office/drawing/2014/main" id="{398AF75C-C04D-8842-A61B-BD7A4A6E7D0B}"/>
              </a:ext>
            </a:extLst>
          </p:cNvPr>
          <p:cNvSpPr txBox="1"/>
          <p:nvPr/>
        </p:nvSpPr>
        <p:spPr>
          <a:xfrm>
            <a:off x="1021080" y="2909192"/>
            <a:ext cx="10393680" cy="2585323"/>
          </a:xfrm>
          <a:prstGeom prst="rect">
            <a:avLst/>
          </a:prstGeom>
          <a:noFill/>
        </p:spPr>
        <p:txBody>
          <a:bodyPr wrap="square" rtlCol="0">
            <a:spAutoFit/>
          </a:bodyPr>
          <a:lstStyle/>
          <a:p>
            <a:pPr marL="285750" indent="-285750">
              <a:buFont typeface="Arial" panose="020B0604020202020204" pitchFamily="34" charset="0"/>
              <a:buChar char="•"/>
            </a:pPr>
            <a:r>
              <a:rPr lang="en-US" sz="5400" b="1">
                <a:solidFill>
                  <a:schemeClr val="accent1"/>
                </a:solidFill>
              </a:rPr>
              <a:t>Resources</a:t>
            </a:r>
          </a:p>
          <a:p>
            <a:pPr marL="285750" indent="-285750">
              <a:buFont typeface="Arial" panose="020B0604020202020204" pitchFamily="34" charset="0"/>
              <a:buChar char="•"/>
            </a:pPr>
            <a:r>
              <a:rPr lang="en-US" sz="5400" b="1">
                <a:solidFill>
                  <a:schemeClr val="accent1"/>
                </a:solidFill>
              </a:rPr>
              <a:t>Training &amp; Coaching Support</a:t>
            </a:r>
          </a:p>
          <a:p>
            <a:pPr marL="285750" indent="-285750">
              <a:buFont typeface="Arial" panose="020B0604020202020204" pitchFamily="34" charset="0"/>
              <a:buChar char="•"/>
            </a:pPr>
            <a:r>
              <a:rPr lang="en-US" sz="5400" b="1">
                <a:solidFill>
                  <a:schemeClr val="accent1"/>
                </a:solidFill>
              </a:rPr>
              <a:t>Partners in Transformation</a:t>
            </a:r>
          </a:p>
        </p:txBody>
      </p:sp>
    </p:spTree>
    <p:extLst>
      <p:ext uri="{BB962C8B-B14F-4D97-AF65-F5344CB8AC3E}">
        <p14:creationId xmlns:p14="http://schemas.microsoft.com/office/powerpoint/2010/main" val="2133888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89A0C4-029A-4D7C-9169-D23F5A1CFD20}"/>
              </a:ext>
            </a:extLst>
          </p:cNvPr>
          <p:cNvSpPr>
            <a:spLocks noGrp="1"/>
          </p:cNvSpPr>
          <p:nvPr>
            <p:ph type="body" sz="quarter" idx="10"/>
          </p:nvPr>
        </p:nvSpPr>
        <p:spPr>
          <a:xfrm>
            <a:off x="154548" y="459370"/>
            <a:ext cx="2549468" cy="330200"/>
          </a:xfrm>
        </p:spPr>
        <p:txBody>
          <a:bodyPr/>
          <a:lstStyle/>
          <a:p>
            <a:r>
              <a:rPr lang="en-US" sz="3200"/>
              <a:t>What we do</a:t>
            </a:r>
          </a:p>
        </p:txBody>
      </p:sp>
      <p:pic>
        <p:nvPicPr>
          <p:cNvPr id="4" name="Picture 3">
            <a:extLst>
              <a:ext uri="{FF2B5EF4-FFF2-40B4-BE49-F238E27FC236}">
                <a16:creationId xmlns:a16="http://schemas.microsoft.com/office/drawing/2014/main" id="{3BCF416C-7F64-4EEA-99A6-8A2D29DCF294}"/>
              </a:ext>
            </a:extLst>
          </p:cNvPr>
          <p:cNvPicPr>
            <a:picLocks noChangeAspect="1"/>
          </p:cNvPicPr>
          <p:nvPr/>
        </p:nvPicPr>
        <p:blipFill rotWithShape="1">
          <a:blip r:embed="rId3">
            <a:extLst>
              <a:ext uri="{28A0092B-C50C-407E-A947-70E740481C1C}">
                <a14:useLocalDpi xmlns:a14="http://schemas.microsoft.com/office/drawing/2010/main" val="0"/>
              </a:ext>
            </a:extLst>
          </a:blip>
          <a:srcRect l="10030" t="33958" r="6515" b="33795"/>
          <a:stretch/>
        </p:blipFill>
        <p:spPr>
          <a:xfrm>
            <a:off x="154548" y="1880313"/>
            <a:ext cx="11909517" cy="2588654"/>
          </a:xfrm>
          <a:prstGeom prst="rect">
            <a:avLst/>
          </a:prstGeom>
        </p:spPr>
      </p:pic>
    </p:spTree>
    <p:extLst>
      <p:ext uri="{BB962C8B-B14F-4D97-AF65-F5344CB8AC3E}">
        <p14:creationId xmlns:p14="http://schemas.microsoft.com/office/powerpoint/2010/main" val="1423445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WIFT Framework">
            <a:extLst>
              <a:ext uri="{FF2B5EF4-FFF2-40B4-BE49-F238E27FC236}">
                <a16:creationId xmlns:a16="http://schemas.microsoft.com/office/drawing/2014/main" id="{D4105AC2-4F0B-074D-AE6B-ECCC7A2C0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68869"/>
            <a:ext cx="1143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F4A18B11-D6E1-844C-91D1-19CBC1A0BC10}"/>
              </a:ext>
            </a:extLst>
          </p:cNvPr>
          <p:cNvSpPr txBox="1">
            <a:spLocks/>
          </p:cNvSpPr>
          <p:nvPr/>
        </p:nvSpPr>
        <p:spPr bwMode="auto">
          <a:xfrm>
            <a:off x="170656" y="526631"/>
            <a:ext cx="11850687" cy="1035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Black" charset="0"/>
              </a:defRPr>
            </a:lvl2pPr>
            <a:lvl3pPr algn="l" rtl="0" eaLnBrk="0" fontAlgn="base" hangingPunct="0">
              <a:lnSpc>
                <a:spcPct val="90000"/>
              </a:lnSpc>
              <a:spcBef>
                <a:spcPct val="0"/>
              </a:spcBef>
              <a:spcAft>
                <a:spcPct val="0"/>
              </a:spcAft>
              <a:defRPr sz="4400">
                <a:solidFill>
                  <a:schemeClr val="tx1"/>
                </a:solidFill>
                <a:latin typeface="Arial Black" charset="0"/>
              </a:defRPr>
            </a:lvl3pPr>
            <a:lvl4pPr algn="l" rtl="0" eaLnBrk="0" fontAlgn="base" hangingPunct="0">
              <a:lnSpc>
                <a:spcPct val="90000"/>
              </a:lnSpc>
              <a:spcBef>
                <a:spcPct val="0"/>
              </a:spcBef>
              <a:spcAft>
                <a:spcPct val="0"/>
              </a:spcAft>
              <a:defRPr sz="4400">
                <a:solidFill>
                  <a:schemeClr val="tx1"/>
                </a:solidFill>
                <a:latin typeface="Arial Black" charset="0"/>
              </a:defRPr>
            </a:lvl4pPr>
            <a:lvl5pPr algn="l" rtl="0" eaLnBrk="0" fontAlgn="base" hangingPunct="0">
              <a:lnSpc>
                <a:spcPct val="90000"/>
              </a:lnSpc>
              <a:spcBef>
                <a:spcPct val="0"/>
              </a:spcBef>
              <a:spcAft>
                <a:spcPct val="0"/>
              </a:spcAft>
              <a:defRPr sz="4400">
                <a:solidFill>
                  <a:schemeClr val="tx1"/>
                </a:solidFill>
                <a:latin typeface="Arial Black" charset="0"/>
              </a:defRPr>
            </a:lvl5pPr>
            <a:lvl6pPr marL="457200" algn="l" rtl="0" eaLnBrk="1" fontAlgn="base" hangingPunct="1">
              <a:lnSpc>
                <a:spcPct val="90000"/>
              </a:lnSpc>
              <a:spcBef>
                <a:spcPct val="0"/>
              </a:spcBef>
              <a:spcAft>
                <a:spcPct val="0"/>
              </a:spcAft>
              <a:defRPr sz="4400">
                <a:solidFill>
                  <a:schemeClr val="tx1"/>
                </a:solidFill>
                <a:latin typeface="Arial Black" charset="0"/>
              </a:defRPr>
            </a:lvl6pPr>
            <a:lvl7pPr marL="914400" algn="l" rtl="0" eaLnBrk="1" fontAlgn="base" hangingPunct="1">
              <a:lnSpc>
                <a:spcPct val="90000"/>
              </a:lnSpc>
              <a:spcBef>
                <a:spcPct val="0"/>
              </a:spcBef>
              <a:spcAft>
                <a:spcPct val="0"/>
              </a:spcAft>
              <a:defRPr sz="4400">
                <a:solidFill>
                  <a:schemeClr val="tx1"/>
                </a:solidFill>
                <a:latin typeface="Arial Black" charset="0"/>
              </a:defRPr>
            </a:lvl7pPr>
            <a:lvl8pPr marL="1371600" algn="l" rtl="0" eaLnBrk="1" fontAlgn="base" hangingPunct="1">
              <a:lnSpc>
                <a:spcPct val="90000"/>
              </a:lnSpc>
              <a:spcBef>
                <a:spcPct val="0"/>
              </a:spcBef>
              <a:spcAft>
                <a:spcPct val="0"/>
              </a:spcAft>
              <a:defRPr sz="4400">
                <a:solidFill>
                  <a:schemeClr val="tx1"/>
                </a:solidFill>
                <a:latin typeface="Arial Black" charset="0"/>
              </a:defRPr>
            </a:lvl8pPr>
            <a:lvl9pPr marL="1828800" algn="l" rtl="0" eaLnBrk="1" fontAlgn="base" hangingPunct="1">
              <a:lnSpc>
                <a:spcPct val="90000"/>
              </a:lnSpc>
              <a:spcBef>
                <a:spcPct val="0"/>
              </a:spcBef>
              <a:spcAft>
                <a:spcPct val="0"/>
              </a:spcAft>
              <a:defRPr sz="4400">
                <a:solidFill>
                  <a:schemeClr val="tx1"/>
                </a:solidFill>
                <a:latin typeface="Arial Black" charset="0"/>
              </a:defRPr>
            </a:lvl9pPr>
          </a:lstStyle>
          <a:p>
            <a:pPr algn="ctr" eaLnBrk="1" hangingPunct="1"/>
            <a:r>
              <a:rPr lang="en-US" altLang="en-US">
                <a:solidFill>
                  <a:schemeClr val="tx2"/>
                </a:solidFill>
              </a:rPr>
              <a:t>The “What” of Transformation</a:t>
            </a:r>
          </a:p>
        </p:txBody>
      </p:sp>
    </p:spTree>
    <p:extLst>
      <p:ext uri="{BB962C8B-B14F-4D97-AF65-F5344CB8AC3E}">
        <p14:creationId xmlns:p14="http://schemas.microsoft.com/office/powerpoint/2010/main" val="1975328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BBAF82-AD74-4BAF-8AF1-0835611D5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8364" y="218618"/>
            <a:ext cx="6455271" cy="5904597"/>
          </a:xfrm>
          <a:prstGeom prst="rect">
            <a:avLst/>
          </a:prstGeom>
        </p:spPr>
      </p:pic>
      <p:pic>
        <p:nvPicPr>
          <p:cNvPr id="3" name="Picture 2" descr="src=&quot;/sf-images/basetemplate/MDEnewLOGOweb.jpg&quot;">
            <a:extLst>
              <a:ext uri="{FF2B5EF4-FFF2-40B4-BE49-F238E27FC236}">
                <a16:creationId xmlns:a16="http://schemas.microsoft.com/office/drawing/2014/main" id="{AFEDF02B-DEE3-4874-93BE-C3C1A7ECB7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93" y="5934874"/>
            <a:ext cx="1764764" cy="685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570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2614" y="823875"/>
            <a:ext cx="6827388" cy="5237582"/>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1658" t="8713" r="17487" b="6802"/>
          <a:stretch/>
        </p:blipFill>
        <p:spPr>
          <a:xfrm>
            <a:off x="1968321" y="371571"/>
            <a:ext cx="8255358" cy="6114858"/>
          </a:xfrm>
          <a:prstGeom prst="rect">
            <a:avLst/>
          </a:prstGeom>
        </p:spPr>
      </p:pic>
    </p:spTree>
    <p:extLst>
      <p:ext uri="{BB962C8B-B14F-4D97-AF65-F5344CB8AC3E}">
        <p14:creationId xmlns:p14="http://schemas.microsoft.com/office/powerpoint/2010/main" val="3007383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7137"/>
          <a:stretch/>
        </p:blipFill>
        <p:spPr>
          <a:xfrm>
            <a:off x="2750840" y="982005"/>
            <a:ext cx="6791539" cy="4838225"/>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1733" t="11456" r="20560" b="14319"/>
          <a:stretch/>
        </p:blipFill>
        <p:spPr>
          <a:xfrm>
            <a:off x="2005244" y="469134"/>
            <a:ext cx="8181511" cy="5919732"/>
          </a:xfrm>
          <a:prstGeom prst="rect">
            <a:avLst/>
          </a:prstGeom>
        </p:spPr>
      </p:pic>
    </p:spTree>
    <p:extLst>
      <p:ext uri="{BB962C8B-B14F-4D97-AF65-F5344CB8AC3E}">
        <p14:creationId xmlns:p14="http://schemas.microsoft.com/office/powerpoint/2010/main" val="527403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6991"/>
          <a:stretch/>
        </p:blipFill>
        <p:spPr>
          <a:xfrm>
            <a:off x="2693927" y="1046937"/>
            <a:ext cx="6791540" cy="4845864"/>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0706" t="14074" r="21298" b="12488"/>
          <a:stretch/>
        </p:blipFill>
        <p:spPr>
          <a:xfrm>
            <a:off x="1910366" y="447550"/>
            <a:ext cx="8371268" cy="5962900"/>
          </a:xfrm>
          <a:prstGeom prst="rect">
            <a:avLst/>
          </a:prstGeom>
        </p:spPr>
      </p:pic>
    </p:spTree>
    <p:extLst>
      <p:ext uri="{BB962C8B-B14F-4D97-AF65-F5344CB8AC3E}">
        <p14:creationId xmlns:p14="http://schemas.microsoft.com/office/powerpoint/2010/main" val="20069965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SWIFT Ed Center">
      <a:dk1>
        <a:srgbClr val="000000"/>
      </a:dk1>
      <a:lt1>
        <a:srgbClr val="FFFFFF"/>
      </a:lt1>
      <a:dk2>
        <a:srgbClr val="162D54"/>
      </a:dk2>
      <a:lt2>
        <a:srgbClr val="E7E6E6"/>
      </a:lt2>
      <a:accent1>
        <a:srgbClr val="0C3C59"/>
      </a:accent1>
      <a:accent2>
        <a:srgbClr val="F5A94C"/>
      </a:accent2>
      <a:accent3>
        <a:srgbClr val="E86D1E"/>
      </a:accent3>
      <a:accent4>
        <a:srgbClr val="FFC000"/>
      </a:accent4>
      <a:accent5>
        <a:srgbClr val="74C7ED"/>
      </a:accent5>
      <a:accent6>
        <a:srgbClr val="A5A8AA"/>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IFT Education Center template 2017" id="{101C9781-E716-48C2-A16D-BB2E104CDA37}" vid="{AB348EB6-63DF-424D-A61D-915D88C27D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8BC19ADBC67AC458960F96BDF9AA653" ma:contentTypeVersion="6" ma:contentTypeDescription="Create a new document." ma:contentTypeScope="" ma:versionID="66c36ad4045f6650cbce39d342e81992">
  <xsd:schema xmlns:xsd="http://www.w3.org/2001/XMLSchema" xmlns:xs="http://www.w3.org/2001/XMLSchema" xmlns:p="http://schemas.microsoft.com/office/2006/metadata/properties" xmlns:ns2="24f574a9-8cc4-4021-bf07-ee11a5457ec3" targetNamespace="http://schemas.microsoft.com/office/2006/metadata/properties" ma:root="true" ma:fieldsID="7f838a8eaa3476485e9eca2ef0e532bb" ns2:_="">
    <xsd:import namespace="24f574a9-8cc4-4021-bf07-ee11a5457e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f574a9-8cc4-4021-bf07-ee11a5457e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DAD138-E78E-4495-929A-DC33A388E545}">
  <ds:schemaRefs>
    <ds:schemaRef ds:uri="http://purl.org/dc/elements/1.1/"/>
    <ds:schemaRef ds:uri="http://schemas.microsoft.com/office/infopath/2007/PartnerControls"/>
    <ds:schemaRef ds:uri="http://purl.org/dc/terms/"/>
    <ds:schemaRef ds:uri="http://schemas.microsoft.com/office/2006/metadata/properties"/>
    <ds:schemaRef ds:uri="http://schemas.openxmlformats.org/package/2006/metadata/core-properties"/>
    <ds:schemaRef ds:uri="http://schemas.microsoft.com/office/2006/documentManagement/types"/>
    <ds:schemaRef ds:uri="24f574a9-8cc4-4021-bf07-ee11a5457ec3"/>
    <ds:schemaRef ds:uri="http://www.w3.org/XML/1998/namespace"/>
    <ds:schemaRef ds:uri="http://purl.org/dc/dcmitype/"/>
  </ds:schemaRefs>
</ds:datastoreItem>
</file>

<file path=customXml/itemProps2.xml><?xml version="1.0" encoding="utf-8"?>
<ds:datastoreItem xmlns:ds="http://schemas.openxmlformats.org/officeDocument/2006/customXml" ds:itemID="{05BEDB49-99E2-4C54-8A84-330B2078CB10}">
  <ds:schemaRefs>
    <ds:schemaRef ds:uri="http://schemas.microsoft.com/sharepoint/v3/contenttype/forms"/>
  </ds:schemaRefs>
</ds:datastoreItem>
</file>

<file path=customXml/itemProps3.xml><?xml version="1.0" encoding="utf-8"?>
<ds:datastoreItem xmlns:ds="http://schemas.openxmlformats.org/officeDocument/2006/customXml" ds:itemID="{CE0927EA-975B-4598-A3DB-D77167BBE6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f574a9-8cc4-4021-bf07-ee11a5457e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108</TotalTime>
  <Words>1433</Words>
  <Application>Microsoft Office PowerPoint</Application>
  <PresentationFormat>Widescreen</PresentationFormat>
  <Paragraphs>207</Paragraphs>
  <Slides>25</Slides>
  <Notes>25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Arial Black</vt:lpstr>
      <vt:lpstr>Avenir Black</vt:lpstr>
      <vt:lpstr>Calibri</vt:lpstr>
      <vt:lpstr>Courier New</vt:lpstr>
      <vt:lpstr>Open Sans</vt:lpstr>
      <vt:lpstr>Open Sans Semibold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MTSS:  What Does It “Look” Like?</vt:lpstr>
      <vt:lpstr>PowerPoint Presentation</vt:lpstr>
      <vt:lpstr>PowerPoint Presentation</vt:lpstr>
      <vt:lpstr>The “How” of Transformation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Salsbury, Melanie Lynn</cp:lastModifiedBy>
  <cp:revision>6</cp:revision>
  <cp:lastPrinted>2018-03-27T17:30:43Z</cp:lastPrinted>
  <dcterms:modified xsi:type="dcterms:W3CDTF">2018-03-27T18:22:04Z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0x010100B8BC19ADBC67AC458960F96BDF9AA653</vt:lpwstr>
  </property>
</Properties>
</file>