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mp4" ContentType="video/unknown"/>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4"/>
  </p:notesMasterIdLst>
  <p:handoutMasterIdLst>
    <p:handoutMasterId r:id="rId65"/>
  </p:handoutMasterIdLst>
  <p:sldIdLst>
    <p:sldId id="256" r:id="rId2"/>
    <p:sldId id="314" r:id="rId3"/>
    <p:sldId id="299" r:id="rId4"/>
    <p:sldId id="310" r:id="rId5"/>
    <p:sldId id="297" r:id="rId6"/>
    <p:sldId id="302" r:id="rId7"/>
    <p:sldId id="303" r:id="rId8"/>
    <p:sldId id="301" r:id="rId9"/>
    <p:sldId id="300" r:id="rId10"/>
    <p:sldId id="316" r:id="rId11"/>
    <p:sldId id="257" r:id="rId12"/>
    <p:sldId id="258" r:id="rId13"/>
    <p:sldId id="260" r:id="rId14"/>
    <p:sldId id="262" r:id="rId15"/>
    <p:sldId id="263" r:id="rId16"/>
    <p:sldId id="264" r:id="rId17"/>
    <p:sldId id="317" r:id="rId18"/>
    <p:sldId id="274" r:id="rId19"/>
    <p:sldId id="298" r:id="rId20"/>
    <p:sldId id="312" r:id="rId21"/>
    <p:sldId id="268" r:id="rId22"/>
    <p:sldId id="315" r:id="rId23"/>
    <p:sldId id="265" r:id="rId24"/>
    <p:sldId id="266" r:id="rId25"/>
    <p:sldId id="267" r:id="rId26"/>
    <p:sldId id="269" r:id="rId27"/>
    <p:sldId id="270" r:id="rId28"/>
    <p:sldId id="271" r:id="rId29"/>
    <p:sldId id="318" r:id="rId30"/>
    <p:sldId id="259" r:id="rId31"/>
    <p:sldId id="273" r:id="rId32"/>
    <p:sldId id="275" r:id="rId33"/>
    <p:sldId id="304" r:id="rId34"/>
    <p:sldId id="276" r:id="rId35"/>
    <p:sldId id="319" r:id="rId36"/>
    <p:sldId id="277" r:id="rId37"/>
    <p:sldId id="272" r:id="rId38"/>
    <p:sldId id="278" r:id="rId39"/>
    <p:sldId id="321" r:id="rId40"/>
    <p:sldId id="281" r:id="rId41"/>
    <p:sldId id="282" r:id="rId42"/>
    <p:sldId id="283" r:id="rId43"/>
    <p:sldId id="284" r:id="rId44"/>
    <p:sldId id="305" r:id="rId45"/>
    <p:sldId id="285" r:id="rId46"/>
    <p:sldId id="279" r:id="rId47"/>
    <p:sldId id="287" r:id="rId48"/>
    <p:sldId id="288" r:id="rId49"/>
    <p:sldId id="289" r:id="rId50"/>
    <p:sldId id="286" r:id="rId51"/>
    <p:sldId id="290" r:id="rId52"/>
    <p:sldId id="291" r:id="rId53"/>
    <p:sldId id="292" r:id="rId54"/>
    <p:sldId id="293" r:id="rId55"/>
    <p:sldId id="294" r:id="rId56"/>
    <p:sldId id="322" r:id="rId57"/>
    <p:sldId id="295" r:id="rId58"/>
    <p:sldId id="311" r:id="rId59"/>
    <p:sldId id="307" r:id="rId60"/>
    <p:sldId id="308" r:id="rId61"/>
    <p:sldId id="306" r:id="rId62"/>
    <p:sldId id="309" r:id="rId6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clrMode="bw"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3" d="100"/>
          <a:sy n="73" d="100"/>
        </p:scale>
        <p:origin x="-1312"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notesMaster" Target="notesMasters/notesMaster1.xml"/><Relationship Id="rId65" Type="http://schemas.openxmlformats.org/officeDocument/2006/relationships/handoutMaster" Target="handoutMasters/handoutMaster1.xml"/><Relationship Id="rId66" Type="http://schemas.openxmlformats.org/officeDocument/2006/relationships/printerSettings" Target="printerSettings/printerSettings1.bin"/><Relationship Id="rId67" Type="http://schemas.openxmlformats.org/officeDocument/2006/relationships/presProps" Target="presProps.xml"/><Relationship Id="rId68" Type="http://schemas.openxmlformats.org/officeDocument/2006/relationships/viewProps" Target="viewProps.xml"/><Relationship Id="rId69" Type="http://schemas.openxmlformats.org/officeDocument/2006/relationships/theme" Target="theme/theme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494B7D-753E-0D4D-AAF2-11B8910442F0}" type="doc">
      <dgm:prSet loTypeId="urn:microsoft.com/office/officeart/2008/layout/VerticalCurvedList" loCatId="list" qsTypeId="urn:microsoft.com/office/officeart/2005/8/quickstyle/simple5" qsCatId="simple" csTypeId="urn:microsoft.com/office/officeart/2005/8/colors/colorful1#3" csCatId="colorful" phldr="1"/>
      <dgm:spPr/>
      <dgm:t>
        <a:bodyPr/>
        <a:lstStyle/>
        <a:p>
          <a:endParaRPr lang="en-US"/>
        </a:p>
      </dgm:t>
    </dgm:pt>
    <dgm:pt modelId="{27091BAC-FD28-804B-9450-061632A90C3C}">
      <dgm:prSet/>
      <dgm:spPr>
        <a:solidFill>
          <a:srgbClr val="FFC000"/>
        </a:solidFill>
      </dgm:spPr>
      <dgm:t>
        <a:bodyPr/>
        <a:lstStyle/>
        <a:p>
          <a:pPr rtl="0"/>
          <a:r>
            <a:rPr lang="en-US" dirty="0" smtClean="0"/>
            <a:t>Achievement Disparities</a:t>
          </a:r>
          <a:endParaRPr lang="en-US" dirty="0"/>
        </a:p>
      </dgm:t>
    </dgm:pt>
    <dgm:pt modelId="{BE58D990-7CA0-DD4F-A208-A6AABC2E078F}" type="parTrans" cxnId="{680A5630-9A41-5F4D-855A-59CAD8F73E38}">
      <dgm:prSet/>
      <dgm:spPr/>
      <dgm:t>
        <a:bodyPr/>
        <a:lstStyle/>
        <a:p>
          <a:endParaRPr lang="en-US"/>
        </a:p>
      </dgm:t>
    </dgm:pt>
    <dgm:pt modelId="{61E6628A-85C7-B04F-9C37-A02804426991}" type="sibTrans" cxnId="{680A5630-9A41-5F4D-855A-59CAD8F73E38}">
      <dgm:prSet/>
      <dgm:spPr/>
      <dgm:t>
        <a:bodyPr/>
        <a:lstStyle/>
        <a:p>
          <a:endParaRPr lang="en-US"/>
        </a:p>
      </dgm:t>
    </dgm:pt>
    <dgm:pt modelId="{AA55B06B-9988-4246-89D5-976F09711734}">
      <dgm:prSet/>
      <dgm:spPr>
        <a:solidFill>
          <a:srgbClr val="FF0000"/>
        </a:solidFill>
      </dgm:spPr>
      <dgm:t>
        <a:bodyPr/>
        <a:lstStyle/>
        <a:p>
          <a:pPr rtl="0"/>
          <a:r>
            <a:rPr lang="en-US" dirty="0" smtClean="0"/>
            <a:t>Opportunity Gaps</a:t>
          </a:r>
          <a:endParaRPr lang="en-US" dirty="0"/>
        </a:p>
      </dgm:t>
    </dgm:pt>
    <dgm:pt modelId="{5B7752D3-3EB6-1846-B15C-AB1604BCA863}" type="parTrans" cxnId="{0E7EE1F5-38CD-F44D-B58F-C9EA7609B53E}">
      <dgm:prSet/>
      <dgm:spPr/>
      <dgm:t>
        <a:bodyPr/>
        <a:lstStyle/>
        <a:p>
          <a:endParaRPr lang="en-US"/>
        </a:p>
      </dgm:t>
    </dgm:pt>
    <dgm:pt modelId="{7CF01CAE-125C-E843-A4FD-6C97972190FD}" type="sibTrans" cxnId="{0E7EE1F5-38CD-F44D-B58F-C9EA7609B53E}">
      <dgm:prSet/>
      <dgm:spPr/>
      <dgm:t>
        <a:bodyPr/>
        <a:lstStyle/>
        <a:p>
          <a:endParaRPr lang="en-US"/>
        </a:p>
      </dgm:t>
    </dgm:pt>
    <dgm:pt modelId="{A2AB8C6C-BF57-B14D-8D38-C2983B7B5EA7}">
      <dgm:prSet/>
      <dgm:spPr>
        <a:solidFill>
          <a:srgbClr val="92D050"/>
        </a:solidFill>
      </dgm:spPr>
      <dgm:t>
        <a:bodyPr/>
        <a:lstStyle/>
        <a:p>
          <a:pPr rtl="0"/>
          <a:r>
            <a:rPr lang="en-US" dirty="0" smtClean="0"/>
            <a:t>Meaningful Home/School Engagement</a:t>
          </a:r>
          <a:endParaRPr lang="en-US" dirty="0"/>
        </a:p>
      </dgm:t>
    </dgm:pt>
    <dgm:pt modelId="{ECF3B59F-FDA5-0445-B825-1F2A0AA1A757}" type="parTrans" cxnId="{05F458B6-EC0E-7147-9DEC-00857EB9804F}">
      <dgm:prSet/>
      <dgm:spPr/>
      <dgm:t>
        <a:bodyPr/>
        <a:lstStyle/>
        <a:p>
          <a:endParaRPr lang="en-US"/>
        </a:p>
      </dgm:t>
    </dgm:pt>
    <dgm:pt modelId="{FF4719D1-C2FE-C942-A335-4D6FE0A2F77C}" type="sibTrans" cxnId="{05F458B6-EC0E-7147-9DEC-00857EB9804F}">
      <dgm:prSet/>
      <dgm:spPr/>
      <dgm:t>
        <a:bodyPr/>
        <a:lstStyle/>
        <a:p>
          <a:endParaRPr lang="en-US"/>
        </a:p>
      </dgm:t>
    </dgm:pt>
    <dgm:pt modelId="{80A573B5-3891-CE47-AC8B-05CB54E23082}">
      <dgm:prSet/>
      <dgm:spPr/>
      <dgm:t>
        <a:bodyPr/>
        <a:lstStyle/>
        <a:p>
          <a:pPr rtl="0"/>
          <a:r>
            <a:rPr lang="en-US" smtClean="0"/>
            <a:t>Societal Pressures</a:t>
          </a:r>
          <a:endParaRPr lang="en-US"/>
        </a:p>
      </dgm:t>
    </dgm:pt>
    <dgm:pt modelId="{925E5755-E2F2-4146-A9AF-C7AF02FBA91C}" type="parTrans" cxnId="{86EE727F-08F6-054B-9612-CAEAA1CE1E75}">
      <dgm:prSet/>
      <dgm:spPr/>
      <dgm:t>
        <a:bodyPr/>
        <a:lstStyle/>
        <a:p>
          <a:endParaRPr lang="en-US"/>
        </a:p>
      </dgm:t>
    </dgm:pt>
    <dgm:pt modelId="{09CEC66D-ECE8-9146-8374-0C41BB237F9B}" type="sibTrans" cxnId="{86EE727F-08F6-054B-9612-CAEAA1CE1E75}">
      <dgm:prSet/>
      <dgm:spPr/>
      <dgm:t>
        <a:bodyPr/>
        <a:lstStyle/>
        <a:p>
          <a:endParaRPr lang="en-US"/>
        </a:p>
      </dgm:t>
    </dgm:pt>
    <dgm:pt modelId="{B8BB7700-2C5D-AC46-9920-09EFD66F67C8}">
      <dgm:prSet/>
      <dgm:spPr/>
      <dgm:t>
        <a:bodyPr/>
        <a:lstStyle/>
        <a:p>
          <a:pPr rtl="0"/>
          <a:r>
            <a:rPr lang="en-US" dirty="0" smtClean="0"/>
            <a:t>Diverse Perspectives About Parent – Teacher Role </a:t>
          </a:r>
          <a:endParaRPr lang="en-US" dirty="0"/>
        </a:p>
      </dgm:t>
    </dgm:pt>
    <dgm:pt modelId="{228A7A3A-A748-CA42-A3B8-EC30733577F1}" type="parTrans" cxnId="{D5DFF47A-CB8F-C042-A0D2-E6E068DA7C38}">
      <dgm:prSet/>
      <dgm:spPr/>
      <dgm:t>
        <a:bodyPr/>
        <a:lstStyle/>
        <a:p>
          <a:endParaRPr lang="en-US"/>
        </a:p>
      </dgm:t>
    </dgm:pt>
    <dgm:pt modelId="{79FCE192-F832-7B4C-B4AB-F8C4E9CC2A29}" type="sibTrans" cxnId="{D5DFF47A-CB8F-C042-A0D2-E6E068DA7C38}">
      <dgm:prSet/>
      <dgm:spPr/>
      <dgm:t>
        <a:bodyPr/>
        <a:lstStyle/>
        <a:p>
          <a:endParaRPr lang="en-US"/>
        </a:p>
      </dgm:t>
    </dgm:pt>
    <dgm:pt modelId="{B1ADB4F1-4D31-074F-922C-2ECABCDC22A4}" type="pres">
      <dgm:prSet presAssocID="{9F494B7D-753E-0D4D-AAF2-11B8910442F0}" presName="Name0" presStyleCnt="0">
        <dgm:presLayoutVars>
          <dgm:chMax val="7"/>
          <dgm:chPref val="7"/>
          <dgm:dir/>
        </dgm:presLayoutVars>
      </dgm:prSet>
      <dgm:spPr/>
      <dgm:t>
        <a:bodyPr/>
        <a:lstStyle/>
        <a:p>
          <a:endParaRPr lang="en-US"/>
        </a:p>
      </dgm:t>
    </dgm:pt>
    <dgm:pt modelId="{10BFF0C5-188B-254C-AC87-E5E1D1AEA2EB}" type="pres">
      <dgm:prSet presAssocID="{9F494B7D-753E-0D4D-AAF2-11B8910442F0}" presName="Name1" presStyleCnt="0"/>
      <dgm:spPr/>
      <dgm:t>
        <a:bodyPr/>
        <a:lstStyle/>
        <a:p>
          <a:endParaRPr lang="en-US"/>
        </a:p>
      </dgm:t>
    </dgm:pt>
    <dgm:pt modelId="{A336E01E-5F03-A647-9162-5D9FF8F815CE}" type="pres">
      <dgm:prSet presAssocID="{9F494B7D-753E-0D4D-AAF2-11B8910442F0}" presName="cycle" presStyleCnt="0"/>
      <dgm:spPr/>
      <dgm:t>
        <a:bodyPr/>
        <a:lstStyle/>
        <a:p>
          <a:endParaRPr lang="en-US"/>
        </a:p>
      </dgm:t>
    </dgm:pt>
    <dgm:pt modelId="{67463E0C-7F7A-A941-8315-E63C0160BCB2}" type="pres">
      <dgm:prSet presAssocID="{9F494B7D-753E-0D4D-AAF2-11B8910442F0}" presName="srcNode" presStyleLbl="node1" presStyleIdx="0" presStyleCnt="5"/>
      <dgm:spPr/>
      <dgm:t>
        <a:bodyPr/>
        <a:lstStyle/>
        <a:p>
          <a:endParaRPr lang="en-US"/>
        </a:p>
      </dgm:t>
    </dgm:pt>
    <dgm:pt modelId="{B326B3C9-23C0-504A-B43A-261B685F49EE}" type="pres">
      <dgm:prSet presAssocID="{9F494B7D-753E-0D4D-AAF2-11B8910442F0}" presName="conn" presStyleLbl="parChTrans1D2" presStyleIdx="0" presStyleCnt="1"/>
      <dgm:spPr/>
      <dgm:t>
        <a:bodyPr/>
        <a:lstStyle/>
        <a:p>
          <a:endParaRPr lang="en-US"/>
        </a:p>
      </dgm:t>
    </dgm:pt>
    <dgm:pt modelId="{A944ACC8-3442-5E46-B5AE-2BB14AC16906}" type="pres">
      <dgm:prSet presAssocID="{9F494B7D-753E-0D4D-AAF2-11B8910442F0}" presName="extraNode" presStyleLbl="node1" presStyleIdx="0" presStyleCnt="5"/>
      <dgm:spPr/>
      <dgm:t>
        <a:bodyPr/>
        <a:lstStyle/>
        <a:p>
          <a:endParaRPr lang="en-US"/>
        </a:p>
      </dgm:t>
    </dgm:pt>
    <dgm:pt modelId="{5826EA1F-68C0-184B-93AA-1B820114FA10}" type="pres">
      <dgm:prSet presAssocID="{9F494B7D-753E-0D4D-AAF2-11B8910442F0}" presName="dstNode" presStyleLbl="node1" presStyleIdx="0" presStyleCnt="5"/>
      <dgm:spPr/>
      <dgm:t>
        <a:bodyPr/>
        <a:lstStyle/>
        <a:p>
          <a:endParaRPr lang="en-US"/>
        </a:p>
      </dgm:t>
    </dgm:pt>
    <dgm:pt modelId="{3860FC32-0707-F04C-A29E-41C3F1948C92}" type="pres">
      <dgm:prSet presAssocID="{27091BAC-FD28-804B-9450-061632A90C3C}" presName="text_1" presStyleLbl="node1" presStyleIdx="0" presStyleCnt="5">
        <dgm:presLayoutVars>
          <dgm:bulletEnabled val="1"/>
        </dgm:presLayoutVars>
      </dgm:prSet>
      <dgm:spPr/>
      <dgm:t>
        <a:bodyPr/>
        <a:lstStyle/>
        <a:p>
          <a:endParaRPr lang="en-US"/>
        </a:p>
      </dgm:t>
    </dgm:pt>
    <dgm:pt modelId="{B0FEDBE1-872D-C541-BEA5-C06C61CB87A1}" type="pres">
      <dgm:prSet presAssocID="{27091BAC-FD28-804B-9450-061632A90C3C}" presName="accent_1" presStyleCnt="0"/>
      <dgm:spPr/>
      <dgm:t>
        <a:bodyPr/>
        <a:lstStyle/>
        <a:p>
          <a:endParaRPr lang="en-US"/>
        </a:p>
      </dgm:t>
    </dgm:pt>
    <dgm:pt modelId="{E32EAE20-5EED-8E4B-97A1-AE35CA7E2243}" type="pres">
      <dgm:prSet presAssocID="{27091BAC-FD28-804B-9450-061632A90C3C}" presName="accentRepeatNode" presStyleLbl="solidFgAcc1" presStyleIdx="0" presStyleCnt="5"/>
      <dgm:spPr/>
      <dgm:t>
        <a:bodyPr/>
        <a:lstStyle/>
        <a:p>
          <a:endParaRPr lang="en-US"/>
        </a:p>
      </dgm:t>
    </dgm:pt>
    <dgm:pt modelId="{489C5E6E-FA83-0B46-B403-6E9B7B41D60A}" type="pres">
      <dgm:prSet presAssocID="{AA55B06B-9988-4246-89D5-976F09711734}" presName="text_2" presStyleLbl="node1" presStyleIdx="1" presStyleCnt="5">
        <dgm:presLayoutVars>
          <dgm:bulletEnabled val="1"/>
        </dgm:presLayoutVars>
      </dgm:prSet>
      <dgm:spPr/>
      <dgm:t>
        <a:bodyPr/>
        <a:lstStyle/>
        <a:p>
          <a:endParaRPr lang="en-US"/>
        </a:p>
      </dgm:t>
    </dgm:pt>
    <dgm:pt modelId="{DEFA7BE4-C3A9-644F-A122-50FD906EE81C}" type="pres">
      <dgm:prSet presAssocID="{AA55B06B-9988-4246-89D5-976F09711734}" presName="accent_2" presStyleCnt="0"/>
      <dgm:spPr/>
      <dgm:t>
        <a:bodyPr/>
        <a:lstStyle/>
        <a:p>
          <a:endParaRPr lang="en-US"/>
        </a:p>
      </dgm:t>
    </dgm:pt>
    <dgm:pt modelId="{0188D4A3-2861-D240-8D44-185B2A3C614E}" type="pres">
      <dgm:prSet presAssocID="{AA55B06B-9988-4246-89D5-976F09711734}" presName="accentRepeatNode" presStyleLbl="solidFgAcc1" presStyleIdx="1" presStyleCnt="5"/>
      <dgm:spPr/>
      <dgm:t>
        <a:bodyPr/>
        <a:lstStyle/>
        <a:p>
          <a:endParaRPr lang="en-US"/>
        </a:p>
      </dgm:t>
    </dgm:pt>
    <dgm:pt modelId="{6CC90C2C-C67E-B94D-A4C9-D5D9F7469CF6}" type="pres">
      <dgm:prSet presAssocID="{A2AB8C6C-BF57-B14D-8D38-C2983B7B5EA7}" presName="text_3" presStyleLbl="node1" presStyleIdx="2" presStyleCnt="5">
        <dgm:presLayoutVars>
          <dgm:bulletEnabled val="1"/>
        </dgm:presLayoutVars>
      </dgm:prSet>
      <dgm:spPr/>
      <dgm:t>
        <a:bodyPr/>
        <a:lstStyle/>
        <a:p>
          <a:endParaRPr lang="en-US"/>
        </a:p>
      </dgm:t>
    </dgm:pt>
    <dgm:pt modelId="{86B69E72-3FE1-C64B-977F-C4F81D6FDFE1}" type="pres">
      <dgm:prSet presAssocID="{A2AB8C6C-BF57-B14D-8D38-C2983B7B5EA7}" presName="accent_3" presStyleCnt="0"/>
      <dgm:spPr/>
      <dgm:t>
        <a:bodyPr/>
        <a:lstStyle/>
        <a:p>
          <a:endParaRPr lang="en-US"/>
        </a:p>
      </dgm:t>
    </dgm:pt>
    <dgm:pt modelId="{A666CC9A-219F-9447-92CF-44BEE5D43805}" type="pres">
      <dgm:prSet presAssocID="{A2AB8C6C-BF57-B14D-8D38-C2983B7B5EA7}" presName="accentRepeatNode" presStyleLbl="solidFgAcc1" presStyleIdx="2" presStyleCnt="5"/>
      <dgm:spPr/>
      <dgm:t>
        <a:bodyPr/>
        <a:lstStyle/>
        <a:p>
          <a:endParaRPr lang="en-US"/>
        </a:p>
      </dgm:t>
    </dgm:pt>
    <dgm:pt modelId="{D9A546C2-DEF6-0D40-8FFD-E4C4CBB5BB26}" type="pres">
      <dgm:prSet presAssocID="{80A573B5-3891-CE47-AC8B-05CB54E23082}" presName="text_4" presStyleLbl="node1" presStyleIdx="3" presStyleCnt="5">
        <dgm:presLayoutVars>
          <dgm:bulletEnabled val="1"/>
        </dgm:presLayoutVars>
      </dgm:prSet>
      <dgm:spPr/>
      <dgm:t>
        <a:bodyPr/>
        <a:lstStyle/>
        <a:p>
          <a:endParaRPr lang="en-US"/>
        </a:p>
      </dgm:t>
    </dgm:pt>
    <dgm:pt modelId="{73DA6268-0DE1-5D4A-8AE1-B36450992F48}" type="pres">
      <dgm:prSet presAssocID="{80A573B5-3891-CE47-AC8B-05CB54E23082}" presName="accent_4" presStyleCnt="0"/>
      <dgm:spPr/>
      <dgm:t>
        <a:bodyPr/>
        <a:lstStyle/>
        <a:p>
          <a:endParaRPr lang="en-US"/>
        </a:p>
      </dgm:t>
    </dgm:pt>
    <dgm:pt modelId="{DD2E629F-F955-8B4F-87FC-9E6ADB5E2850}" type="pres">
      <dgm:prSet presAssocID="{80A573B5-3891-CE47-AC8B-05CB54E23082}" presName="accentRepeatNode" presStyleLbl="solidFgAcc1" presStyleIdx="3" presStyleCnt="5"/>
      <dgm:spPr/>
      <dgm:t>
        <a:bodyPr/>
        <a:lstStyle/>
        <a:p>
          <a:endParaRPr lang="en-US"/>
        </a:p>
      </dgm:t>
    </dgm:pt>
    <dgm:pt modelId="{A27AA496-C721-2342-B9D7-7105DDDB006B}" type="pres">
      <dgm:prSet presAssocID="{B8BB7700-2C5D-AC46-9920-09EFD66F67C8}" presName="text_5" presStyleLbl="node1" presStyleIdx="4" presStyleCnt="5">
        <dgm:presLayoutVars>
          <dgm:bulletEnabled val="1"/>
        </dgm:presLayoutVars>
      </dgm:prSet>
      <dgm:spPr/>
      <dgm:t>
        <a:bodyPr/>
        <a:lstStyle/>
        <a:p>
          <a:endParaRPr lang="en-US"/>
        </a:p>
      </dgm:t>
    </dgm:pt>
    <dgm:pt modelId="{2DDFDEBC-F6D8-4F45-98FA-6DCAD0BF61FF}" type="pres">
      <dgm:prSet presAssocID="{B8BB7700-2C5D-AC46-9920-09EFD66F67C8}" presName="accent_5" presStyleCnt="0"/>
      <dgm:spPr/>
      <dgm:t>
        <a:bodyPr/>
        <a:lstStyle/>
        <a:p>
          <a:endParaRPr lang="en-US"/>
        </a:p>
      </dgm:t>
    </dgm:pt>
    <dgm:pt modelId="{2A319AD8-4891-6846-8D24-B20EE8417FBD}" type="pres">
      <dgm:prSet presAssocID="{B8BB7700-2C5D-AC46-9920-09EFD66F67C8}" presName="accentRepeatNode" presStyleLbl="solidFgAcc1" presStyleIdx="4" presStyleCnt="5"/>
      <dgm:spPr/>
      <dgm:t>
        <a:bodyPr/>
        <a:lstStyle/>
        <a:p>
          <a:endParaRPr lang="en-US"/>
        </a:p>
      </dgm:t>
    </dgm:pt>
  </dgm:ptLst>
  <dgm:cxnLst>
    <dgm:cxn modelId="{355BCBD1-AFC2-0148-878A-64D5FAECA3C1}" type="presOf" srcId="{AA55B06B-9988-4246-89D5-976F09711734}" destId="{489C5E6E-FA83-0B46-B403-6E9B7B41D60A}" srcOrd="0" destOrd="0" presId="urn:microsoft.com/office/officeart/2008/layout/VerticalCurvedList"/>
    <dgm:cxn modelId="{5716AE14-A7E8-2E43-A73C-89E47B95C7FB}" type="presOf" srcId="{80A573B5-3891-CE47-AC8B-05CB54E23082}" destId="{D9A546C2-DEF6-0D40-8FFD-E4C4CBB5BB26}" srcOrd="0" destOrd="0" presId="urn:microsoft.com/office/officeart/2008/layout/VerticalCurvedList"/>
    <dgm:cxn modelId="{0E7EE1F5-38CD-F44D-B58F-C9EA7609B53E}" srcId="{9F494B7D-753E-0D4D-AAF2-11B8910442F0}" destId="{AA55B06B-9988-4246-89D5-976F09711734}" srcOrd="1" destOrd="0" parTransId="{5B7752D3-3EB6-1846-B15C-AB1604BCA863}" sibTransId="{7CF01CAE-125C-E843-A4FD-6C97972190FD}"/>
    <dgm:cxn modelId="{1DF91EDB-2857-8C43-A916-C882DE8D97A1}" type="presOf" srcId="{61E6628A-85C7-B04F-9C37-A02804426991}" destId="{B326B3C9-23C0-504A-B43A-261B685F49EE}" srcOrd="0" destOrd="0" presId="urn:microsoft.com/office/officeart/2008/layout/VerticalCurvedList"/>
    <dgm:cxn modelId="{D5DFF47A-CB8F-C042-A0D2-E6E068DA7C38}" srcId="{9F494B7D-753E-0D4D-AAF2-11B8910442F0}" destId="{B8BB7700-2C5D-AC46-9920-09EFD66F67C8}" srcOrd="4" destOrd="0" parTransId="{228A7A3A-A748-CA42-A3B8-EC30733577F1}" sibTransId="{79FCE192-F832-7B4C-B4AB-F8C4E9CC2A29}"/>
    <dgm:cxn modelId="{680A5630-9A41-5F4D-855A-59CAD8F73E38}" srcId="{9F494B7D-753E-0D4D-AAF2-11B8910442F0}" destId="{27091BAC-FD28-804B-9450-061632A90C3C}" srcOrd="0" destOrd="0" parTransId="{BE58D990-7CA0-DD4F-A208-A6AABC2E078F}" sibTransId="{61E6628A-85C7-B04F-9C37-A02804426991}"/>
    <dgm:cxn modelId="{DFA17E2F-235F-2A44-9147-3144D1131247}" type="presOf" srcId="{B8BB7700-2C5D-AC46-9920-09EFD66F67C8}" destId="{A27AA496-C721-2342-B9D7-7105DDDB006B}" srcOrd="0" destOrd="0" presId="urn:microsoft.com/office/officeart/2008/layout/VerticalCurvedList"/>
    <dgm:cxn modelId="{F515FA2B-23BB-9541-A548-DD258B5D696D}" type="presOf" srcId="{9F494B7D-753E-0D4D-AAF2-11B8910442F0}" destId="{B1ADB4F1-4D31-074F-922C-2ECABCDC22A4}" srcOrd="0" destOrd="0" presId="urn:microsoft.com/office/officeart/2008/layout/VerticalCurvedList"/>
    <dgm:cxn modelId="{40A627DD-B17F-684D-A5ED-9A05497CFCC3}" type="presOf" srcId="{A2AB8C6C-BF57-B14D-8D38-C2983B7B5EA7}" destId="{6CC90C2C-C67E-B94D-A4C9-D5D9F7469CF6}" srcOrd="0" destOrd="0" presId="urn:microsoft.com/office/officeart/2008/layout/VerticalCurvedList"/>
    <dgm:cxn modelId="{86EE727F-08F6-054B-9612-CAEAA1CE1E75}" srcId="{9F494B7D-753E-0D4D-AAF2-11B8910442F0}" destId="{80A573B5-3891-CE47-AC8B-05CB54E23082}" srcOrd="3" destOrd="0" parTransId="{925E5755-E2F2-4146-A9AF-C7AF02FBA91C}" sibTransId="{09CEC66D-ECE8-9146-8374-0C41BB237F9B}"/>
    <dgm:cxn modelId="{05F458B6-EC0E-7147-9DEC-00857EB9804F}" srcId="{9F494B7D-753E-0D4D-AAF2-11B8910442F0}" destId="{A2AB8C6C-BF57-B14D-8D38-C2983B7B5EA7}" srcOrd="2" destOrd="0" parTransId="{ECF3B59F-FDA5-0445-B825-1F2A0AA1A757}" sibTransId="{FF4719D1-C2FE-C942-A335-4D6FE0A2F77C}"/>
    <dgm:cxn modelId="{3207AEC9-85FC-A542-888B-C461BF708B40}" type="presOf" srcId="{27091BAC-FD28-804B-9450-061632A90C3C}" destId="{3860FC32-0707-F04C-A29E-41C3F1948C92}" srcOrd="0" destOrd="0" presId="urn:microsoft.com/office/officeart/2008/layout/VerticalCurvedList"/>
    <dgm:cxn modelId="{C8D3B54D-3B8D-1B4C-AF90-17341CE77278}" type="presParOf" srcId="{B1ADB4F1-4D31-074F-922C-2ECABCDC22A4}" destId="{10BFF0C5-188B-254C-AC87-E5E1D1AEA2EB}" srcOrd="0" destOrd="0" presId="urn:microsoft.com/office/officeart/2008/layout/VerticalCurvedList"/>
    <dgm:cxn modelId="{261F60C0-A0BC-FA4D-B9E7-0347139F8BB9}" type="presParOf" srcId="{10BFF0C5-188B-254C-AC87-E5E1D1AEA2EB}" destId="{A336E01E-5F03-A647-9162-5D9FF8F815CE}" srcOrd="0" destOrd="0" presId="urn:microsoft.com/office/officeart/2008/layout/VerticalCurvedList"/>
    <dgm:cxn modelId="{C36AC056-A06D-0647-A463-5FD70902F658}" type="presParOf" srcId="{A336E01E-5F03-A647-9162-5D9FF8F815CE}" destId="{67463E0C-7F7A-A941-8315-E63C0160BCB2}" srcOrd="0" destOrd="0" presId="urn:microsoft.com/office/officeart/2008/layout/VerticalCurvedList"/>
    <dgm:cxn modelId="{35B6B4CE-381A-2A4B-87AD-68BA30DFECD8}" type="presParOf" srcId="{A336E01E-5F03-A647-9162-5D9FF8F815CE}" destId="{B326B3C9-23C0-504A-B43A-261B685F49EE}" srcOrd="1" destOrd="0" presId="urn:microsoft.com/office/officeart/2008/layout/VerticalCurvedList"/>
    <dgm:cxn modelId="{A86C3027-E26A-5046-B8D7-E25F7C9995A0}" type="presParOf" srcId="{A336E01E-5F03-A647-9162-5D9FF8F815CE}" destId="{A944ACC8-3442-5E46-B5AE-2BB14AC16906}" srcOrd="2" destOrd="0" presId="urn:microsoft.com/office/officeart/2008/layout/VerticalCurvedList"/>
    <dgm:cxn modelId="{6E427359-38C7-E84B-A6BD-8688ABB35539}" type="presParOf" srcId="{A336E01E-5F03-A647-9162-5D9FF8F815CE}" destId="{5826EA1F-68C0-184B-93AA-1B820114FA10}" srcOrd="3" destOrd="0" presId="urn:microsoft.com/office/officeart/2008/layout/VerticalCurvedList"/>
    <dgm:cxn modelId="{4EB77019-D298-944A-9B54-73514C51495F}" type="presParOf" srcId="{10BFF0C5-188B-254C-AC87-E5E1D1AEA2EB}" destId="{3860FC32-0707-F04C-A29E-41C3F1948C92}" srcOrd="1" destOrd="0" presId="urn:microsoft.com/office/officeart/2008/layout/VerticalCurvedList"/>
    <dgm:cxn modelId="{C567B3B6-84C2-094C-B069-F4F9262C34F5}" type="presParOf" srcId="{10BFF0C5-188B-254C-AC87-E5E1D1AEA2EB}" destId="{B0FEDBE1-872D-C541-BEA5-C06C61CB87A1}" srcOrd="2" destOrd="0" presId="urn:microsoft.com/office/officeart/2008/layout/VerticalCurvedList"/>
    <dgm:cxn modelId="{C123B499-A38C-F249-92C3-D53928A77309}" type="presParOf" srcId="{B0FEDBE1-872D-C541-BEA5-C06C61CB87A1}" destId="{E32EAE20-5EED-8E4B-97A1-AE35CA7E2243}" srcOrd="0" destOrd="0" presId="urn:microsoft.com/office/officeart/2008/layout/VerticalCurvedList"/>
    <dgm:cxn modelId="{27E0EDD8-C19E-284B-B3E3-C38B0E0C16B5}" type="presParOf" srcId="{10BFF0C5-188B-254C-AC87-E5E1D1AEA2EB}" destId="{489C5E6E-FA83-0B46-B403-6E9B7B41D60A}" srcOrd="3" destOrd="0" presId="urn:microsoft.com/office/officeart/2008/layout/VerticalCurvedList"/>
    <dgm:cxn modelId="{A8F0E8B7-D403-9A45-AF09-15B6094DBF09}" type="presParOf" srcId="{10BFF0C5-188B-254C-AC87-E5E1D1AEA2EB}" destId="{DEFA7BE4-C3A9-644F-A122-50FD906EE81C}" srcOrd="4" destOrd="0" presId="urn:microsoft.com/office/officeart/2008/layout/VerticalCurvedList"/>
    <dgm:cxn modelId="{FFF46EAF-933D-834F-A2AE-42CFD56FC8F1}" type="presParOf" srcId="{DEFA7BE4-C3A9-644F-A122-50FD906EE81C}" destId="{0188D4A3-2861-D240-8D44-185B2A3C614E}" srcOrd="0" destOrd="0" presId="urn:microsoft.com/office/officeart/2008/layout/VerticalCurvedList"/>
    <dgm:cxn modelId="{DAAC102D-735E-4C47-B755-1D6E7538AF63}" type="presParOf" srcId="{10BFF0C5-188B-254C-AC87-E5E1D1AEA2EB}" destId="{6CC90C2C-C67E-B94D-A4C9-D5D9F7469CF6}" srcOrd="5" destOrd="0" presId="urn:microsoft.com/office/officeart/2008/layout/VerticalCurvedList"/>
    <dgm:cxn modelId="{FA7B9343-3B62-B24E-A849-99974243E0CA}" type="presParOf" srcId="{10BFF0C5-188B-254C-AC87-E5E1D1AEA2EB}" destId="{86B69E72-3FE1-C64B-977F-C4F81D6FDFE1}" srcOrd="6" destOrd="0" presId="urn:microsoft.com/office/officeart/2008/layout/VerticalCurvedList"/>
    <dgm:cxn modelId="{C9F291CC-840B-A243-82D9-A1E93DB62834}" type="presParOf" srcId="{86B69E72-3FE1-C64B-977F-C4F81D6FDFE1}" destId="{A666CC9A-219F-9447-92CF-44BEE5D43805}" srcOrd="0" destOrd="0" presId="urn:microsoft.com/office/officeart/2008/layout/VerticalCurvedList"/>
    <dgm:cxn modelId="{EBDE05AD-C90B-C74E-9CC9-1B274311243E}" type="presParOf" srcId="{10BFF0C5-188B-254C-AC87-E5E1D1AEA2EB}" destId="{D9A546C2-DEF6-0D40-8FFD-E4C4CBB5BB26}" srcOrd="7" destOrd="0" presId="urn:microsoft.com/office/officeart/2008/layout/VerticalCurvedList"/>
    <dgm:cxn modelId="{BB0F402E-C78D-B844-BAE1-186BBB91886B}" type="presParOf" srcId="{10BFF0C5-188B-254C-AC87-E5E1D1AEA2EB}" destId="{73DA6268-0DE1-5D4A-8AE1-B36450992F48}" srcOrd="8" destOrd="0" presId="urn:microsoft.com/office/officeart/2008/layout/VerticalCurvedList"/>
    <dgm:cxn modelId="{D5D5A27E-CB2B-374D-80D1-31099B698AEC}" type="presParOf" srcId="{73DA6268-0DE1-5D4A-8AE1-B36450992F48}" destId="{DD2E629F-F955-8B4F-87FC-9E6ADB5E2850}" srcOrd="0" destOrd="0" presId="urn:microsoft.com/office/officeart/2008/layout/VerticalCurvedList"/>
    <dgm:cxn modelId="{3EBDE34E-1BE8-0445-B1A4-DE2EA35EC514}" type="presParOf" srcId="{10BFF0C5-188B-254C-AC87-E5E1D1AEA2EB}" destId="{A27AA496-C721-2342-B9D7-7105DDDB006B}" srcOrd="9" destOrd="0" presId="urn:microsoft.com/office/officeart/2008/layout/VerticalCurvedList"/>
    <dgm:cxn modelId="{05FF0FD0-F4AD-DC43-AC66-E01A3962335F}" type="presParOf" srcId="{10BFF0C5-188B-254C-AC87-E5E1D1AEA2EB}" destId="{2DDFDEBC-F6D8-4F45-98FA-6DCAD0BF61FF}" srcOrd="10" destOrd="0" presId="urn:microsoft.com/office/officeart/2008/layout/VerticalCurvedList"/>
    <dgm:cxn modelId="{B601A6D1-2BEB-9D41-8767-05A8C0FCDD08}" type="presParOf" srcId="{2DDFDEBC-F6D8-4F45-98FA-6DCAD0BF61FF}" destId="{2A319AD8-4891-6846-8D24-B20EE8417FBD}"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DCD7FD-FFAD-5345-98D2-4112154448CE}" type="doc">
      <dgm:prSet loTypeId="urn:microsoft.com/office/officeart/2008/layout/VerticalCircleList" loCatId="list" qsTypeId="urn:microsoft.com/office/officeart/2005/8/quickstyle/3D1" qsCatId="3D" csTypeId="urn:microsoft.com/office/officeart/2005/8/colors/colorful1#4" csCatId="colorful" phldr="1"/>
      <dgm:spPr/>
      <dgm:t>
        <a:bodyPr/>
        <a:lstStyle/>
        <a:p>
          <a:endParaRPr lang="en-US"/>
        </a:p>
      </dgm:t>
    </dgm:pt>
    <dgm:pt modelId="{17C2D239-7F95-274C-82C3-9587AB0479AD}">
      <dgm:prSet/>
      <dgm:spPr>
        <a:solidFill>
          <a:srgbClr val="FF0000"/>
        </a:solidFill>
      </dgm:spPr>
      <dgm:t>
        <a:bodyPr/>
        <a:lstStyle/>
        <a:p>
          <a:pPr rtl="0"/>
          <a:r>
            <a:rPr lang="en-US" dirty="0" smtClean="0"/>
            <a:t>Families’ disconnection to the school community</a:t>
          </a:r>
          <a:endParaRPr lang="en-US" dirty="0"/>
        </a:p>
      </dgm:t>
    </dgm:pt>
    <dgm:pt modelId="{2FC165D9-705B-D84E-B3BC-0AE69DFDCD63}" type="parTrans" cxnId="{3BD7EB9D-AB6B-8147-9045-083525450D17}">
      <dgm:prSet/>
      <dgm:spPr/>
      <dgm:t>
        <a:bodyPr/>
        <a:lstStyle/>
        <a:p>
          <a:endParaRPr lang="en-US"/>
        </a:p>
      </dgm:t>
    </dgm:pt>
    <dgm:pt modelId="{6970AA46-A52B-DB4A-84B8-E179C37BABB7}" type="sibTrans" cxnId="{3BD7EB9D-AB6B-8147-9045-083525450D17}">
      <dgm:prSet/>
      <dgm:spPr/>
      <dgm:t>
        <a:bodyPr/>
        <a:lstStyle/>
        <a:p>
          <a:endParaRPr lang="en-US"/>
        </a:p>
      </dgm:t>
    </dgm:pt>
    <dgm:pt modelId="{849C3B11-601E-0A46-87FC-A5C4F16A937B}">
      <dgm:prSet/>
      <dgm:spPr>
        <a:solidFill>
          <a:srgbClr val="00B050"/>
        </a:solidFill>
      </dgm:spPr>
      <dgm:t>
        <a:bodyPr/>
        <a:lstStyle/>
        <a:p>
          <a:pPr rtl="0"/>
          <a:r>
            <a:rPr lang="en-US" dirty="0" smtClean="0"/>
            <a:t>Communication differences</a:t>
          </a:r>
          <a:endParaRPr lang="en-US" dirty="0"/>
        </a:p>
      </dgm:t>
    </dgm:pt>
    <dgm:pt modelId="{9BBF0AB5-6C24-3044-B6EE-24924D3D525A}" type="parTrans" cxnId="{805F3913-1D14-3B4A-B964-45D93EDD48D7}">
      <dgm:prSet/>
      <dgm:spPr/>
      <dgm:t>
        <a:bodyPr/>
        <a:lstStyle/>
        <a:p>
          <a:endParaRPr lang="en-US"/>
        </a:p>
      </dgm:t>
    </dgm:pt>
    <dgm:pt modelId="{D7827653-0E9A-2949-B6EE-AA77D99209FB}" type="sibTrans" cxnId="{805F3913-1D14-3B4A-B964-45D93EDD48D7}">
      <dgm:prSet/>
      <dgm:spPr/>
      <dgm:t>
        <a:bodyPr/>
        <a:lstStyle/>
        <a:p>
          <a:endParaRPr lang="en-US"/>
        </a:p>
      </dgm:t>
    </dgm:pt>
    <dgm:pt modelId="{4EC2D862-4B24-E54D-909C-003DCA09110D}">
      <dgm:prSet/>
      <dgm:spPr>
        <a:solidFill>
          <a:srgbClr val="0070C0"/>
        </a:solidFill>
      </dgm:spPr>
      <dgm:t>
        <a:bodyPr/>
        <a:lstStyle/>
        <a:p>
          <a:pPr rtl="0"/>
          <a:r>
            <a:rPr lang="en-US" dirty="0" smtClean="0"/>
            <a:t>Lack of information about school expectations, programs and resources</a:t>
          </a:r>
          <a:endParaRPr lang="en-US" dirty="0"/>
        </a:p>
      </dgm:t>
    </dgm:pt>
    <dgm:pt modelId="{712BF955-A35E-E349-BB9D-15B4E34A3FC6}" type="parTrans" cxnId="{0CF31D81-5251-FA4D-AA13-6764B7D6F4B0}">
      <dgm:prSet/>
      <dgm:spPr/>
      <dgm:t>
        <a:bodyPr/>
        <a:lstStyle/>
        <a:p>
          <a:endParaRPr lang="en-US"/>
        </a:p>
      </dgm:t>
    </dgm:pt>
    <dgm:pt modelId="{262B5D3F-930F-AF48-8FA0-A783C62D1C14}" type="sibTrans" cxnId="{0CF31D81-5251-FA4D-AA13-6764B7D6F4B0}">
      <dgm:prSet/>
      <dgm:spPr/>
      <dgm:t>
        <a:bodyPr/>
        <a:lstStyle/>
        <a:p>
          <a:endParaRPr lang="en-US"/>
        </a:p>
      </dgm:t>
    </dgm:pt>
    <dgm:pt modelId="{902AC21B-353E-5642-8570-73A489D7A2FA}">
      <dgm:prSet/>
      <dgm:spPr>
        <a:solidFill>
          <a:srgbClr val="7030A0"/>
        </a:solidFill>
      </dgm:spPr>
      <dgm:t>
        <a:bodyPr/>
        <a:lstStyle/>
        <a:p>
          <a:pPr rtl="0"/>
          <a:r>
            <a:rPr lang="en-US" dirty="0" smtClean="0"/>
            <a:t>Family isolation</a:t>
          </a:r>
          <a:endParaRPr lang="en-US" dirty="0"/>
        </a:p>
      </dgm:t>
    </dgm:pt>
    <dgm:pt modelId="{5B10038E-77C3-AC46-8794-32A71DD1706D}" type="parTrans" cxnId="{5A248048-5C17-E743-9A8C-6C3D1620D9E9}">
      <dgm:prSet/>
      <dgm:spPr/>
      <dgm:t>
        <a:bodyPr/>
        <a:lstStyle/>
        <a:p>
          <a:endParaRPr lang="en-US"/>
        </a:p>
      </dgm:t>
    </dgm:pt>
    <dgm:pt modelId="{94733FAE-F996-FB4F-BB5A-18B602DBDB03}" type="sibTrans" cxnId="{5A248048-5C17-E743-9A8C-6C3D1620D9E9}">
      <dgm:prSet/>
      <dgm:spPr/>
      <dgm:t>
        <a:bodyPr/>
        <a:lstStyle/>
        <a:p>
          <a:endParaRPr lang="en-US"/>
        </a:p>
      </dgm:t>
    </dgm:pt>
    <dgm:pt modelId="{D61C5264-8D21-1E40-A117-7791FB53D977}" type="pres">
      <dgm:prSet presAssocID="{C7DCD7FD-FFAD-5345-98D2-4112154448CE}" presName="Name0" presStyleCnt="0">
        <dgm:presLayoutVars>
          <dgm:dir/>
        </dgm:presLayoutVars>
      </dgm:prSet>
      <dgm:spPr/>
      <dgm:t>
        <a:bodyPr/>
        <a:lstStyle/>
        <a:p>
          <a:endParaRPr lang="en-US"/>
        </a:p>
      </dgm:t>
    </dgm:pt>
    <dgm:pt modelId="{FECF868D-2B58-AE43-8688-B67BD3996F14}" type="pres">
      <dgm:prSet presAssocID="{17C2D239-7F95-274C-82C3-9587AB0479AD}" presName="noChildren" presStyleCnt="0"/>
      <dgm:spPr/>
      <dgm:t>
        <a:bodyPr/>
        <a:lstStyle/>
        <a:p>
          <a:endParaRPr lang="en-US"/>
        </a:p>
      </dgm:t>
    </dgm:pt>
    <dgm:pt modelId="{D491861C-BBB8-114F-AFB1-99CE08CF3918}" type="pres">
      <dgm:prSet presAssocID="{17C2D239-7F95-274C-82C3-9587AB0479AD}" presName="gap" presStyleCnt="0"/>
      <dgm:spPr/>
      <dgm:t>
        <a:bodyPr/>
        <a:lstStyle/>
        <a:p>
          <a:endParaRPr lang="en-US"/>
        </a:p>
      </dgm:t>
    </dgm:pt>
    <dgm:pt modelId="{FFEC6D84-1755-BD4D-A262-3487C1EDBCB0}" type="pres">
      <dgm:prSet presAssocID="{17C2D239-7F95-274C-82C3-9587AB0479AD}" presName="medCircle2" presStyleLbl="vennNode1" presStyleIdx="0" presStyleCnt="4"/>
      <dgm:spPr/>
      <dgm:t>
        <a:bodyPr/>
        <a:lstStyle/>
        <a:p>
          <a:endParaRPr lang="en-US"/>
        </a:p>
      </dgm:t>
    </dgm:pt>
    <dgm:pt modelId="{44C527CA-CA7B-C042-A15C-2A84EE019C9A}" type="pres">
      <dgm:prSet presAssocID="{17C2D239-7F95-274C-82C3-9587AB0479AD}" presName="txLvlOnly1" presStyleLbl="revTx" presStyleIdx="0" presStyleCnt="4"/>
      <dgm:spPr/>
      <dgm:t>
        <a:bodyPr/>
        <a:lstStyle/>
        <a:p>
          <a:endParaRPr lang="en-US"/>
        </a:p>
      </dgm:t>
    </dgm:pt>
    <dgm:pt modelId="{1C896217-95C3-3C46-83DB-F752B5969FA6}" type="pres">
      <dgm:prSet presAssocID="{849C3B11-601E-0A46-87FC-A5C4F16A937B}" presName="noChildren" presStyleCnt="0"/>
      <dgm:spPr/>
      <dgm:t>
        <a:bodyPr/>
        <a:lstStyle/>
        <a:p>
          <a:endParaRPr lang="en-US"/>
        </a:p>
      </dgm:t>
    </dgm:pt>
    <dgm:pt modelId="{B50BB80F-1070-7141-91A8-89D2AEE23E58}" type="pres">
      <dgm:prSet presAssocID="{849C3B11-601E-0A46-87FC-A5C4F16A937B}" presName="gap" presStyleCnt="0"/>
      <dgm:spPr/>
      <dgm:t>
        <a:bodyPr/>
        <a:lstStyle/>
        <a:p>
          <a:endParaRPr lang="en-US"/>
        </a:p>
      </dgm:t>
    </dgm:pt>
    <dgm:pt modelId="{4D6DDA41-0C36-CB49-A297-07994F0A9885}" type="pres">
      <dgm:prSet presAssocID="{849C3B11-601E-0A46-87FC-A5C4F16A937B}" presName="medCircle2" presStyleLbl="vennNode1" presStyleIdx="1" presStyleCnt="4"/>
      <dgm:spPr/>
      <dgm:t>
        <a:bodyPr/>
        <a:lstStyle/>
        <a:p>
          <a:endParaRPr lang="en-US"/>
        </a:p>
      </dgm:t>
    </dgm:pt>
    <dgm:pt modelId="{86162ADC-044F-ED47-A362-2B82ECC1DFCB}" type="pres">
      <dgm:prSet presAssocID="{849C3B11-601E-0A46-87FC-A5C4F16A937B}" presName="txLvlOnly1" presStyleLbl="revTx" presStyleIdx="1" presStyleCnt="4"/>
      <dgm:spPr/>
      <dgm:t>
        <a:bodyPr/>
        <a:lstStyle/>
        <a:p>
          <a:endParaRPr lang="en-US"/>
        </a:p>
      </dgm:t>
    </dgm:pt>
    <dgm:pt modelId="{7440CFE9-5FBD-E44F-BC68-CF0C001E66A0}" type="pres">
      <dgm:prSet presAssocID="{4EC2D862-4B24-E54D-909C-003DCA09110D}" presName="noChildren" presStyleCnt="0"/>
      <dgm:spPr/>
      <dgm:t>
        <a:bodyPr/>
        <a:lstStyle/>
        <a:p>
          <a:endParaRPr lang="en-US"/>
        </a:p>
      </dgm:t>
    </dgm:pt>
    <dgm:pt modelId="{284123C9-BE3C-8C42-81ED-28308743AC6F}" type="pres">
      <dgm:prSet presAssocID="{4EC2D862-4B24-E54D-909C-003DCA09110D}" presName="gap" presStyleCnt="0"/>
      <dgm:spPr/>
      <dgm:t>
        <a:bodyPr/>
        <a:lstStyle/>
        <a:p>
          <a:endParaRPr lang="en-US"/>
        </a:p>
      </dgm:t>
    </dgm:pt>
    <dgm:pt modelId="{D5D88737-5D21-2244-9C02-990ABEB25B94}" type="pres">
      <dgm:prSet presAssocID="{4EC2D862-4B24-E54D-909C-003DCA09110D}" presName="medCircle2" presStyleLbl="vennNode1" presStyleIdx="2" presStyleCnt="4"/>
      <dgm:spPr/>
      <dgm:t>
        <a:bodyPr/>
        <a:lstStyle/>
        <a:p>
          <a:endParaRPr lang="en-US"/>
        </a:p>
      </dgm:t>
    </dgm:pt>
    <dgm:pt modelId="{40CBBA8E-4493-6140-8D0F-B7422D13EBF2}" type="pres">
      <dgm:prSet presAssocID="{4EC2D862-4B24-E54D-909C-003DCA09110D}" presName="txLvlOnly1" presStyleLbl="revTx" presStyleIdx="2" presStyleCnt="4"/>
      <dgm:spPr/>
      <dgm:t>
        <a:bodyPr/>
        <a:lstStyle/>
        <a:p>
          <a:endParaRPr lang="en-US"/>
        </a:p>
      </dgm:t>
    </dgm:pt>
    <dgm:pt modelId="{11E8E280-D43C-BA4C-BBB1-54C96640A5E8}" type="pres">
      <dgm:prSet presAssocID="{902AC21B-353E-5642-8570-73A489D7A2FA}" presName="noChildren" presStyleCnt="0"/>
      <dgm:spPr/>
      <dgm:t>
        <a:bodyPr/>
        <a:lstStyle/>
        <a:p>
          <a:endParaRPr lang="en-US"/>
        </a:p>
      </dgm:t>
    </dgm:pt>
    <dgm:pt modelId="{18D0BC16-8395-514F-BA62-58179C1A80D3}" type="pres">
      <dgm:prSet presAssocID="{902AC21B-353E-5642-8570-73A489D7A2FA}" presName="gap" presStyleCnt="0"/>
      <dgm:spPr/>
      <dgm:t>
        <a:bodyPr/>
        <a:lstStyle/>
        <a:p>
          <a:endParaRPr lang="en-US"/>
        </a:p>
      </dgm:t>
    </dgm:pt>
    <dgm:pt modelId="{C21F8894-3BFF-3F4D-812D-D223332D1481}" type="pres">
      <dgm:prSet presAssocID="{902AC21B-353E-5642-8570-73A489D7A2FA}" presName="medCircle2" presStyleLbl="vennNode1" presStyleIdx="3" presStyleCnt="4"/>
      <dgm:spPr/>
      <dgm:t>
        <a:bodyPr/>
        <a:lstStyle/>
        <a:p>
          <a:endParaRPr lang="en-US"/>
        </a:p>
      </dgm:t>
    </dgm:pt>
    <dgm:pt modelId="{527F6CC5-7BC9-F24D-9330-F87BC4309BFA}" type="pres">
      <dgm:prSet presAssocID="{902AC21B-353E-5642-8570-73A489D7A2FA}" presName="txLvlOnly1" presStyleLbl="revTx" presStyleIdx="3" presStyleCnt="4"/>
      <dgm:spPr/>
      <dgm:t>
        <a:bodyPr/>
        <a:lstStyle/>
        <a:p>
          <a:endParaRPr lang="en-US"/>
        </a:p>
      </dgm:t>
    </dgm:pt>
  </dgm:ptLst>
  <dgm:cxnLst>
    <dgm:cxn modelId="{0CF31D81-5251-FA4D-AA13-6764B7D6F4B0}" srcId="{C7DCD7FD-FFAD-5345-98D2-4112154448CE}" destId="{4EC2D862-4B24-E54D-909C-003DCA09110D}" srcOrd="2" destOrd="0" parTransId="{712BF955-A35E-E349-BB9D-15B4E34A3FC6}" sibTransId="{262B5D3F-930F-AF48-8FA0-A783C62D1C14}"/>
    <dgm:cxn modelId="{1A81CB3B-59F1-C74B-821E-6DCB6C7CD5B3}" type="presOf" srcId="{17C2D239-7F95-274C-82C3-9587AB0479AD}" destId="{44C527CA-CA7B-C042-A15C-2A84EE019C9A}" srcOrd="0" destOrd="0" presId="urn:microsoft.com/office/officeart/2008/layout/VerticalCircleList"/>
    <dgm:cxn modelId="{3C9AF1DF-B116-8842-B120-E5B1C212FB15}" type="presOf" srcId="{849C3B11-601E-0A46-87FC-A5C4F16A937B}" destId="{86162ADC-044F-ED47-A362-2B82ECC1DFCB}" srcOrd="0" destOrd="0" presId="urn:microsoft.com/office/officeart/2008/layout/VerticalCircleList"/>
    <dgm:cxn modelId="{AC81FC58-62B3-7B48-B434-D3348F9222EE}" type="presOf" srcId="{C7DCD7FD-FFAD-5345-98D2-4112154448CE}" destId="{D61C5264-8D21-1E40-A117-7791FB53D977}" srcOrd="0" destOrd="0" presId="urn:microsoft.com/office/officeart/2008/layout/VerticalCircleList"/>
    <dgm:cxn modelId="{5A248048-5C17-E743-9A8C-6C3D1620D9E9}" srcId="{C7DCD7FD-FFAD-5345-98D2-4112154448CE}" destId="{902AC21B-353E-5642-8570-73A489D7A2FA}" srcOrd="3" destOrd="0" parTransId="{5B10038E-77C3-AC46-8794-32A71DD1706D}" sibTransId="{94733FAE-F996-FB4F-BB5A-18B602DBDB03}"/>
    <dgm:cxn modelId="{0D383F6E-3157-2045-8515-EF6D646A70F8}" type="presOf" srcId="{902AC21B-353E-5642-8570-73A489D7A2FA}" destId="{527F6CC5-7BC9-F24D-9330-F87BC4309BFA}" srcOrd="0" destOrd="0" presId="urn:microsoft.com/office/officeart/2008/layout/VerticalCircleList"/>
    <dgm:cxn modelId="{C0BB740D-07C7-664D-9931-E19765416ED4}" type="presOf" srcId="{4EC2D862-4B24-E54D-909C-003DCA09110D}" destId="{40CBBA8E-4493-6140-8D0F-B7422D13EBF2}" srcOrd="0" destOrd="0" presId="urn:microsoft.com/office/officeart/2008/layout/VerticalCircleList"/>
    <dgm:cxn modelId="{3BD7EB9D-AB6B-8147-9045-083525450D17}" srcId="{C7DCD7FD-FFAD-5345-98D2-4112154448CE}" destId="{17C2D239-7F95-274C-82C3-9587AB0479AD}" srcOrd="0" destOrd="0" parTransId="{2FC165D9-705B-D84E-B3BC-0AE69DFDCD63}" sibTransId="{6970AA46-A52B-DB4A-84B8-E179C37BABB7}"/>
    <dgm:cxn modelId="{805F3913-1D14-3B4A-B964-45D93EDD48D7}" srcId="{C7DCD7FD-FFAD-5345-98D2-4112154448CE}" destId="{849C3B11-601E-0A46-87FC-A5C4F16A937B}" srcOrd="1" destOrd="0" parTransId="{9BBF0AB5-6C24-3044-B6EE-24924D3D525A}" sibTransId="{D7827653-0E9A-2949-B6EE-AA77D99209FB}"/>
    <dgm:cxn modelId="{2BD057F0-ABD0-5446-B387-CD128C15F399}" type="presParOf" srcId="{D61C5264-8D21-1E40-A117-7791FB53D977}" destId="{FECF868D-2B58-AE43-8688-B67BD3996F14}" srcOrd="0" destOrd="0" presId="urn:microsoft.com/office/officeart/2008/layout/VerticalCircleList"/>
    <dgm:cxn modelId="{511B594D-0733-6D45-8E9B-8BB547C54FE7}" type="presParOf" srcId="{FECF868D-2B58-AE43-8688-B67BD3996F14}" destId="{D491861C-BBB8-114F-AFB1-99CE08CF3918}" srcOrd="0" destOrd="0" presId="urn:microsoft.com/office/officeart/2008/layout/VerticalCircleList"/>
    <dgm:cxn modelId="{A387D59D-50E4-7B4F-975D-18B1A6D9AB6B}" type="presParOf" srcId="{FECF868D-2B58-AE43-8688-B67BD3996F14}" destId="{FFEC6D84-1755-BD4D-A262-3487C1EDBCB0}" srcOrd="1" destOrd="0" presId="urn:microsoft.com/office/officeart/2008/layout/VerticalCircleList"/>
    <dgm:cxn modelId="{00C84C73-D74D-CE41-B219-30A62CFED88C}" type="presParOf" srcId="{FECF868D-2B58-AE43-8688-B67BD3996F14}" destId="{44C527CA-CA7B-C042-A15C-2A84EE019C9A}" srcOrd="2" destOrd="0" presId="urn:microsoft.com/office/officeart/2008/layout/VerticalCircleList"/>
    <dgm:cxn modelId="{8C0040A2-C13A-FD4B-BA67-727FF701014D}" type="presParOf" srcId="{D61C5264-8D21-1E40-A117-7791FB53D977}" destId="{1C896217-95C3-3C46-83DB-F752B5969FA6}" srcOrd="1" destOrd="0" presId="urn:microsoft.com/office/officeart/2008/layout/VerticalCircleList"/>
    <dgm:cxn modelId="{BD873318-C19E-7D40-A9AE-B87B15E56A93}" type="presParOf" srcId="{1C896217-95C3-3C46-83DB-F752B5969FA6}" destId="{B50BB80F-1070-7141-91A8-89D2AEE23E58}" srcOrd="0" destOrd="0" presId="urn:microsoft.com/office/officeart/2008/layout/VerticalCircleList"/>
    <dgm:cxn modelId="{0AFC2344-35DD-5240-AA33-27994C108226}" type="presParOf" srcId="{1C896217-95C3-3C46-83DB-F752B5969FA6}" destId="{4D6DDA41-0C36-CB49-A297-07994F0A9885}" srcOrd="1" destOrd="0" presId="urn:microsoft.com/office/officeart/2008/layout/VerticalCircleList"/>
    <dgm:cxn modelId="{4C78A5FC-3F1A-EE4E-92E9-458BAFF21AD9}" type="presParOf" srcId="{1C896217-95C3-3C46-83DB-F752B5969FA6}" destId="{86162ADC-044F-ED47-A362-2B82ECC1DFCB}" srcOrd="2" destOrd="0" presId="urn:microsoft.com/office/officeart/2008/layout/VerticalCircleList"/>
    <dgm:cxn modelId="{A95C4F64-B692-7446-B3ED-A400ECD9F939}" type="presParOf" srcId="{D61C5264-8D21-1E40-A117-7791FB53D977}" destId="{7440CFE9-5FBD-E44F-BC68-CF0C001E66A0}" srcOrd="2" destOrd="0" presId="urn:microsoft.com/office/officeart/2008/layout/VerticalCircleList"/>
    <dgm:cxn modelId="{A85A1F05-CA5D-C34D-8B21-44D7597EDD11}" type="presParOf" srcId="{7440CFE9-5FBD-E44F-BC68-CF0C001E66A0}" destId="{284123C9-BE3C-8C42-81ED-28308743AC6F}" srcOrd="0" destOrd="0" presId="urn:microsoft.com/office/officeart/2008/layout/VerticalCircleList"/>
    <dgm:cxn modelId="{A0411FE3-06A6-EF4E-8CD1-02FC4151A154}" type="presParOf" srcId="{7440CFE9-5FBD-E44F-BC68-CF0C001E66A0}" destId="{D5D88737-5D21-2244-9C02-990ABEB25B94}" srcOrd="1" destOrd="0" presId="urn:microsoft.com/office/officeart/2008/layout/VerticalCircleList"/>
    <dgm:cxn modelId="{2E3E3696-D656-4649-B3D5-8E5DB0DE9604}" type="presParOf" srcId="{7440CFE9-5FBD-E44F-BC68-CF0C001E66A0}" destId="{40CBBA8E-4493-6140-8D0F-B7422D13EBF2}" srcOrd="2" destOrd="0" presId="urn:microsoft.com/office/officeart/2008/layout/VerticalCircleList"/>
    <dgm:cxn modelId="{571AB705-3912-FE4A-8B21-DC4220E746CF}" type="presParOf" srcId="{D61C5264-8D21-1E40-A117-7791FB53D977}" destId="{11E8E280-D43C-BA4C-BBB1-54C96640A5E8}" srcOrd="3" destOrd="0" presId="urn:microsoft.com/office/officeart/2008/layout/VerticalCircleList"/>
    <dgm:cxn modelId="{E14CF6BC-28E1-2544-8A07-B81BCE2A1CB8}" type="presParOf" srcId="{11E8E280-D43C-BA4C-BBB1-54C96640A5E8}" destId="{18D0BC16-8395-514F-BA62-58179C1A80D3}" srcOrd="0" destOrd="0" presId="urn:microsoft.com/office/officeart/2008/layout/VerticalCircleList"/>
    <dgm:cxn modelId="{9AAE0911-F1DB-8944-A17D-3B330A7F7242}" type="presParOf" srcId="{11E8E280-D43C-BA4C-BBB1-54C96640A5E8}" destId="{C21F8894-3BFF-3F4D-812D-D223332D1481}" srcOrd="1" destOrd="0" presId="urn:microsoft.com/office/officeart/2008/layout/VerticalCircleList"/>
    <dgm:cxn modelId="{6C2EBAE4-045F-0B48-ABAA-9AFF3BE2E696}" type="presParOf" srcId="{11E8E280-D43C-BA4C-BBB1-54C96640A5E8}" destId="{527F6CC5-7BC9-F24D-9330-F87BC4309BFA}" srcOrd="2" destOrd="0" presId="urn:microsoft.com/office/officeart/2008/layout/VerticalCircle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26B3C9-23C0-504A-B43A-261B685F49EE}">
      <dsp:nvSpPr>
        <dsp:cNvPr id="0" name=""/>
        <dsp:cNvSpPr/>
      </dsp:nvSpPr>
      <dsp:spPr>
        <a:xfrm>
          <a:off x="-5116992" y="-783865"/>
          <a:ext cx="6093694" cy="6093694"/>
        </a:xfrm>
        <a:prstGeom prst="blockArc">
          <a:avLst>
            <a:gd name="adj1" fmla="val 18900000"/>
            <a:gd name="adj2" fmla="val 2700000"/>
            <a:gd name="adj3" fmla="val 354"/>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860FC32-0707-F04C-A29E-41C3F1948C92}">
      <dsp:nvSpPr>
        <dsp:cNvPr id="0" name=""/>
        <dsp:cNvSpPr/>
      </dsp:nvSpPr>
      <dsp:spPr>
        <a:xfrm>
          <a:off x="427226" y="282782"/>
          <a:ext cx="7739890" cy="565926"/>
        </a:xfrm>
        <a:prstGeom prst="rect">
          <a:avLst/>
        </a:prstGeom>
        <a:solidFill>
          <a:srgbClr val="FFC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49204" tIns="71120" rIns="71120" bIns="71120" numCol="1" spcCol="1270" anchor="ctr" anchorCtr="0">
          <a:noAutofit/>
        </a:bodyPr>
        <a:lstStyle/>
        <a:p>
          <a:pPr lvl="0" algn="l" defTabSz="1244600" rtl="0">
            <a:lnSpc>
              <a:spcPct val="90000"/>
            </a:lnSpc>
            <a:spcBef>
              <a:spcPct val="0"/>
            </a:spcBef>
            <a:spcAft>
              <a:spcPct val="35000"/>
            </a:spcAft>
          </a:pPr>
          <a:r>
            <a:rPr lang="en-US" sz="2800" kern="1200" dirty="0" smtClean="0"/>
            <a:t>Achievement Disparities</a:t>
          </a:r>
          <a:endParaRPr lang="en-US" sz="2800" kern="1200" dirty="0"/>
        </a:p>
      </dsp:txBody>
      <dsp:txXfrm>
        <a:off x="427226" y="282782"/>
        <a:ext cx="7739890" cy="565926"/>
      </dsp:txXfrm>
    </dsp:sp>
    <dsp:sp modelId="{E32EAE20-5EED-8E4B-97A1-AE35CA7E2243}">
      <dsp:nvSpPr>
        <dsp:cNvPr id="0" name=""/>
        <dsp:cNvSpPr/>
      </dsp:nvSpPr>
      <dsp:spPr>
        <a:xfrm>
          <a:off x="73522" y="212041"/>
          <a:ext cx="707408" cy="707408"/>
        </a:xfrm>
        <a:prstGeom prst="ellipse">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489C5E6E-FA83-0B46-B403-6E9B7B41D60A}">
      <dsp:nvSpPr>
        <dsp:cNvPr id="0" name=""/>
        <dsp:cNvSpPr/>
      </dsp:nvSpPr>
      <dsp:spPr>
        <a:xfrm>
          <a:off x="832752" y="1131400"/>
          <a:ext cx="7334364" cy="565926"/>
        </a:xfrm>
        <a:prstGeom prst="rect">
          <a:avLst/>
        </a:prstGeom>
        <a:solidFill>
          <a:srgbClr val="FF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49204" tIns="71120" rIns="71120" bIns="71120" numCol="1" spcCol="1270" anchor="ctr" anchorCtr="0">
          <a:noAutofit/>
        </a:bodyPr>
        <a:lstStyle/>
        <a:p>
          <a:pPr lvl="0" algn="l" defTabSz="1244600" rtl="0">
            <a:lnSpc>
              <a:spcPct val="90000"/>
            </a:lnSpc>
            <a:spcBef>
              <a:spcPct val="0"/>
            </a:spcBef>
            <a:spcAft>
              <a:spcPct val="35000"/>
            </a:spcAft>
          </a:pPr>
          <a:r>
            <a:rPr lang="en-US" sz="2800" kern="1200" dirty="0" smtClean="0"/>
            <a:t>Opportunity Gaps</a:t>
          </a:r>
          <a:endParaRPr lang="en-US" sz="2800" kern="1200" dirty="0"/>
        </a:p>
      </dsp:txBody>
      <dsp:txXfrm>
        <a:off x="832752" y="1131400"/>
        <a:ext cx="7334364" cy="565926"/>
      </dsp:txXfrm>
    </dsp:sp>
    <dsp:sp modelId="{0188D4A3-2861-D240-8D44-185B2A3C614E}">
      <dsp:nvSpPr>
        <dsp:cNvPr id="0" name=""/>
        <dsp:cNvSpPr/>
      </dsp:nvSpPr>
      <dsp:spPr>
        <a:xfrm>
          <a:off x="479048" y="1060659"/>
          <a:ext cx="707408" cy="707408"/>
        </a:xfrm>
        <a:prstGeom prst="ellipse">
          <a:avLst/>
        </a:prstGeom>
        <a:solidFill>
          <a:schemeClr val="lt1">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6CC90C2C-C67E-B94D-A4C9-D5D9F7469CF6}">
      <dsp:nvSpPr>
        <dsp:cNvPr id="0" name=""/>
        <dsp:cNvSpPr/>
      </dsp:nvSpPr>
      <dsp:spPr>
        <a:xfrm>
          <a:off x="957216" y="1980018"/>
          <a:ext cx="7209900" cy="565926"/>
        </a:xfrm>
        <a:prstGeom prst="rect">
          <a:avLst/>
        </a:prstGeom>
        <a:solidFill>
          <a:srgbClr val="92D05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49204" tIns="71120" rIns="71120" bIns="71120" numCol="1" spcCol="1270" anchor="ctr" anchorCtr="0">
          <a:noAutofit/>
        </a:bodyPr>
        <a:lstStyle/>
        <a:p>
          <a:pPr lvl="0" algn="l" defTabSz="1244600" rtl="0">
            <a:lnSpc>
              <a:spcPct val="90000"/>
            </a:lnSpc>
            <a:spcBef>
              <a:spcPct val="0"/>
            </a:spcBef>
            <a:spcAft>
              <a:spcPct val="35000"/>
            </a:spcAft>
          </a:pPr>
          <a:r>
            <a:rPr lang="en-US" sz="2800" kern="1200" dirty="0" smtClean="0"/>
            <a:t>Meaningful Home/School Engagement</a:t>
          </a:r>
          <a:endParaRPr lang="en-US" sz="2800" kern="1200" dirty="0"/>
        </a:p>
      </dsp:txBody>
      <dsp:txXfrm>
        <a:off x="957216" y="1980018"/>
        <a:ext cx="7209900" cy="565926"/>
      </dsp:txXfrm>
    </dsp:sp>
    <dsp:sp modelId="{A666CC9A-219F-9447-92CF-44BEE5D43805}">
      <dsp:nvSpPr>
        <dsp:cNvPr id="0" name=""/>
        <dsp:cNvSpPr/>
      </dsp:nvSpPr>
      <dsp:spPr>
        <a:xfrm>
          <a:off x="603512" y="1909277"/>
          <a:ext cx="707408" cy="707408"/>
        </a:xfrm>
        <a:prstGeom prst="ellipse">
          <a:avLst/>
        </a:prstGeom>
        <a:solidFill>
          <a:schemeClr val="lt1">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D9A546C2-DEF6-0D40-8FFD-E4C4CBB5BB26}">
      <dsp:nvSpPr>
        <dsp:cNvPr id="0" name=""/>
        <dsp:cNvSpPr/>
      </dsp:nvSpPr>
      <dsp:spPr>
        <a:xfrm>
          <a:off x="832752" y="2828636"/>
          <a:ext cx="7334364" cy="565926"/>
        </a:xfrm>
        <a:prstGeom prst="rect">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49204" tIns="71120" rIns="71120" bIns="71120" numCol="1" spcCol="1270" anchor="ctr" anchorCtr="0">
          <a:noAutofit/>
        </a:bodyPr>
        <a:lstStyle/>
        <a:p>
          <a:pPr lvl="0" algn="l" defTabSz="1244600" rtl="0">
            <a:lnSpc>
              <a:spcPct val="90000"/>
            </a:lnSpc>
            <a:spcBef>
              <a:spcPct val="0"/>
            </a:spcBef>
            <a:spcAft>
              <a:spcPct val="35000"/>
            </a:spcAft>
          </a:pPr>
          <a:r>
            <a:rPr lang="en-US" sz="2800" kern="1200" smtClean="0"/>
            <a:t>Societal Pressures</a:t>
          </a:r>
          <a:endParaRPr lang="en-US" sz="2800" kern="1200"/>
        </a:p>
      </dsp:txBody>
      <dsp:txXfrm>
        <a:off x="832752" y="2828636"/>
        <a:ext cx="7334364" cy="565926"/>
      </dsp:txXfrm>
    </dsp:sp>
    <dsp:sp modelId="{DD2E629F-F955-8B4F-87FC-9E6ADB5E2850}">
      <dsp:nvSpPr>
        <dsp:cNvPr id="0" name=""/>
        <dsp:cNvSpPr/>
      </dsp:nvSpPr>
      <dsp:spPr>
        <a:xfrm>
          <a:off x="479048" y="2757895"/>
          <a:ext cx="707408" cy="707408"/>
        </a:xfrm>
        <a:prstGeom prst="ellipse">
          <a:avLst/>
        </a:prstGeom>
        <a:solidFill>
          <a:schemeClr val="lt1">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A27AA496-C721-2342-B9D7-7105DDDB006B}">
      <dsp:nvSpPr>
        <dsp:cNvPr id="0" name=""/>
        <dsp:cNvSpPr/>
      </dsp:nvSpPr>
      <dsp:spPr>
        <a:xfrm>
          <a:off x="427226" y="3677254"/>
          <a:ext cx="7739890" cy="565926"/>
        </a:xfrm>
        <a:prstGeom prst="rect">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49204" tIns="71120" rIns="71120" bIns="71120" numCol="1" spcCol="1270" anchor="ctr" anchorCtr="0">
          <a:noAutofit/>
        </a:bodyPr>
        <a:lstStyle/>
        <a:p>
          <a:pPr lvl="0" algn="l" defTabSz="1244600" rtl="0">
            <a:lnSpc>
              <a:spcPct val="90000"/>
            </a:lnSpc>
            <a:spcBef>
              <a:spcPct val="0"/>
            </a:spcBef>
            <a:spcAft>
              <a:spcPct val="35000"/>
            </a:spcAft>
          </a:pPr>
          <a:r>
            <a:rPr lang="en-US" sz="2800" kern="1200" dirty="0" smtClean="0"/>
            <a:t>Diverse Perspectives About Parent – Teacher Role </a:t>
          </a:r>
          <a:endParaRPr lang="en-US" sz="2800" kern="1200" dirty="0"/>
        </a:p>
      </dsp:txBody>
      <dsp:txXfrm>
        <a:off x="427226" y="3677254"/>
        <a:ext cx="7739890" cy="565926"/>
      </dsp:txXfrm>
    </dsp:sp>
    <dsp:sp modelId="{2A319AD8-4891-6846-8D24-B20EE8417FBD}">
      <dsp:nvSpPr>
        <dsp:cNvPr id="0" name=""/>
        <dsp:cNvSpPr/>
      </dsp:nvSpPr>
      <dsp:spPr>
        <a:xfrm>
          <a:off x="73522" y="3606513"/>
          <a:ext cx="707408" cy="707408"/>
        </a:xfrm>
        <a:prstGeom prst="ellipse">
          <a:avLst/>
        </a:prstGeom>
        <a:solidFill>
          <a:schemeClr val="lt1">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EC6D84-1755-BD4D-A262-3487C1EDBCB0}">
      <dsp:nvSpPr>
        <dsp:cNvPr id="0" name=""/>
        <dsp:cNvSpPr/>
      </dsp:nvSpPr>
      <dsp:spPr>
        <a:xfrm>
          <a:off x="701899" y="550"/>
          <a:ext cx="1142724" cy="1142724"/>
        </a:xfrm>
        <a:prstGeom prst="ellipse">
          <a:avLst/>
        </a:prstGeom>
        <a:solidFill>
          <a:schemeClr val="accent2">
            <a:alpha val="50000"/>
            <a:hueOff val="0"/>
            <a:satOff val="0"/>
            <a:lumOff val="0"/>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sp>
    <dsp:sp modelId="{44C527CA-CA7B-C042-A15C-2A84EE019C9A}">
      <dsp:nvSpPr>
        <dsp:cNvPr id="0" name=""/>
        <dsp:cNvSpPr/>
      </dsp:nvSpPr>
      <dsp:spPr>
        <a:xfrm>
          <a:off x="1273261" y="550"/>
          <a:ext cx="6096855" cy="1142724"/>
        </a:xfrm>
        <a:prstGeom prst="rect">
          <a:avLst/>
        </a:prstGeom>
        <a:solidFill>
          <a:srgbClr val="FF0000"/>
        </a:solidFill>
        <a:ln>
          <a:noFill/>
        </a:ln>
        <a:effectLst/>
      </dsp:spPr>
      <dsp:style>
        <a:lnRef idx="0">
          <a:scrgbClr r="0" g="0" b="0"/>
        </a:lnRef>
        <a:fillRef idx="0">
          <a:scrgbClr r="0" g="0" b="0"/>
        </a:fillRef>
        <a:effectRef idx="0">
          <a:scrgbClr r="0" g="0" b="0"/>
        </a:effectRef>
        <a:fontRef idx="minor"/>
      </dsp:style>
      <dsp:txBody>
        <a:bodyPr spcFirstLastPara="0" vert="horz" wrap="square" lIns="0" tIns="39370" rIns="0" bIns="39370" numCol="1" spcCol="1270" anchor="ctr" anchorCtr="0">
          <a:noAutofit/>
        </a:bodyPr>
        <a:lstStyle/>
        <a:p>
          <a:pPr lvl="0" algn="l" defTabSz="1377950" rtl="0">
            <a:lnSpc>
              <a:spcPct val="90000"/>
            </a:lnSpc>
            <a:spcBef>
              <a:spcPct val="0"/>
            </a:spcBef>
            <a:spcAft>
              <a:spcPct val="35000"/>
            </a:spcAft>
          </a:pPr>
          <a:r>
            <a:rPr lang="en-US" sz="3100" kern="1200" dirty="0" smtClean="0"/>
            <a:t>Families’ disconnection to the school community</a:t>
          </a:r>
          <a:endParaRPr lang="en-US" sz="3100" kern="1200" dirty="0"/>
        </a:p>
      </dsp:txBody>
      <dsp:txXfrm>
        <a:off x="1273261" y="550"/>
        <a:ext cx="6096855" cy="1142724"/>
      </dsp:txXfrm>
    </dsp:sp>
    <dsp:sp modelId="{4D6DDA41-0C36-CB49-A297-07994F0A9885}">
      <dsp:nvSpPr>
        <dsp:cNvPr id="0" name=""/>
        <dsp:cNvSpPr/>
      </dsp:nvSpPr>
      <dsp:spPr>
        <a:xfrm>
          <a:off x="701899" y="1143275"/>
          <a:ext cx="1142724" cy="1142724"/>
        </a:xfrm>
        <a:prstGeom prst="ellipse">
          <a:avLst/>
        </a:prstGeom>
        <a:solidFill>
          <a:schemeClr val="accent3">
            <a:alpha val="50000"/>
            <a:hueOff val="0"/>
            <a:satOff val="0"/>
            <a:lumOff val="0"/>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sp>
    <dsp:sp modelId="{86162ADC-044F-ED47-A362-2B82ECC1DFCB}">
      <dsp:nvSpPr>
        <dsp:cNvPr id="0" name=""/>
        <dsp:cNvSpPr/>
      </dsp:nvSpPr>
      <dsp:spPr>
        <a:xfrm>
          <a:off x="1273261" y="1143275"/>
          <a:ext cx="6096855" cy="1142724"/>
        </a:xfrm>
        <a:prstGeom prst="rect">
          <a:avLst/>
        </a:prstGeom>
        <a:solidFill>
          <a:srgbClr val="00B050"/>
        </a:solidFill>
        <a:ln>
          <a:noFill/>
        </a:ln>
        <a:effectLst/>
      </dsp:spPr>
      <dsp:style>
        <a:lnRef idx="0">
          <a:scrgbClr r="0" g="0" b="0"/>
        </a:lnRef>
        <a:fillRef idx="0">
          <a:scrgbClr r="0" g="0" b="0"/>
        </a:fillRef>
        <a:effectRef idx="0">
          <a:scrgbClr r="0" g="0" b="0"/>
        </a:effectRef>
        <a:fontRef idx="minor"/>
      </dsp:style>
      <dsp:txBody>
        <a:bodyPr spcFirstLastPara="0" vert="horz" wrap="square" lIns="0" tIns="39370" rIns="0" bIns="39370" numCol="1" spcCol="1270" anchor="ctr" anchorCtr="0">
          <a:noAutofit/>
        </a:bodyPr>
        <a:lstStyle/>
        <a:p>
          <a:pPr lvl="0" algn="l" defTabSz="1377950" rtl="0">
            <a:lnSpc>
              <a:spcPct val="90000"/>
            </a:lnSpc>
            <a:spcBef>
              <a:spcPct val="0"/>
            </a:spcBef>
            <a:spcAft>
              <a:spcPct val="35000"/>
            </a:spcAft>
          </a:pPr>
          <a:r>
            <a:rPr lang="en-US" sz="3100" kern="1200" dirty="0" smtClean="0"/>
            <a:t>Communication differences</a:t>
          </a:r>
          <a:endParaRPr lang="en-US" sz="3100" kern="1200" dirty="0"/>
        </a:p>
      </dsp:txBody>
      <dsp:txXfrm>
        <a:off x="1273261" y="1143275"/>
        <a:ext cx="6096855" cy="1142724"/>
      </dsp:txXfrm>
    </dsp:sp>
    <dsp:sp modelId="{D5D88737-5D21-2244-9C02-990ABEB25B94}">
      <dsp:nvSpPr>
        <dsp:cNvPr id="0" name=""/>
        <dsp:cNvSpPr/>
      </dsp:nvSpPr>
      <dsp:spPr>
        <a:xfrm>
          <a:off x="701899" y="2286000"/>
          <a:ext cx="1142724" cy="1142724"/>
        </a:xfrm>
        <a:prstGeom prst="ellipse">
          <a:avLst/>
        </a:prstGeom>
        <a:solidFill>
          <a:schemeClr val="accent4">
            <a:alpha val="50000"/>
            <a:hueOff val="0"/>
            <a:satOff val="0"/>
            <a:lumOff val="0"/>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sp>
    <dsp:sp modelId="{40CBBA8E-4493-6140-8D0F-B7422D13EBF2}">
      <dsp:nvSpPr>
        <dsp:cNvPr id="0" name=""/>
        <dsp:cNvSpPr/>
      </dsp:nvSpPr>
      <dsp:spPr>
        <a:xfrm>
          <a:off x="1273261" y="2286000"/>
          <a:ext cx="6096855" cy="1142724"/>
        </a:xfrm>
        <a:prstGeom prst="rect">
          <a:avLst/>
        </a:prstGeom>
        <a:solidFill>
          <a:srgbClr val="0070C0"/>
        </a:solidFill>
        <a:ln>
          <a:noFill/>
        </a:ln>
        <a:effectLst/>
      </dsp:spPr>
      <dsp:style>
        <a:lnRef idx="0">
          <a:scrgbClr r="0" g="0" b="0"/>
        </a:lnRef>
        <a:fillRef idx="0">
          <a:scrgbClr r="0" g="0" b="0"/>
        </a:fillRef>
        <a:effectRef idx="0">
          <a:scrgbClr r="0" g="0" b="0"/>
        </a:effectRef>
        <a:fontRef idx="minor"/>
      </dsp:style>
      <dsp:txBody>
        <a:bodyPr spcFirstLastPara="0" vert="horz" wrap="square" lIns="0" tIns="39370" rIns="0" bIns="39370" numCol="1" spcCol="1270" anchor="ctr" anchorCtr="0">
          <a:noAutofit/>
        </a:bodyPr>
        <a:lstStyle/>
        <a:p>
          <a:pPr lvl="0" algn="l" defTabSz="1377950" rtl="0">
            <a:lnSpc>
              <a:spcPct val="90000"/>
            </a:lnSpc>
            <a:spcBef>
              <a:spcPct val="0"/>
            </a:spcBef>
            <a:spcAft>
              <a:spcPct val="35000"/>
            </a:spcAft>
          </a:pPr>
          <a:r>
            <a:rPr lang="en-US" sz="3100" kern="1200" dirty="0" smtClean="0"/>
            <a:t>Lack of information about school expectations, programs and resources</a:t>
          </a:r>
          <a:endParaRPr lang="en-US" sz="3100" kern="1200" dirty="0"/>
        </a:p>
      </dsp:txBody>
      <dsp:txXfrm>
        <a:off x="1273261" y="2286000"/>
        <a:ext cx="6096855" cy="1142724"/>
      </dsp:txXfrm>
    </dsp:sp>
    <dsp:sp modelId="{C21F8894-3BFF-3F4D-812D-D223332D1481}">
      <dsp:nvSpPr>
        <dsp:cNvPr id="0" name=""/>
        <dsp:cNvSpPr/>
      </dsp:nvSpPr>
      <dsp:spPr>
        <a:xfrm>
          <a:off x="701899" y="3428724"/>
          <a:ext cx="1142724" cy="1142724"/>
        </a:xfrm>
        <a:prstGeom prst="ellipse">
          <a:avLst/>
        </a:prstGeom>
        <a:solidFill>
          <a:schemeClr val="accent5">
            <a:alpha val="50000"/>
            <a:hueOff val="0"/>
            <a:satOff val="0"/>
            <a:lumOff val="0"/>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sp>
    <dsp:sp modelId="{527F6CC5-7BC9-F24D-9330-F87BC4309BFA}">
      <dsp:nvSpPr>
        <dsp:cNvPr id="0" name=""/>
        <dsp:cNvSpPr/>
      </dsp:nvSpPr>
      <dsp:spPr>
        <a:xfrm>
          <a:off x="1273261" y="3428724"/>
          <a:ext cx="6096855" cy="1142724"/>
        </a:xfrm>
        <a:prstGeom prst="rect">
          <a:avLst/>
        </a:prstGeom>
        <a:solidFill>
          <a:srgbClr val="7030A0"/>
        </a:solidFill>
        <a:ln>
          <a:noFill/>
        </a:ln>
        <a:effectLst/>
      </dsp:spPr>
      <dsp:style>
        <a:lnRef idx="0">
          <a:scrgbClr r="0" g="0" b="0"/>
        </a:lnRef>
        <a:fillRef idx="0">
          <a:scrgbClr r="0" g="0" b="0"/>
        </a:fillRef>
        <a:effectRef idx="0">
          <a:scrgbClr r="0" g="0" b="0"/>
        </a:effectRef>
        <a:fontRef idx="minor"/>
      </dsp:style>
      <dsp:txBody>
        <a:bodyPr spcFirstLastPara="0" vert="horz" wrap="square" lIns="0" tIns="39370" rIns="0" bIns="39370" numCol="1" spcCol="1270" anchor="ctr" anchorCtr="0">
          <a:noAutofit/>
        </a:bodyPr>
        <a:lstStyle/>
        <a:p>
          <a:pPr lvl="0" algn="l" defTabSz="1377950" rtl="0">
            <a:lnSpc>
              <a:spcPct val="90000"/>
            </a:lnSpc>
            <a:spcBef>
              <a:spcPct val="0"/>
            </a:spcBef>
            <a:spcAft>
              <a:spcPct val="35000"/>
            </a:spcAft>
          </a:pPr>
          <a:r>
            <a:rPr lang="en-US" sz="3100" kern="1200" dirty="0" smtClean="0"/>
            <a:t>Family isolation</a:t>
          </a:r>
          <a:endParaRPr lang="en-US" sz="3100" kern="1200" dirty="0"/>
        </a:p>
      </dsp:txBody>
      <dsp:txXfrm>
        <a:off x="1273261" y="3428724"/>
        <a:ext cx="6096855" cy="1142724"/>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7D259EB-25AF-624F-99B3-EE2E920A02F9}" type="datetimeFigureOut">
              <a:rPr lang="en-US" smtClean="0"/>
              <a:t>11/27/18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41124EA-8A55-DB45-94E3-BB283CFF76E8}" type="slidenum">
              <a:rPr lang="en-US" smtClean="0"/>
              <a:t>‹#›</a:t>
            </a:fld>
            <a:endParaRPr lang="en-US"/>
          </a:p>
        </p:txBody>
      </p:sp>
    </p:spTree>
    <p:extLst>
      <p:ext uri="{BB962C8B-B14F-4D97-AF65-F5344CB8AC3E}">
        <p14:creationId xmlns:p14="http://schemas.microsoft.com/office/powerpoint/2010/main" val="11204200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EB820ED-C5B6-5148-9C27-391EDFF0F6B3}" type="datetimeFigureOut">
              <a:rPr lang="en-US" smtClean="0"/>
              <a:t>11/27/18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AFF6F21-DE39-3346-A274-862A5BEB1A47}" type="slidenum">
              <a:rPr lang="en-US" smtClean="0"/>
              <a:t>‹#›</a:t>
            </a:fld>
            <a:endParaRPr lang="en-US"/>
          </a:p>
        </p:txBody>
      </p:sp>
    </p:spTree>
    <p:extLst>
      <p:ext uri="{BB962C8B-B14F-4D97-AF65-F5344CB8AC3E}">
        <p14:creationId xmlns:p14="http://schemas.microsoft.com/office/powerpoint/2010/main" val="349526456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9057" indent="-280406">
              <a:defRPr>
                <a:solidFill>
                  <a:schemeClr val="tx1"/>
                </a:solidFill>
                <a:latin typeface="Arial" panose="020B0604020202020204" pitchFamily="34" charset="0"/>
              </a:defRPr>
            </a:lvl2pPr>
            <a:lvl3pPr marL="1121626" indent="-224325">
              <a:defRPr>
                <a:solidFill>
                  <a:schemeClr val="tx1"/>
                </a:solidFill>
                <a:latin typeface="Arial" panose="020B0604020202020204" pitchFamily="34" charset="0"/>
              </a:defRPr>
            </a:lvl3pPr>
            <a:lvl4pPr marL="1570276" indent="-224325">
              <a:defRPr>
                <a:solidFill>
                  <a:schemeClr val="tx1"/>
                </a:solidFill>
                <a:latin typeface="Arial" panose="020B0604020202020204" pitchFamily="34" charset="0"/>
              </a:defRPr>
            </a:lvl4pPr>
            <a:lvl5pPr marL="2018927" indent="-224325">
              <a:defRPr>
                <a:solidFill>
                  <a:schemeClr val="tx1"/>
                </a:solidFill>
                <a:latin typeface="Arial" panose="020B0604020202020204" pitchFamily="34" charset="0"/>
              </a:defRPr>
            </a:lvl5pPr>
            <a:lvl6pPr marL="2467577" indent="-224325" eaLnBrk="0" fontAlgn="base" hangingPunct="0">
              <a:spcBef>
                <a:spcPct val="0"/>
              </a:spcBef>
              <a:spcAft>
                <a:spcPct val="0"/>
              </a:spcAft>
              <a:defRPr>
                <a:solidFill>
                  <a:schemeClr val="tx1"/>
                </a:solidFill>
                <a:latin typeface="Arial" panose="020B0604020202020204" pitchFamily="34" charset="0"/>
              </a:defRPr>
            </a:lvl6pPr>
            <a:lvl7pPr marL="2916227" indent="-224325" eaLnBrk="0" fontAlgn="base" hangingPunct="0">
              <a:spcBef>
                <a:spcPct val="0"/>
              </a:spcBef>
              <a:spcAft>
                <a:spcPct val="0"/>
              </a:spcAft>
              <a:defRPr>
                <a:solidFill>
                  <a:schemeClr val="tx1"/>
                </a:solidFill>
                <a:latin typeface="Arial" panose="020B0604020202020204" pitchFamily="34" charset="0"/>
              </a:defRPr>
            </a:lvl7pPr>
            <a:lvl8pPr marL="3364878" indent="-224325" eaLnBrk="0" fontAlgn="base" hangingPunct="0">
              <a:spcBef>
                <a:spcPct val="0"/>
              </a:spcBef>
              <a:spcAft>
                <a:spcPct val="0"/>
              </a:spcAft>
              <a:defRPr>
                <a:solidFill>
                  <a:schemeClr val="tx1"/>
                </a:solidFill>
                <a:latin typeface="Arial" panose="020B0604020202020204" pitchFamily="34" charset="0"/>
              </a:defRPr>
            </a:lvl8pPr>
            <a:lvl9pPr marL="3813528" indent="-224325" eaLnBrk="0" fontAlgn="base" hangingPunct="0">
              <a:spcBef>
                <a:spcPct val="0"/>
              </a:spcBef>
              <a:spcAft>
                <a:spcPct val="0"/>
              </a:spcAft>
              <a:defRPr>
                <a:solidFill>
                  <a:schemeClr val="tx1"/>
                </a:solidFill>
                <a:latin typeface="Arial" panose="020B0604020202020204" pitchFamily="34" charset="0"/>
              </a:defRPr>
            </a:lvl9pPr>
          </a:lstStyle>
          <a:p>
            <a:fld id="{3E3BDD12-CDBF-41D4-90F0-2FCFBD2C011D}" type="slidenum">
              <a:rPr lang="en-US" altLang="en-US" smtClean="0"/>
              <a:pPr/>
              <a:t>13</a:t>
            </a:fld>
            <a:endParaRPr lang="en-US" altLang="en-US" smtClean="0"/>
          </a:p>
        </p:txBody>
      </p:sp>
    </p:spTree>
    <p:extLst>
      <p:ext uri="{BB962C8B-B14F-4D97-AF65-F5344CB8AC3E}">
        <p14:creationId xmlns:p14="http://schemas.microsoft.com/office/powerpoint/2010/main" val="2238175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22826" indent="-277291">
              <a:spcBef>
                <a:spcPct val="30000"/>
              </a:spcBef>
              <a:defRPr sz="1200">
                <a:solidFill>
                  <a:schemeClr val="tx1"/>
                </a:solidFill>
                <a:latin typeface="Calibri" panose="020F0502020204030204" pitchFamily="34" charset="0"/>
              </a:defRPr>
            </a:lvl2pPr>
            <a:lvl3pPr marL="1112279" indent="-221210">
              <a:spcBef>
                <a:spcPct val="30000"/>
              </a:spcBef>
              <a:defRPr sz="1200">
                <a:solidFill>
                  <a:schemeClr val="tx1"/>
                </a:solidFill>
                <a:latin typeface="Calibri" panose="020F0502020204030204" pitchFamily="34" charset="0"/>
              </a:defRPr>
            </a:lvl3pPr>
            <a:lvl4pPr marL="1556256" indent="-221210">
              <a:spcBef>
                <a:spcPct val="30000"/>
              </a:spcBef>
              <a:defRPr sz="1200">
                <a:solidFill>
                  <a:schemeClr val="tx1"/>
                </a:solidFill>
                <a:latin typeface="Calibri" panose="020F0502020204030204" pitchFamily="34" charset="0"/>
              </a:defRPr>
            </a:lvl4pPr>
            <a:lvl5pPr marL="2001791" indent="-221210">
              <a:spcBef>
                <a:spcPct val="30000"/>
              </a:spcBef>
              <a:defRPr sz="1200">
                <a:solidFill>
                  <a:schemeClr val="tx1"/>
                </a:solidFill>
                <a:latin typeface="Calibri" panose="020F0502020204030204" pitchFamily="34" charset="0"/>
              </a:defRPr>
            </a:lvl5pPr>
            <a:lvl6pPr marL="2450442" indent="-221210" eaLnBrk="0" fontAlgn="base" hangingPunct="0">
              <a:spcBef>
                <a:spcPct val="30000"/>
              </a:spcBef>
              <a:spcAft>
                <a:spcPct val="0"/>
              </a:spcAft>
              <a:defRPr sz="1200">
                <a:solidFill>
                  <a:schemeClr val="tx1"/>
                </a:solidFill>
                <a:latin typeface="Calibri" panose="020F0502020204030204" pitchFamily="34" charset="0"/>
              </a:defRPr>
            </a:lvl6pPr>
            <a:lvl7pPr marL="2899092" indent="-221210" eaLnBrk="0" fontAlgn="base" hangingPunct="0">
              <a:spcBef>
                <a:spcPct val="30000"/>
              </a:spcBef>
              <a:spcAft>
                <a:spcPct val="0"/>
              </a:spcAft>
              <a:defRPr sz="1200">
                <a:solidFill>
                  <a:schemeClr val="tx1"/>
                </a:solidFill>
                <a:latin typeface="Calibri" panose="020F0502020204030204" pitchFamily="34" charset="0"/>
              </a:defRPr>
            </a:lvl7pPr>
            <a:lvl8pPr marL="3347742" indent="-221210" eaLnBrk="0" fontAlgn="base" hangingPunct="0">
              <a:spcBef>
                <a:spcPct val="30000"/>
              </a:spcBef>
              <a:spcAft>
                <a:spcPct val="0"/>
              </a:spcAft>
              <a:defRPr sz="1200">
                <a:solidFill>
                  <a:schemeClr val="tx1"/>
                </a:solidFill>
                <a:latin typeface="Calibri" panose="020F0502020204030204" pitchFamily="34" charset="0"/>
              </a:defRPr>
            </a:lvl8pPr>
            <a:lvl9pPr marL="3796393" indent="-22121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9293E64-E4E1-4698-A670-1CA0E94AD675}" type="slidenum">
              <a:rPr lang="en-US" altLang="en-US" smtClean="0">
                <a:latin typeface="Arial" panose="020B0604020202020204" pitchFamily="34" charset="0"/>
              </a:rPr>
              <a:pPr>
                <a:spcBef>
                  <a:spcPct val="0"/>
                </a:spcBef>
              </a:pPr>
              <a:t>21</a:t>
            </a:fld>
            <a:endParaRPr lang="en-US" altLang="en-US" smtClean="0">
              <a:latin typeface="Arial" panose="020B0604020202020204" pitchFamily="34" charset="0"/>
            </a:endParaRPr>
          </a:p>
        </p:txBody>
      </p:sp>
      <p:sp>
        <p:nvSpPr>
          <p:cNvPr id="211971" name="Rectangle 2"/>
          <p:cNvSpPr>
            <a:spLocks noChangeArrowheads="1"/>
          </p:cNvSpPr>
          <p:nvPr/>
        </p:nvSpPr>
        <p:spPr bwMode="auto">
          <a:xfrm>
            <a:off x="3885579" y="0"/>
            <a:ext cx="2972421" cy="4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930" tIns="45966" rIns="91930" bIns="45966" anchor="ctr"/>
          <a:lstStyle>
            <a:lvl1pPr defTabSz="919163">
              <a:spcBef>
                <a:spcPct val="30000"/>
              </a:spcBef>
              <a:defRPr sz="1200">
                <a:solidFill>
                  <a:schemeClr val="tx1"/>
                </a:solidFill>
                <a:latin typeface="Calibri" panose="020F0502020204030204" pitchFamily="34" charset="0"/>
              </a:defRPr>
            </a:lvl1pPr>
            <a:lvl2pPr marL="742950" indent="-285750" defTabSz="919163">
              <a:spcBef>
                <a:spcPct val="30000"/>
              </a:spcBef>
              <a:defRPr sz="1200">
                <a:solidFill>
                  <a:schemeClr val="tx1"/>
                </a:solidFill>
                <a:latin typeface="Calibri" panose="020F0502020204030204" pitchFamily="34" charset="0"/>
              </a:defRPr>
            </a:lvl2pPr>
            <a:lvl3pPr marL="1143000" indent="-228600" defTabSz="919163">
              <a:spcBef>
                <a:spcPct val="30000"/>
              </a:spcBef>
              <a:defRPr sz="1200">
                <a:solidFill>
                  <a:schemeClr val="tx1"/>
                </a:solidFill>
                <a:latin typeface="Calibri" panose="020F0502020204030204" pitchFamily="34" charset="0"/>
              </a:defRPr>
            </a:lvl3pPr>
            <a:lvl4pPr marL="1600200" indent="-228600" defTabSz="919163">
              <a:spcBef>
                <a:spcPct val="30000"/>
              </a:spcBef>
              <a:defRPr sz="1200">
                <a:solidFill>
                  <a:schemeClr val="tx1"/>
                </a:solidFill>
                <a:latin typeface="Calibri" panose="020F0502020204030204" pitchFamily="34" charset="0"/>
              </a:defRPr>
            </a:lvl4pPr>
            <a:lvl5pPr marL="2057400" indent="-228600" defTabSz="919163">
              <a:spcBef>
                <a:spcPct val="30000"/>
              </a:spcBef>
              <a:defRPr sz="1200">
                <a:solidFill>
                  <a:schemeClr val="tx1"/>
                </a:solidFill>
                <a:latin typeface="Calibri" panose="020F0502020204030204" pitchFamily="34" charset="0"/>
              </a:defRPr>
            </a:lvl5pPr>
            <a:lvl6pPr marL="2514600" indent="-228600" defTabSz="91916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1916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1916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191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endParaRPr lang="en-US" altLang="en-US" sz="1800">
              <a:latin typeface="Arial" panose="020B0604020202020204" pitchFamily="34" charset="0"/>
            </a:endParaRPr>
          </a:p>
        </p:txBody>
      </p:sp>
      <p:sp>
        <p:nvSpPr>
          <p:cNvPr id="211972" name="Rectangle 3"/>
          <p:cNvSpPr>
            <a:spLocks noChangeArrowheads="1"/>
          </p:cNvSpPr>
          <p:nvPr/>
        </p:nvSpPr>
        <p:spPr bwMode="auto">
          <a:xfrm>
            <a:off x="3885579" y="8686489"/>
            <a:ext cx="2972421" cy="45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150" tIns="0" rIns="19150" bIns="0" anchor="b"/>
          <a:lstStyle>
            <a:lvl1pPr defTabSz="919163">
              <a:spcBef>
                <a:spcPct val="30000"/>
              </a:spcBef>
              <a:defRPr sz="1200">
                <a:solidFill>
                  <a:schemeClr val="tx1"/>
                </a:solidFill>
                <a:latin typeface="Calibri" panose="020F0502020204030204" pitchFamily="34" charset="0"/>
              </a:defRPr>
            </a:lvl1pPr>
            <a:lvl2pPr marL="742950" indent="-285750" defTabSz="919163">
              <a:spcBef>
                <a:spcPct val="30000"/>
              </a:spcBef>
              <a:defRPr sz="1200">
                <a:solidFill>
                  <a:schemeClr val="tx1"/>
                </a:solidFill>
                <a:latin typeface="Calibri" panose="020F0502020204030204" pitchFamily="34" charset="0"/>
              </a:defRPr>
            </a:lvl2pPr>
            <a:lvl3pPr marL="1143000" indent="-228600" defTabSz="919163">
              <a:spcBef>
                <a:spcPct val="30000"/>
              </a:spcBef>
              <a:defRPr sz="1200">
                <a:solidFill>
                  <a:schemeClr val="tx1"/>
                </a:solidFill>
                <a:latin typeface="Calibri" panose="020F0502020204030204" pitchFamily="34" charset="0"/>
              </a:defRPr>
            </a:lvl3pPr>
            <a:lvl4pPr marL="1600200" indent="-228600" defTabSz="919163">
              <a:spcBef>
                <a:spcPct val="30000"/>
              </a:spcBef>
              <a:defRPr sz="1200">
                <a:solidFill>
                  <a:schemeClr val="tx1"/>
                </a:solidFill>
                <a:latin typeface="Calibri" panose="020F0502020204030204" pitchFamily="34" charset="0"/>
              </a:defRPr>
            </a:lvl4pPr>
            <a:lvl5pPr marL="2057400" indent="-228600" defTabSz="919163">
              <a:spcBef>
                <a:spcPct val="30000"/>
              </a:spcBef>
              <a:defRPr sz="1200">
                <a:solidFill>
                  <a:schemeClr val="tx1"/>
                </a:solidFill>
                <a:latin typeface="Calibri" panose="020F0502020204030204" pitchFamily="34" charset="0"/>
              </a:defRPr>
            </a:lvl5pPr>
            <a:lvl6pPr marL="2514600" indent="-228600" defTabSz="91916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1916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1916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19163" eaLnBrk="0" fontAlgn="base" hangingPunct="0">
              <a:spcBef>
                <a:spcPct val="30000"/>
              </a:spcBef>
              <a:spcAft>
                <a:spcPct val="0"/>
              </a:spcAft>
              <a:defRPr sz="1200">
                <a:solidFill>
                  <a:schemeClr val="tx1"/>
                </a:solidFill>
                <a:latin typeface="Calibri" panose="020F0502020204030204" pitchFamily="34" charset="0"/>
              </a:defRPr>
            </a:lvl9pPr>
          </a:lstStyle>
          <a:p>
            <a:pPr algn="r">
              <a:spcBef>
                <a:spcPct val="0"/>
              </a:spcBef>
            </a:pPr>
            <a:r>
              <a:rPr lang="en-US" altLang="en-US" sz="1000" i="1">
                <a:latin typeface="Times New Roman" panose="02020603050405020304" pitchFamily="18" charset="0"/>
              </a:rPr>
              <a:t>3</a:t>
            </a:r>
          </a:p>
        </p:txBody>
      </p:sp>
      <p:sp>
        <p:nvSpPr>
          <p:cNvPr id="211973" name="Rectangle 4"/>
          <p:cNvSpPr>
            <a:spLocks noChangeArrowheads="1"/>
          </p:cNvSpPr>
          <p:nvPr/>
        </p:nvSpPr>
        <p:spPr bwMode="auto">
          <a:xfrm>
            <a:off x="1" y="8686489"/>
            <a:ext cx="2972421" cy="45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930" tIns="45966" rIns="91930" bIns="45966" anchor="ctr"/>
          <a:lstStyle>
            <a:lvl1pPr defTabSz="919163">
              <a:spcBef>
                <a:spcPct val="30000"/>
              </a:spcBef>
              <a:defRPr sz="1200">
                <a:solidFill>
                  <a:schemeClr val="tx1"/>
                </a:solidFill>
                <a:latin typeface="Calibri" panose="020F0502020204030204" pitchFamily="34" charset="0"/>
              </a:defRPr>
            </a:lvl1pPr>
            <a:lvl2pPr marL="742950" indent="-285750" defTabSz="919163">
              <a:spcBef>
                <a:spcPct val="30000"/>
              </a:spcBef>
              <a:defRPr sz="1200">
                <a:solidFill>
                  <a:schemeClr val="tx1"/>
                </a:solidFill>
                <a:latin typeface="Calibri" panose="020F0502020204030204" pitchFamily="34" charset="0"/>
              </a:defRPr>
            </a:lvl2pPr>
            <a:lvl3pPr marL="1143000" indent="-228600" defTabSz="919163">
              <a:spcBef>
                <a:spcPct val="30000"/>
              </a:spcBef>
              <a:defRPr sz="1200">
                <a:solidFill>
                  <a:schemeClr val="tx1"/>
                </a:solidFill>
                <a:latin typeface="Calibri" panose="020F0502020204030204" pitchFamily="34" charset="0"/>
              </a:defRPr>
            </a:lvl3pPr>
            <a:lvl4pPr marL="1600200" indent="-228600" defTabSz="919163">
              <a:spcBef>
                <a:spcPct val="30000"/>
              </a:spcBef>
              <a:defRPr sz="1200">
                <a:solidFill>
                  <a:schemeClr val="tx1"/>
                </a:solidFill>
                <a:latin typeface="Calibri" panose="020F0502020204030204" pitchFamily="34" charset="0"/>
              </a:defRPr>
            </a:lvl4pPr>
            <a:lvl5pPr marL="2057400" indent="-228600" defTabSz="919163">
              <a:spcBef>
                <a:spcPct val="30000"/>
              </a:spcBef>
              <a:defRPr sz="1200">
                <a:solidFill>
                  <a:schemeClr val="tx1"/>
                </a:solidFill>
                <a:latin typeface="Calibri" panose="020F0502020204030204" pitchFamily="34" charset="0"/>
              </a:defRPr>
            </a:lvl5pPr>
            <a:lvl6pPr marL="2514600" indent="-228600" defTabSz="91916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1916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1916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191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endParaRPr lang="en-US" altLang="en-US" sz="1800">
              <a:latin typeface="Arial" panose="020B0604020202020204" pitchFamily="34" charset="0"/>
            </a:endParaRPr>
          </a:p>
        </p:txBody>
      </p:sp>
      <p:sp>
        <p:nvSpPr>
          <p:cNvPr id="211974" name="Rectangle 5"/>
          <p:cNvSpPr>
            <a:spLocks noChangeArrowheads="1"/>
          </p:cNvSpPr>
          <p:nvPr/>
        </p:nvSpPr>
        <p:spPr bwMode="auto">
          <a:xfrm>
            <a:off x="1" y="0"/>
            <a:ext cx="2972421" cy="4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930" tIns="45966" rIns="91930" bIns="45966" anchor="ctr"/>
          <a:lstStyle>
            <a:lvl1pPr defTabSz="919163">
              <a:spcBef>
                <a:spcPct val="30000"/>
              </a:spcBef>
              <a:defRPr sz="1200">
                <a:solidFill>
                  <a:schemeClr val="tx1"/>
                </a:solidFill>
                <a:latin typeface="Calibri" panose="020F0502020204030204" pitchFamily="34" charset="0"/>
              </a:defRPr>
            </a:lvl1pPr>
            <a:lvl2pPr marL="742950" indent="-285750" defTabSz="919163">
              <a:spcBef>
                <a:spcPct val="30000"/>
              </a:spcBef>
              <a:defRPr sz="1200">
                <a:solidFill>
                  <a:schemeClr val="tx1"/>
                </a:solidFill>
                <a:latin typeface="Calibri" panose="020F0502020204030204" pitchFamily="34" charset="0"/>
              </a:defRPr>
            </a:lvl2pPr>
            <a:lvl3pPr marL="1143000" indent="-228600" defTabSz="919163">
              <a:spcBef>
                <a:spcPct val="30000"/>
              </a:spcBef>
              <a:defRPr sz="1200">
                <a:solidFill>
                  <a:schemeClr val="tx1"/>
                </a:solidFill>
                <a:latin typeface="Calibri" panose="020F0502020204030204" pitchFamily="34" charset="0"/>
              </a:defRPr>
            </a:lvl3pPr>
            <a:lvl4pPr marL="1600200" indent="-228600" defTabSz="919163">
              <a:spcBef>
                <a:spcPct val="30000"/>
              </a:spcBef>
              <a:defRPr sz="1200">
                <a:solidFill>
                  <a:schemeClr val="tx1"/>
                </a:solidFill>
                <a:latin typeface="Calibri" panose="020F0502020204030204" pitchFamily="34" charset="0"/>
              </a:defRPr>
            </a:lvl4pPr>
            <a:lvl5pPr marL="2057400" indent="-228600" defTabSz="919163">
              <a:spcBef>
                <a:spcPct val="30000"/>
              </a:spcBef>
              <a:defRPr sz="1200">
                <a:solidFill>
                  <a:schemeClr val="tx1"/>
                </a:solidFill>
                <a:latin typeface="Calibri" panose="020F0502020204030204" pitchFamily="34" charset="0"/>
              </a:defRPr>
            </a:lvl5pPr>
            <a:lvl6pPr marL="2514600" indent="-228600" defTabSz="91916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1916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1916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191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endParaRPr lang="en-US" altLang="en-US" sz="1800">
              <a:latin typeface="Arial" panose="020B0604020202020204" pitchFamily="34" charset="0"/>
            </a:endParaRPr>
          </a:p>
        </p:txBody>
      </p:sp>
      <p:sp>
        <p:nvSpPr>
          <p:cNvPr id="211975" name="Rectangle 6"/>
          <p:cNvSpPr>
            <a:spLocks noGrp="1" noRot="1" noChangeAspect="1" noChangeArrowheads="1" noTextEdit="1"/>
          </p:cNvSpPr>
          <p:nvPr>
            <p:ph type="sldImg"/>
          </p:nvPr>
        </p:nvSpPr>
        <p:spPr bwMode="auto">
          <a:xfrm>
            <a:off x="942665" y="1172669"/>
            <a:ext cx="2567091" cy="1937790"/>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11976" name="Rectangle 7"/>
          <p:cNvSpPr>
            <a:spLocks noGrp="1" noChangeArrowheads="1"/>
          </p:cNvSpPr>
          <p:nvPr>
            <p:ph type="body" idx="1"/>
          </p:nvPr>
        </p:nvSpPr>
        <p:spPr bwMode="auto">
          <a:xfrm>
            <a:off x="882099" y="3578902"/>
            <a:ext cx="5655986" cy="5045128"/>
          </a:xfrm>
          <a:noFill/>
          <a:ln w="12700" cap="flat">
            <a:solidFill>
              <a:schemeClr val="tx1"/>
            </a:solidFill>
            <a:prstDash val="lgDash"/>
            <a:miter lim="800000"/>
            <a:headEnd/>
            <a:tailEnd/>
          </a:ln>
          <a:extLst>
            <a:ext uri="{909E8E84-426E-40dd-AFC4-6F175D3DCCD1}">
              <a14:hiddenFill xmlns:a14="http://schemas.microsoft.com/office/drawing/2010/main">
                <a:solidFill>
                  <a:srgbClr val="FFFFFF"/>
                </a:solidFill>
              </a14:hiddenFill>
            </a:ext>
          </a:extLst>
        </p:spPr>
        <p:txBody>
          <a:bodyPr wrap="square" lIns="90959" tIns="44681" rIns="90959" bIns="44681" numCol="1" anchor="t" anchorCtr="0" compatLnSpc="1">
            <a:prstTxWarp prst="textNoShape">
              <a:avLst/>
            </a:prstTxWarp>
          </a:bodyPr>
          <a:lstStyle/>
          <a:p>
            <a:pPr eaLnBrk="1" hangingPunct="1">
              <a:lnSpc>
                <a:spcPct val="89000"/>
              </a:lnSpc>
              <a:spcBef>
                <a:spcPct val="0"/>
              </a:spcBef>
            </a:pPr>
            <a:endParaRPr lang="en-US" altLang="en-US" smtClean="0">
              <a:latin typeface="Arial" panose="020B0604020202020204" pitchFamily="34" charset="0"/>
            </a:endParaRPr>
          </a:p>
        </p:txBody>
      </p:sp>
    </p:spTree>
    <p:extLst>
      <p:ext uri="{BB962C8B-B14F-4D97-AF65-F5344CB8AC3E}">
        <p14:creationId xmlns:p14="http://schemas.microsoft.com/office/powerpoint/2010/main" val="904207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BAA5835-00B5-9740-BC13-A4AA35A84046}" type="datetimeFigureOut">
              <a:rPr lang="en-US" smtClean="0"/>
              <a:t>11/27/18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9A097B-3664-3345-91C1-3C0CAA01513F}" type="slidenum">
              <a:rPr lang="en-US" smtClean="0"/>
              <a:t>‹#›</a:t>
            </a:fld>
            <a:endParaRPr lang="en-US"/>
          </a:p>
        </p:txBody>
      </p:sp>
    </p:spTree>
    <p:extLst>
      <p:ext uri="{BB962C8B-B14F-4D97-AF65-F5344CB8AC3E}">
        <p14:creationId xmlns:p14="http://schemas.microsoft.com/office/powerpoint/2010/main" val="125110407"/>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xmlns:p14="http://schemas.microsoft.com/office/powerpoint/2010/main" spd="slow" advTm="12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AA5835-00B5-9740-BC13-A4AA35A84046}" type="datetimeFigureOut">
              <a:rPr lang="en-US" smtClean="0"/>
              <a:t>11/27/18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9A097B-3664-3345-91C1-3C0CAA01513F}" type="slidenum">
              <a:rPr lang="en-US" smtClean="0"/>
              <a:t>‹#›</a:t>
            </a:fld>
            <a:endParaRPr lang="en-US"/>
          </a:p>
        </p:txBody>
      </p:sp>
    </p:spTree>
    <p:extLst>
      <p:ext uri="{BB962C8B-B14F-4D97-AF65-F5344CB8AC3E}">
        <p14:creationId xmlns:p14="http://schemas.microsoft.com/office/powerpoint/2010/main" val="2668366961"/>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xmlns:p14="http://schemas.microsoft.com/office/powerpoint/2010/main" spd="slow" advTm="12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AA5835-00B5-9740-BC13-A4AA35A84046}" type="datetimeFigureOut">
              <a:rPr lang="en-US" smtClean="0"/>
              <a:t>11/27/18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9A097B-3664-3345-91C1-3C0CAA01513F}" type="slidenum">
              <a:rPr lang="en-US" smtClean="0"/>
              <a:t>‹#›</a:t>
            </a:fld>
            <a:endParaRPr lang="en-US"/>
          </a:p>
        </p:txBody>
      </p:sp>
    </p:spTree>
    <p:extLst>
      <p:ext uri="{BB962C8B-B14F-4D97-AF65-F5344CB8AC3E}">
        <p14:creationId xmlns:p14="http://schemas.microsoft.com/office/powerpoint/2010/main" val="697845586"/>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xmlns:p14="http://schemas.microsoft.com/office/powerpoint/2010/main" spd="slow" advTm="12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73A6CF5D-205F-4BF3-BD5F-AC29C94E1AA2}" type="slidenum">
              <a:rPr lang="en-US" altLang="en-US"/>
              <a:pPr>
                <a:defRPr/>
              </a:pPr>
              <a:t>‹#›</a:t>
            </a:fld>
            <a:endParaRPr lang="en-US" altLang="en-US"/>
          </a:p>
        </p:txBody>
      </p:sp>
    </p:spTree>
    <p:extLst>
      <p:ext uri="{BB962C8B-B14F-4D97-AF65-F5344CB8AC3E}">
        <p14:creationId xmlns:p14="http://schemas.microsoft.com/office/powerpoint/2010/main" val="2989141372"/>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xmlns:p14="http://schemas.microsoft.com/office/powerpoint/2010/main" spd="slow" advTm="12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AA5835-00B5-9740-BC13-A4AA35A84046}" type="datetimeFigureOut">
              <a:rPr lang="en-US" smtClean="0"/>
              <a:t>11/27/18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9A097B-3664-3345-91C1-3C0CAA01513F}" type="slidenum">
              <a:rPr lang="en-US" smtClean="0"/>
              <a:t>‹#›</a:t>
            </a:fld>
            <a:endParaRPr lang="en-US"/>
          </a:p>
        </p:txBody>
      </p:sp>
    </p:spTree>
    <p:extLst>
      <p:ext uri="{BB962C8B-B14F-4D97-AF65-F5344CB8AC3E}">
        <p14:creationId xmlns:p14="http://schemas.microsoft.com/office/powerpoint/2010/main" val="3780312567"/>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xmlns:p14="http://schemas.microsoft.com/office/powerpoint/2010/main" spd="slow" advTm="12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BAA5835-00B5-9740-BC13-A4AA35A84046}" type="datetimeFigureOut">
              <a:rPr lang="en-US" smtClean="0"/>
              <a:t>11/27/18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9A097B-3664-3345-91C1-3C0CAA01513F}" type="slidenum">
              <a:rPr lang="en-US" smtClean="0"/>
              <a:t>‹#›</a:t>
            </a:fld>
            <a:endParaRPr lang="en-US"/>
          </a:p>
        </p:txBody>
      </p:sp>
    </p:spTree>
    <p:extLst>
      <p:ext uri="{BB962C8B-B14F-4D97-AF65-F5344CB8AC3E}">
        <p14:creationId xmlns:p14="http://schemas.microsoft.com/office/powerpoint/2010/main" val="1346320021"/>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xmlns:p14="http://schemas.microsoft.com/office/powerpoint/2010/main" spd="slow" advTm="12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BAA5835-00B5-9740-BC13-A4AA35A84046}" type="datetimeFigureOut">
              <a:rPr lang="en-US" smtClean="0"/>
              <a:t>11/27/18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9A097B-3664-3345-91C1-3C0CAA01513F}" type="slidenum">
              <a:rPr lang="en-US" smtClean="0"/>
              <a:t>‹#›</a:t>
            </a:fld>
            <a:endParaRPr lang="en-US"/>
          </a:p>
        </p:txBody>
      </p:sp>
    </p:spTree>
    <p:extLst>
      <p:ext uri="{BB962C8B-B14F-4D97-AF65-F5344CB8AC3E}">
        <p14:creationId xmlns:p14="http://schemas.microsoft.com/office/powerpoint/2010/main" val="3267304223"/>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xmlns:p14="http://schemas.microsoft.com/office/powerpoint/2010/main" spd="slow" advTm="12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BAA5835-00B5-9740-BC13-A4AA35A84046}" type="datetimeFigureOut">
              <a:rPr lang="en-US" smtClean="0"/>
              <a:t>11/27/18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9A097B-3664-3345-91C1-3C0CAA01513F}" type="slidenum">
              <a:rPr lang="en-US" smtClean="0"/>
              <a:t>‹#›</a:t>
            </a:fld>
            <a:endParaRPr lang="en-US"/>
          </a:p>
        </p:txBody>
      </p:sp>
    </p:spTree>
    <p:extLst>
      <p:ext uri="{BB962C8B-B14F-4D97-AF65-F5344CB8AC3E}">
        <p14:creationId xmlns:p14="http://schemas.microsoft.com/office/powerpoint/2010/main" val="4097328824"/>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xmlns:p14="http://schemas.microsoft.com/office/powerpoint/2010/main" spd="slow" advTm="12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BAA5835-00B5-9740-BC13-A4AA35A84046}" type="datetimeFigureOut">
              <a:rPr lang="en-US" smtClean="0"/>
              <a:t>11/27/18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9A097B-3664-3345-91C1-3C0CAA01513F}" type="slidenum">
              <a:rPr lang="en-US" smtClean="0"/>
              <a:t>‹#›</a:t>
            </a:fld>
            <a:endParaRPr lang="en-US"/>
          </a:p>
        </p:txBody>
      </p:sp>
    </p:spTree>
    <p:extLst>
      <p:ext uri="{BB962C8B-B14F-4D97-AF65-F5344CB8AC3E}">
        <p14:creationId xmlns:p14="http://schemas.microsoft.com/office/powerpoint/2010/main" val="2644163005"/>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xmlns:p14="http://schemas.microsoft.com/office/powerpoint/2010/main" spd="slow" advTm="12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AA5835-00B5-9740-BC13-A4AA35A84046}" type="datetimeFigureOut">
              <a:rPr lang="en-US" smtClean="0"/>
              <a:t>11/27/18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49A097B-3664-3345-91C1-3C0CAA01513F}" type="slidenum">
              <a:rPr lang="en-US" smtClean="0"/>
              <a:t>‹#›</a:t>
            </a:fld>
            <a:endParaRPr lang="en-US"/>
          </a:p>
        </p:txBody>
      </p:sp>
    </p:spTree>
    <p:extLst>
      <p:ext uri="{BB962C8B-B14F-4D97-AF65-F5344CB8AC3E}">
        <p14:creationId xmlns:p14="http://schemas.microsoft.com/office/powerpoint/2010/main" val="3815472289"/>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xmlns:p14="http://schemas.microsoft.com/office/powerpoint/2010/main" spd="slow" advTm="12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AA5835-00B5-9740-BC13-A4AA35A84046}" type="datetimeFigureOut">
              <a:rPr lang="en-US" smtClean="0"/>
              <a:t>11/27/18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9A097B-3664-3345-91C1-3C0CAA01513F}" type="slidenum">
              <a:rPr lang="en-US" smtClean="0"/>
              <a:t>‹#›</a:t>
            </a:fld>
            <a:endParaRPr lang="en-US"/>
          </a:p>
        </p:txBody>
      </p:sp>
    </p:spTree>
    <p:extLst>
      <p:ext uri="{BB962C8B-B14F-4D97-AF65-F5344CB8AC3E}">
        <p14:creationId xmlns:p14="http://schemas.microsoft.com/office/powerpoint/2010/main" val="393402348"/>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xmlns:p14="http://schemas.microsoft.com/office/powerpoint/2010/main" spd="slow" advTm="12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AA5835-00B5-9740-BC13-A4AA35A84046}" type="datetimeFigureOut">
              <a:rPr lang="en-US" smtClean="0"/>
              <a:t>11/27/18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9A097B-3664-3345-91C1-3C0CAA01513F}" type="slidenum">
              <a:rPr lang="en-US" smtClean="0"/>
              <a:t>‹#›</a:t>
            </a:fld>
            <a:endParaRPr lang="en-US"/>
          </a:p>
        </p:txBody>
      </p:sp>
    </p:spTree>
    <p:extLst>
      <p:ext uri="{BB962C8B-B14F-4D97-AF65-F5344CB8AC3E}">
        <p14:creationId xmlns:p14="http://schemas.microsoft.com/office/powerpoint/2010/main" val="1311893988"/>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xmlns:p14="http://schemas.microsoft.com/office/powerpoint/2010/main" spd="slow" advTm="12000"/>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AA5835-00B5-9740-BC13-A4AA35A84046}" type="datetimeFigureOut">
              <a:rPr lang="en-US" smtClean="0"/>
              <a:t>11/27/18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9A097B-3664-3345-91C1-3C0CAA01513F}" type="slidenum">
              <a:rPr lang="en-US" smtClean="0"/>
              <a:t>‹#›</a:t>
            </a:fld>
            <a:endParaRPr lang="en-US"/>
          </a:p>
        </p:txBody>
      </p:sp>
    </p:spTree>
    <p:extLst>
      <p:ext uri="{BB962C8B-B14F-4D97-AF65-F5344CB8AC3E}">
        <p14:creationId xmlns:p14="http://schemas.microsoft.com/office/powerpoint/2010/main" val="16803625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2000" advTm="12000"/>
    </mc:Choice>
    <mc:Fallback xmlns="">
      <p:transition xmlns:p14="http://schemas.microsoft.com/office/powerpoint/2010/main" spd="slow" advTm="12000"/>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w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w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png"/><Relationship Id="rId1" Type="http://schemas.microsoft.com/office/2007/relationships/media" Target="../media/media1.mp4"/><Relationship Id="rId2" Type="http://schemas.openxmlformats.org/officeDocument/2006/relationships/video" Target="../media/media1.mp4"/></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1.png"/><Relationship Id="rId1" Type="http://schemas.microsoft.com/office/2007/relationships/media" Target="../media/media2.mp4"/><Relationship Id="rId2" Type="http://schemas.openxmlformats.org/officeDocument/2006/relationships/video" Target="../media/media2.mp4"/></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58271"/>
            <a:ext cx="7772400" cy="1470025"/>
          </a:xfrm>
        </p:spPr>
        <p:txBody>
          <a:bodyPr>
            <a:noAutofit/>
          </a:bodyPr>
          <a:lstStyle/>
          <a:p>
            <a:r>
              <a:rPr lang="en-US" sz="3600" dirty="0" smtClean="0"/>
              <a:t>Tapping the Potential of Parents:</a:t>
            </a:r>
            <a:br>
              <a:rPr lang="en-US" sz="3600" dirty="0" smtClean="0"/>
            </a:br>
            <a:r>
              <a:rPr lang="en-US" sz="3600" dirty="0" smtClean="0"/>
              <a:t>Moving Beyond Family Involvement “Activities” to Authentic Engagement</a:t>
            </a:r>
            <a:endParaRPr lang="en-US" sz="3600" dirty="0"/>
          </a:p>
        </p:txBody>
      </p:sp>
      <p:sp>
        <p:nvSpPr>
          <p:cNvPr id="3" name="Subtitle 2"/>
          <p:cNvSpPr>
            <a:spLocks noGrp="1"/>
          </p:cNvSpPr>
          <p:nvPr>
            <p:ph type="subTitle" idx="1"/>
          </p:nvPr>
        </p:nvSpPr>
        <p:spPr>
          <a:xfrm>
            <a:off x="685800" y="3894773"/>
            <a:ext cx="6400800" cy="1752600"/>
          </a:xfrm>
        </p:spPr>
        <p:txBody>
          <a:bodyPr/>
          <a:lstStyle/>
          <a:p>
            <a:r>
              <a:rPr lang="en-US" dirty="0" smtClean="0"/>
              <a:t>By: Dr. Patricia Edwards</a:t>
            </a:r>
          </a:p>
          <a:p>
            <a:r>
              <a:rPr lang="en-US" sz="2400" dirty="0" smtClean="0"/>
              <a:t>Edited by: Tammy Kirkland, NBCT</a:t>
            </a:r>
            <a:endParaRPr lang="en-US" sz="2400" dirty="0"/>
          </a:p>
        </p:txBody>
      </p:sp>
      <p:pic>
        <p:nvPicPr>
          <p:cNvPr id="4" name="Picture 3" descr="Edwards-2--Pat Edwards Recent Phot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7955" y="4330459"/>
            <a:ext cx="1752600" cy="2095500"/>
          </a:xfrm>
          <a:prstGeom prst="rect">
            <a:avLst/>
          </a:prstGeom>
        </p:spPr>
      </p:pic>
    </p:spTree>
    <p:extLst>
      <p:ext uri="{BB962C8B-B14F-4D97-AF65-F5344CB8AC3E}">
        <p14:creationId xmlns:p14="http://schemas.microsoft.com/office/powerpoint/2010/main" val="978178447"/>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xmlns:p14="http://schemas.microsoft.com/office/powerpoint/2010/main" spd="slow" advTm="12000"/>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22781"/>
            <a:ext cx="8229600" cy="1143000"/>
          </a:xfrm>
        </p:spPr>
        <p:txBody>
          <a:bodyPr>
            <a:noAutofit/>
          </a:bodyPr>
          <a:lstStyle/>
          <a:p>
            <a:pPr algn="l"/>
            <a:r>
              <a:rPr lang="en-US" sz="3200" b="1" dirty="0" smtClean="0"/>
              <a:t>Questions to Ponder</a:t>
            </a:r>
            <a:r>
              <a:rPr lang="en-US" sz="3200" dirty="0" smtClean="0"/>
              <a:t>: What is knowing this data and information about your school important and necessary?</a:t>
            </a:r>
            <a:br>
              <a:rPr lang="en-US" sz="3200" dirty="0" smtClean="0"/>
            </a:br>
            <a:r>
              <a:rPr lang="en-US" sz="3200" dirty="0"/>
              <a:t/>
            </a:r>
            <a:br>
              <a:rPr lang="en-US" sz="3200" dirty="0"/>
            </a:br>
            <a:r>
              <a:rPr lang="en-US" sz="3200" dirty="0" smtClean="0"/>
              <a:t/>
            </a:r>
            <a:br>
              <a:rPr lang="en-US" sz="3200" dirty="0" smtClean="0"/>
            </a:br>
            <a:r>
              <a:rPr lang="en-US" sz="3200" b="1" dirty="0" smtClean="0"/>
              <a:t>Action Step: </a:t>
            </a:r>
            <a:r>
              <a:rPr lang="en-US" sz="3200" dirty="0" smtClean="0"/>
              <a:t>Research the data for your school.</a:t>
            </a:r>
            <a:endParaRPr lang="en-US" sz="3200" dirty="0"/>
          </a:p>
        </p:txBody>
      </p:sp>
    </p:spTree>
    <p:extLst>
      <p:ext uri="{BB962C8B-B14F-4D97-AF65-F5344CB8AC3E}">
        <p14:creationId xmlns:p14="http://schemas.microsoft.com/office/powerpoint/2010/main" val="1635190009"/>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xmlns:p14="http://schemas.microsoft.com/office/powerpoint/2010/main" spd="slow" advTm="12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does it take to produce a successful student?</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l="-43188" r="-43188"/>
          <a:stretch>
            <a:fillRect/>
          </a:stretch>
        </p:blipFill>
        <p:spPr>
          <a:prstGeom prst="rect">
            <a:avLst/>
          </a:prstGeom>
        </p:spPr>
      </p:pic>
    </p:spTree>
    <p:extLst>
      <p:ext uri="{BB962C8B-B14F-4D97-AF65-F5344CB8AC3E}">
        <p14:creationId xmlns:p14="http://schemas.microsoft.com/office/powerpoint/2010/main" val="1907210977"/>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xmlns:p14="http://schemas.microsoft.com/office/powerpoint/2010/main" spd="slow" advTm="12000"/>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5"/>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le 1"/>
          <p:cNvSpPr>
            <a:spLocks noGrp="1"/>
          </p:cNvSpPr>
          <p:nvPr>
            <p:ph type="title"/>
          </p:nvPr>
        </p:nvSpPr>
        <p:spPr>
          <a:solidFill>
            <a:srgbClr val="FF66CC"/>
          </a:solidFill>
          <a:ln>
            <a:noFill/>
          </a:ln>
        </p:spPr>
        <p:style>
          <a:lnRef idx="2">
            <a:schemeClr val="accent2"/>
          </a:lnRef>
          <a:fillRef idx="1">
            <a:schemeClr val="lt1"/>
          </a:fillRef>
          <a:effectRef idx="0">
            <a:schemeClr val="accent2"/>
          </a:effectRef>
          <a:fontRef idx="minor">
            <a:schemeClr val="dk1"/>
          </a:fontRef>
        </p:style>
        <p:txBody>
          <a:bodyPr>
            <a:normAutofit fontScale="90000"/>
          </a:bodyPr>
          <a:lstStyle/>
          <a:p>
            <a:pPr>
              <a:defRPr/>
            </a:pPr>
            <a:r>
              <a:rPr lang="en-US" b="1" dirty="0" smtClean="0">
                <a:solidFill>
                  <a:schemeClr val="tx1"/>
                </a:solidFill>
                <a:effectLst/>
                <a:latin typeface="+mj-lt"/>
              </a:rPr>
              <a:t>Challenges Facing </a:t>
            </a:r>
            <a:br>
              <a:rPr lang="en-US" b="1" dirty="0" smtClean="0">
                <a:solidFill>
                  <a:schemeClr val="tx1"/>
                </a:solidFill>
                <a:effectLst/>
                <a:latin typeface="+mj-lt"/>
              </a:rPr>
            </a:br>
            <a:r>
              <a:rPr lang="en-US" b="1" dirty="0" smtClean="0">
                <a:solidFill>
                  <a:schemeClr val="tx1"/>
                </a:solidFill>
                <a:effectLst/>
                <a:latin typeface="+mj-lt"/>
              </a:rPr>
              <a:t>Schools and Families</a:t>
            </a:r>
            <a:endParaRPr lang="en-US" b="1" dirty="0">
              <a:solidFill>
                <a:schemeClr val="tx1"/>
              </a:solidFill>
              <a:effectLst/>
              <a:latin typeface="+mj-lt"/>
            </a:endParaRPr>
          </a:p>
        </p:txBody>
      </p:sp>
    </p:spTree>
    <p:extLst>
      <p:ext uri="{BB962C8B-B14F-4D97-AF65-F5344CB8AC3E}">
        <p14:creationId xmlns:p14="http://schemas.microsoft.com/office/powerpoint/2010/main" val="1468148729"/>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xmlns:p14="http://schemas.microsoft.com/office/powerpoint/2010/main" spd="slow" advTm="12000"/>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b="1" dirty="0" smtClean="0">
                <a:solidFill>
                  <a:schemeClr val="tx1"/>
                </a:solidFill>
                <a:effectLst/>
              </a:rPr>
              <a:t>Barriers to School-Family Partnerships</a:t>
            </a:r>
            <a:endParaRPr lang="en-US" b="1" dirty="0">
              <a:solidFill>
                <a:schemeClr val="tx1"/>
              </a:solidFill>
              <a:effectLst/>
            </a:endParaRPr>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3714498911"/>
              </p:ext>
            </p:extLst>
          </p:nvPr>
        </p:nvGraphicFramePr>
        <p:xfrm>
          <a:off x="663765" y="1882300"/>
          <a:ext cx="77724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32256048"/>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xmlns:p14="http://schemas.microsoft.com/office/powerpoint/2010/main" spd="slow" advTm="12000"/>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298" name="Rectangle 2"/>
          <p:cNvSpPr>
            <a:spLocks noGrp="1" noRot="1" noChangeArrowheads="1"/>
          </p:cNvSpPr>
          <p:nvPr>
            <p:ph type="title"/>
          </p:nvPr>
        </p:nvSpPr>
        <p:spPr>
          <a:solidFill>
            <a:schemeClr val="bg2"/>
          </a:solidFill>
        </p:spPr>
        <p:txBody>
          <a:bodyPr/>
          <a:lstStyle/>
          <a:p>
            <a:pPr eaLnBrk="1" hangingPunct="1"/>
            <a:r>
              <a:rPr lang="en-US" altLang="en-US" sz="2400" smtClean="0">
                <a:solidFill>
                  <a:schemeClr val="tx1"/>
                </a:solidFill>
                <a:effectLst/>
              </a:rPr>
              <a:t>Schools are communicating with a variety of parent groups</a:t>
            </a:r>
          </a:p>
        </p:txBody>
      </p:sp>
      <p:sp>
        <p:nvSpPr>
          <p:cNvPr id="405507" name="Rectangle 3"/>
          <p:cNvSpPr>
            <a:spLocks noGrp="1" noRot="1" noChangeArrowheads="1"/>
          </p:cNvSpPr>
          <p:nvPr>
            <p:ph type="body" sz="half" idx="1"/>
          </p:nvPr>
        </p:nvSpPr>
        <p:spPr>
          <a:xfrm>
            <a:off x="838200" y="1905000"/>
            <a:ext cx="3922713" cy="4191000"/>
          </a:xfrm>
        </p:spPr>
        <p:txBody>
          <a:bodyPr/>
          <a:lstStyle/>
          <a:p>
            <a:pPr marL="457200" indent="-457200" eaLnBrk="1" hangingPunct="1">
              <a:defRPr/>
            </a:pPr>
            <a:r>
              <a:rPr lang="en-US" sz="2000" dirty="0" smtClean="0"/>
              <a:t>Unwed teenage mothers</a:t>
            </a:r>
          </a:p>
          <a:p>
            <a:pPr marL="457200" indent="-457200" eaLnBrk="1" hangingPunct="1">
              <a:defRPr/>
            </a:pPr>
            <a:r>
              <a:rPr lang="en-US" sz="2000" dirty="0" smtClean="0"/>
              <a:t>Two-parent homeless families</a:t>
            </a:r>
          </a:p>
          <a:p>
            <a:pPr marL="457200" indent="-457200" eaLnBrk="1" hangingPunct="1">
              <a:defRPr/>
            </a:pPr>
            <a:r>
              <a:rPr lang="en-US" sz="2000" dirty="0" smtClean="0"/>
              <a:t>Single-parent families</a:t>
            </a:r>
          </a:p>
          <a:p>
            <a:pPr marL="457200" indent="-457200" eaLnBrk="1" hangingPunct="1">
              <a:defRPr/>
            </a:pPr>
            <a:r>
              <a:rPr lang="en-US" sz="2000" dirty="0" smtClean="0"/>
              <a:t>Stepfamilies</a:t>
            </a:r>
          </a:p>
          <a:p>
            <a:pPr marL="457200" indent="-457200" eaLnBrk="1" hangingPunct="1">
              <a:defRPr/>
            </a:pPr>
            <a:r>
              <a:rPr lang="en-US" sz="2000" dirty="0" smtClean="0"/>
              <a:t>Working mothers</a:t>
            </a:r>
          </a:p>
          <a:p>
            <a:pPr marL="457200" indent="-457200" eaLnBrk="1" hangingPunct="1">
              <a:defRPr/>
            </a:pPr>
            <a:r>
              <a:rPr lang="en-US" sz="2000" dirty="0" smtClean="0"/>
              <a:t>Foster families</a:t>
            </a:r>
          </a:p>
          <a:p>
            <a:pPr marL="457200" indent="-457200" eaLnBrk="1" hangingPunct="1">
              <a:defRPr/>
            </a:pPr>
            <a:r>
              <a:rPr lang="en-US" sz="2000" dirty="0" smtClean="0"/>
              <a:t>Grandparents</a:t>
            </a:r>
          </a:p>
          <a:p>
            <a:pPr marL="457200" indent="-457200" eaLnBrk="1" hangingPunct="1">
              <a:defRPr/>
            </a:pPr>
            <a:r>
              <a:rPr lang="en-US" sz="2000" dirty="0"/>
              <a:t>I</a:t>
            </a:r>
            <a:r>
              <a:rPr lang="en-US" sz="2000" dirty="0" smtClean="0"/>
              <a:t>ncarcerated parents</a:t>
            </a:r>
          </a:p>
        </p:txBody>
      </p:sp>
      <p:pic>
        <p:nvPicPr>
          <p:cNvPr id="405508" name="Picture 4"/>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4495800" y="1752600"/>
            <a:ext cx="3824288" cy="3810000"/>
          </a:xfrm>
        </p:spPr>
      </p:pic>
    </p:spTree>
    <p:extLst>
      <p:ext uri="{BB962C8B-B14F-4D97-AF65-F5344CB8AC3E}">
        <p14:creationId xmlns:p14="http://schemas.microsoft.com/office/powerpoint/2010/main" val="136544884"/>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xmlns:p14="http://schemas.microsoft.com/office/powerpoint/2010/main" spd="slow" advTm="12000"/>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5507">
                                            <p:txEl>
                                              <p:pRg st="0" end="0"/>
                                            </p:txEl>
                                          </p:spTgt>
                                        </p:tgtEl>
                                        <p:attrNameLst>
                                          <p:attrName>style.visibility</p:attrName>
                                        </p:attrNameLst>
                                      </p:cBhvr>
                                      <p:to>
                                        <p:strVal val="visible"/>
                                      </p:to>
                                    </p:set>
                                    <p:anim calcmode="lin" valueType="num">
                                      <p:cBhvr additive="base">
                                        <p:cTn id="7" dur="500" fill="hold"/>
                                        <p:tgtEl>
                                          <p:spTgt spid="40550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0550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05507">
                                            <p:txEl>
                                              <p:pRg st="1" end="1"/>
                                            </p:txEl>
                                          </p:spTgt>
                                        </p:tgtEl>
                                        <p:attrNameLst>
                                          <p:attrName>style.visibility</p:attrName>
                                        </p:attrNameLst>
                                      </p:cBhvr>
                                      <p:to>
                                        <p:strVal val="visible"/>
                                      </p:to>
                                    </p:set>
                                    <p:anim calcmode="lin" valueType="num">
                                      <p:cBhvr additive="base">
                                        <p:cTn id="13" dur="500" fill="hold"/>
                                        <p:tgtEl>
                                          <p:spTgt spid="40550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0550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05507">
                                            <p:txEl>
                                              <p:pRg st="2" end="2"/>
                                            </p:txEl>
                                          </p:spTgt>
                                        </p:tgtEl>
                                        <p:attrNameLst>
                                          <p:attrName>style.visibility</p:attrName>
                                        </p:attrNameLst>
                                      </p:cBhvr>
                                      <p:to>
                                        <p:strVal val="visible"/>
                                      </p:to>
                                    </p:set>
                                    <p:anim calcmode="lin" valueType="num">
                                      <p:cBhvr additive="base">
                                        <p:cTn id="19" dur="500" fill="hold"/>
                                        <p:tgtEl>
                                          <p:spTgt spid="40550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0550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05507">
                                            <p:txEl>
                                              <p:pRg st="3" end="3"/>
                                            </p:txEl>
                                          </p:spTgt>
                                        </p:tgtEl>
                                        <p:attrNameLst>
                                          <p:attrName>style.visibility</p:attrName>
                                        </p:attrNameLst>
                                      </p:cBhvr>
                                      <p:to>
                                        <p:strVal val="visible"/>
                                      </p:to>
                                    </p:set>
                                    <p:anim calcmode="lin" valueType="num">
                                      <p:cBhvr additive="base">
                                        <p:cTn id="25" dur="500" fill="hold"/>
                                        <p:tgtEl>
                                          <p:spTgt spid="40550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0550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05507">
                                            <p:txEl>
                                              <p:pRg st="4" end="4"/>
                                            </p:txEl>
                                          </p:spTgt>
                                        </p:tgtEl>
                                        <p:attrNameLst>
                                          <p:attrName>style.visibility</p:attrName>
                                        </p:attrNameLst>
                                      </p:cBhvr>
                                      <p:to>
                                        <p:strVal val="visible"/>
                                      </p:to>
                                    </p:set>
                                    <p:anim calcmode="lin" valueType="num">
                                      <p:cBhvr additive="base">
                                        <p:cTn id="31" dur="500" fill="hold"/>
                                        <p:tgtEl>
                                          <p:spTgt spid="40550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0550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05507">
                                            <p:txEl>
                                              <p:pRg st="5" end="5"/>
                                            </p:txEl>
                                          </p:spTgt>
                                        </p:tgtEl>
                                        <p:attrNameLst>
                                          <p:attrName>style.visibility</p:attrName>
                                        </p:attrNameLst>
                                      </p:cBhvr>
                                      <p:to>
                                        <p:strVal val="visible"/>
                                      </p:to>
                                    </p:set>
                                    <p:anim calcmode="lin" valueType="num">
                                      <p:cBhvr additive="base">
                                        <p:cTn id="37" dur="500" fill="hold"/>
                                        <p:tgtEl>
                                          <p:spTgt spid="405507">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0550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05507">
                                            <p:txEl>
                                              <p:pRg st="6" end="6"/>
                                            </p:txEl>
                                          </p:spTgt>
                                        </p:tgtEl>
                                        <p:attrNameLst>
                                          <p:attrName>style.visibility</p:attrName>
                                        </p:attrNameLst>
                                      </p:cBhvr>
                                      <p:to>
                                        <p:strVal val="visible"/>
                                      </p:to>
                                    </p:set>
                                    <p:anim calcmode="lin" valueType="num">
                                      <p:cBhvr additive="base">
                                        <p:cTn id="43" dur="500" fill="hold"/>
                                        <p:tgtEl>
                                          <p:spTgt spid="405507">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405507">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05507">
                                            <p:txEl>
                                              <p:pRg st="7" end="7"/>
                                            </p:txEl>
                                          </p:spTgt>
                                        </p:tgtEl>
                                        <p:attrNameLst>
                                          <p:attrName>style.visibility</p:attrName>
                                        </p:attrNameLst>
                                      </p:cBhvr>
                                      <p:to>
                                        <p:strVal val="visible"/>
                                      </p:to>
                                    </p:set>
                                    <p:anim calcmode="lin" valueType="num">
                                      <p:cBhvr additive="base">
                                        <p:cTn id="49" dur="500" fill="hold"/>
                                        <p:tgtEl>
                                          <p:spTgt spid="405507">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405507">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nodeType="clickEffect">
                                  <p:stCondLst>
                                    <p:cond delay="0"/>
                                  </p:stCondLst>
                                  <p:childTnLst>
                                    <p:set>
                                      <p:cBhvr>
                                        <p:cTn id="54" dur="1" fill="hold">
                                          <p:stCondLst>
                                            <p:cond delay="0"/>
                                          </p:stCondLst>
                                        </p:cTn>
                                        <p:tgtEl>
                                          <p:spTgt spid="405508"/>
                                        </p:tgtEl>
                                        <p:attrNameLst>
                                          <p:attrName>style.visibility</p:attrName>
                                        </p:attrNameLst>
                                      </p:cBhvr>
                                      <p:to>
                                        <p:strVal val="visible"/>
                                      </p:to>
                                    </p:set>
                                    <p:anim calcmode="lin" valueType="num">
                                      <p:cBhvr additive="base">
                                        <p:cTn id="55" dur="500" fill="hold"/>
                                        <p:tgtEl>
                                          <p:spTgt spid="405508"/>
                                        </p:tgtEl>
                                        <p:attrNameLst>
                                          <p:attrName>ppt_x</p:attrName>
                                        </p:attrNameLst>
                                      </p:cBhvr>
                                      <p:tavLst>
                                        <p:tav tm="0">
                                          <p:val>
                                            <p:strVal val="0-#ppt_w/2"/>
                                          </p:val>
                                        </p:tav>
                                        <p:tav tm="100000">
                                          <p:val>
                                            <p:strVal val="#ppt_x"/>
                                          </p:val>
                                        </p:tav>
                                      </p:tavLst>
                                    </p:anim>
                                    <p:anim calcmode="lin" valueType="num">
                                      <p:cBhvr additive="base">
                                        <p:cTn id="56" dur="500" fill="hold"/>
                                        <p:tgtEl>
                                          <p:spTgt spid="40550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507"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22" name="Rectangle 2"/>
          <p:cNvSpPr>
            <a:spLocks noGrp="1" noRot="1" noChangeArrowheads="1"/>
          </p:cNvSpPr>
          <p:nvPr>
            <p:ph type="title"/>
          </p:nvPr>
        </p:nvSpPr>
        <p:spPr>
          <a:solidFill>
            <a:schemeClr val="bg2"/>
          </a:solidFill>
        </p:spPr>
        <p:txBody>
          <a:bodyPr/>
          <a:lstStyle/>
          <a:p>
            <a:pPr eaLnBrk="1" hangingPunct="1"/>
            <a:r>
              <a:rPr lang="en-US" altLang="en-US" sz="2400" smtClean="0">
                <a:solidFill>
                  <a:schemeClr val="tx1"/>
                </a:solidFill>
                <a:effectLst/>
              </a:rPr>
              <a:t>Schools are communicating with a variety of parent groups</a:t>
            </a:r>
          </a:p>
        </p:txBody>
      </p:sp>
      <p:sp>
        <p:nvSpPr>
          <p:cNvPr id="406531" name="Rectangle 3"/>
          <p:cNvSpPr>
            <a:spLocks noGrp="1" noRot="1" noChangeArrowheads="1"/>
          </p:cNvSpPr>
          <p:nvPr>
            <p:ph type="body" sz="half" idx="1"/>
          </p:nvPr>
        </p:nvSpPr>
        <p:spPr>
          <a:xfrm>
            <a:off x="838200" y="1905000"/>
            <a:ext cx="3922713" cy="4191000"/>
          </a:xfrm>
        </p:spPr>
        <p:txBody>
          <a:bodyPr/>
          <a:lstStyle/>
          <a:p>
            <a:pPr marL="457200" indent="-457200" eaLnBrk="1" hangingPunct="1">
              <a:defRPr/>
            </a:pPr>
            <a:r>
              <a:rPr lang="en-US" sz="2000" dirty="0" smtClean="0"/>
              <a:t>Non-traditional families</a:t>
            </a:r>
          </a:p>
          <a:p>
            <a:pPr marL="457200" indent="-457200" eaLnBrk="1" hangingPunct="1">
              <a:defRPr/>
            </a:pPr>
            <a:r>
              <a:rPr lang="en-US" sz="2000" dirty="0" smtClean="0"/>
              <a:t>Two-parent families</a:t>
            </a:r>
          </a:p>
          <a:p>
            <a:pPr marL="457200" indent="-457200" eaLnBrk="1" hangingPunct="1">
              <a:defRPr/>
            </a:pPr>
            <a:r>
              <a:rPr lang="en-US" sz="2000" dirty="0" smtClean="0"/>
              <a:t>Low-literate parents</a:t>
            </a:r>
          </a:p>
          <a:p>
            <a:pPr marL="457200" indent="-457200" eaLnBrk="1" hangingPunct="1">
              <a:defRPr/>
            </a:pPr>
            <a:r>
              <a:rPr lang="en-US" sz="2000" dirty="0" smtClean="0"/>
              <a:t>Culturally diverse parent groups</a:t>
            </a:r>
          </a:p>
          <a:p>
            <a:pPr marL="457200" indent="-457200" eaLnBrk="1" hangingPunct="1">
              <a:defRPr/>
            </a:pPr>
            <a:r>
              <a:rPr lang="en-US" sz="2000" dirty="0" smtClean="0"/>
              <a:t>Extended, reconstituted or blended families</a:t>
            </a:r>
          </a:p>
          <a:p>
            <a:pPr marL="457200" indent="-457200" eaLnBrk="1" hangingPunct="1">
              <a:defRPr/>
            </a:pPr>
            <a:r>
              <a:rPr lang="en-US" sz="2000" dirty="0" smtClean="0"/>
              <a:t>Unemployed parents</a:t>
            </a:r>
          </a:p>
          <a:p>
            <a:pPr marL="457200" indent="-457200" eaLnBrk="1" hangingPunct="1">
              <a:buFont typeface="Wingdings" panose="05000000000000000000" pitchFamily="2" charset="2"/>
              <a:buNone/>
              <a:defRPr/>
            </a:pPr>
            <a:endParaRPr lang="en-US" sz="2000" dirty="0" smtClean="0"/>
          </a:p>
        </p:txBody>
      </p:sp>
      <p:pic>
        <p:nvPicPr>
          <p:cNvPr id="406532" name="Picture 4"/>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5024438" y="1981200"/>
            <a:ext cx="3357562" cy="3505200"/>
          </a:xfrm>
        </p:spPr>
      </p:pic>
    </p:spTree>
    <p:extLst>
      <p:ext uri="{BB962C8B-B14F-4D97-AF65-F5344CB8AC3E}">
        <p14:creationId xmlns:p14="http://schemas.microsoft.com/office/powerpoint/2010/main" val="4178094650"/>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xmlns:p14="http://schemas.microsoft.com/office/powerpoint/2010/main" spd="slow" advTm="12000"/>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6531">
                                            <p:txEl>
                                              <p:pRg st="0" end="0"/>
                                            </p:txEl>
                                          </p:spTgt>
                                        </p:tgtEl>
                                        <p:attrNameLst>
                                          <p:attrName>style.visibility</p:attrName>
                                        </p:attrNameLst>
                                      </p:cBhvr>
                                      <p:to>
                                        <p:strVal val="visible"/>
                                      </p:to>
                                    </p:set>
                                    <p:anim calcmode="lin" valueType="num">
                                      <p:cBhvr additive="base">
                                        <p:cTn id="7" dur="500" fill="hold"/>
                                        <p:tgtEl>
                                          <p:spTgt spid="40653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0653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06531">
                                            <p:txEl>
                                              <p:pRg st="1" end="1"/>
                                            </p:txEl>
                                          </p:spTgt>
                                        </p:tgtEl>
                                        <p:attrNameLst>
                                          <p:attrName>style.visibility</p:attrName>
                                        </p:attrNameLst>
                                      </p:cBhvr>
                                      <p:to>
                                        <p:strVal val="visible"/>
                                      </p:to>
                                    </p:set>
                                    <p:anim calcmode="lin" valueType="num">
                                      <p:cBhvr additive="base">
                                        <p:cTn id="13" dur="500" fill="hold"/>
                                        <p:tgtEl>
                                          <p:spTgt spid="40653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0653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06531">
                                            <p:txEl>
                                              <p:pRg st="2" end="2"/>
                                            </p:txEl>
                                          </p:spTgt>
                                        </p:tgtEl>
                                        <p:attrNameLst>
                                          <p:attrName>style.visibility</p:attrName>
                                        </p:attrNameLst>
                                      </p:cBhvr>
                                      <p:to>
                                        <p:strVal val="visible"/>
                                      </p:to>
                                    </p:set>
                                    <p:anim calcmode="lin" valueType="num">
                                      <p:cBhvr additive="base">
                                        <p:cTn id="19" dur="500" fill="hold"/>
                                        <p:tgtEl>
                                          <p:spTgt spid="40653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0653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06531">
                                            <p:txEl>
                                              <p:pRg st="3" end="3"/>
                                            </p:txEl>
                                          </p:spTgt>
                                        </p:tgtEl>
                                        <p:attrNameLst>
                                          <p:attrName>style.visibility</p:attrName>
                                        </p:attrNameLst>
                                      </p:cBhvr>
                                      <p:to>
                                        <p:strVal val="visible"/>
                                      </p:to>
                                    </p:set>
                                    <p:anim calcmode="lin" valueType="num">
                                      <p:cBhvr additive="base">
                                        <p:cTn id="25" dur="500" fill="hold"/>
                                        <p:tgtEl>
                                          <p:spTgt spid="40653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0653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06531">
                                            <p:txEl>
                                              <p:pRg st="4" end="4"/>
                                            </p:txEl>
                                          </p:spTgt>
                                        </p:tgtEl>
                                        <p:attrNameLst>
                                          <p:attrName>style.visibility</p:attrName>
                                        </p:attrNameLst>
                                      </p:cBhvr>
                                      <p:to>
                                        <p:strVal val="visible"/>
                                      </p:to>
                                    </p:set>
                                    <p:anim calcmode="lin" valueType="num">
                                      <p:cBhvr additive="base">
                                        <p:cTn id="31" dur="500" fill="hold"/>
                                        <p:tgtEl>
                                          <p:spTgt spid="406531">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0653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06531">
                                            <p:txEl>
                                              <p:pRg st="5" end="5"/>
                                            </p:txEl>
                                          </p:spTgt>
                                        </p:tgtEl>
                                        <p:attrNameLst>
                                          <p:attrName>style.visibility</p:attrName>
                                        </p:attrNameLst>
                                      </p:cBhvr>
                                      <p:to>
                                        <p:strVal val="visible"/>
                                      </p:to>
                                    </p:set>
                                    <p:anim calcmode="lin" valueType="num">
                                      <p:cBhvr additive="base">
                                        <p:cTn id="37" dur="500" fill="hold"/>
                                        <p:tgtEl>
                                          <p:spTgt spid="406531">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06531">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nodeType="clickEffect">
                                  <p:stCondLst>
                                    <p:cond delay="0"/>
                                  </p:stCondLst>
                                  <p:childTnLst>
                                    <p:set>
                                      <p:cBhvr>
                                        <p:cTn id="42" dur="1" fill="hold">
                                          <p:stCondLst>
                                            <p:cond delay="0"/>
                                          </p:stCondLst>
                                        </p:cTn>
                                        <p:tgtEl>
                                          <p:spTgt spid="406532"/>
                                        </p:tgtEl>
                                        <p:attrNameLst>
                                          <p:attrName>style.visibility</p:attrName>
                                        </p:attrNameLst>
                                      </p:cBhvr>
                                      <p:to>
                                        <p:strVal val="visible"/>
                                      </p:to>
                                    </p:set>
                                    <p:anim calcmode="lin" valueType="num">
                                      <p:cBhvr additive="base">
                                        <p:cTn id="43" dur="500" fill="hold"/>
                                        <p:tgtEl>
                                          <p:spTgt spid="406532"/>
                                        </p:tgtEl>
                                        <p:attrNameLst>
                                          <p:attrName>ppt_x</p:attrName>
                                        </p:attrNameLst>
                                      </p:cBhvr>
                                      <p:tavLst>
                                        <p:tav tm="0">
                                          <p:val>
                                            <p:strVal val="0-#ppt_w/2"/>
                                          </p:val>
                                        </p:tav>
                                        <p:tav tm="100000">
                                          <p:val>
                                            <p:strVal val="#ppt_x"/>
                                          </p:val>
                                        </p:tav>
                                      </p:tavLst>
                                    </p:anim>
                                    <p:anim calcmode="lin" valueType="num">
                                      <p:cBhvr additive="base">
                                        <p:cTn id="44" dur="500" fill="hold"/>
                                        <p:tgtEl>
                                          <p:spTgt spid="4065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531"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533400" y="473075"/>
            <a:ext cx="8153400" cy="593725"/>
          </a:xfrm>
          <a:solidFill>
            <a:schemeClr val="bg2"/>
          </a:solidFill>
        </p:spPr>
        <p:txBody>
          <a:bodyPr/>
          <a:lstStyle/>
          <a:p>
            <a:pPr eaLnBrk="1" hangingPunct="1">
              <a:defRPr/>
            </a:pPr>
            <a:r>
              <a:rPr lang="en-US" sz="1600" dirty="0" smtClean="0">
                <a:solidFill>
                  <a:schemeClr val="tx1"/>
                </a:solidFill>
                <a:effectLst/>
              </a:rPr>
              <a:t>Parents respond to schools based upon past experience and the current situation</a:t>
            </a:r>
          </a:p>
        </p:txBody>
      </p:sp>
      <p:pic>
        <p:nvPicPr>
          <p:cNvPr id="143363" name="Picture 4" descr="C:\Documents and Settings\edwards6\My Documents\My Scans\2011-03 (Mar)\scan00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838" y="1563688"/>
            <a:ext cx="7680325" cy="373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4" name="TextBox 5"/>
          <p:cNvSpPr txBox="1">
            <a:spLocks noChangeArrowheads="1"/>
          </p:cNvSpPr>
          <p:nvPr/>
        </p:nvSpPr>
        <p:spPr bwMode="auto">
          <a:xfrm>
            <a:off x="876944" y="5417893"/>
            <a:ext cx="1600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r>
              <a:rPr lang="en-US" altLang="en-US" sz="1000" dirty="0"/>
              <a:t>Parents who avoid schools </a:t>
            </a:r>
            <a:r>
              <a:rPr lang="en-US" altLang="en-US" sz="1000" dirty="0" smtClean="0"/>
              <a:t>like </a:t>
            </a:r>
            <a:r>
              <a:rPr lang="en-US" altLang="en-US" sz="1000" dirty="0"/>
              <a:t>the plague</a:t>
            </a:r>
          </a:p>
        </p:txBody>
      </p:sp>
      <p:sp>
        <p:nvSpPr>
          <p:cNvPr id="143365" name="TextBox 8"/>
          <p:cNvSpPr txBox="1">
            <a:spLocks noChangeArrowheads="1"/>
          </p:cNvSpPr>
          <p:nvPr/>
        </p:nvSpPr>
        <p:spPr bwMode="auto">
          <a:xfrm>
            <a:off x="2727779" y="5334000"/>
            <a:ext cx="1524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r>
              <a:rPr lang="en-US" altLang="en-US" sz="1000" dirty="0">
                <a:solidFill>
                  <a:srgbClr val="00B050"/>
                </a:solidFill>
              </a:rPr>
              <a:t>Parents who need encouragement </a:t>
            </a:r>
          </a:p>
          <a:p>
            <a:pPr>
              <a:spcBef>
                <a:spcPct val="0"/>
              </a:spcBef>
              <a:buClrTx/>
              <a:buSzTx/>
              <a:buFontTx/>
              <a:buNone/>
            </a:pPr>
            <a:r>
              <a:rPr lang="en-US" altLang="en-US" sz="1000" dirty="0">
                <a:solidFill>
                  <a:srgbClr val="00B050"/>
                </a:solidFill>
              </a:rPr>
              <a:t>to come to school</a:t>
            </a:r>
          </a:p>
        </p:txBody>
      </p:sp>
      <p:sp>
        <p:nvSpPr>
          <p:cNvPr id="143366" name="TextBox 9"/>
          <p:cNvSpPr txBox="1">
            <a:spLocks noChangeArrowheads="1"/>
          </p:cNvSpPr>
          <p:nvPr/>
        </p:nvSpPr>
        <p:spPr bwMode="auto">
          <a:xfrm>
            <a:off x="4251779" y="5334000"/>
            <a:ext cx="1752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r>
              <a:rPr lang="en-US" altLang="en-US" sz="1000" dirty="0">
                <a:solidFill>
                  <a:srgbClr val="CC0099"/>
                </a:solidFill>
              </a:rPr>
              <a:t>Parents who readily respond when invited to school</a:t>
            </a:r>
          </a:p>
        </p:txBody>
      </p:sp>
      <p:sp>
        <p:nvSpPr>
          <p:cNvPr id="143367" name="TextBox 10"/>
          <p:cNvSpPr txBox="1">
            <a:spLocks noChangeArrowheads="1"/>
          </p:cNvSpPr>
          <p:nvPr/>
        </p:nvSpPr>
        <p:spPr bwMode="auto">
          <a:xfrm>
            <a:off x="5896780" y="5353729"/>
            <a:ext cx="16002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r>
              <a:rPr lang="en-US" altLang="en-US" sz="1000" dirty="0">
                <a:solidFill>
                  <a:srgbClr val="0000FF"/>
                </a:solidFill>
              </a:rPr>
              <a:t>Parents who are comfortable and enjoy involvement in school</a:t>
            </a:r>
          </a:p>
        </p:txBody>
      </p:sp>
      <p:sp>
        <p:nvSpPr>
          <p:cNvPr id="143368" name="TextBox 12"/>
          <p:cNvSpPr txBox="1">
            <a:spLocks noChangeArrowheads="1"/>
          </p:cNvSpPr>
          <p:nvPr/>
        </p:nvSpPr>
        <p:spPr bwMode="auto">
          <a:xfrm>
            <a:off x="7496980" y="5334000"/>
            <a:ext cx="1371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r>
              <a:rPr lang="en-US" altLang="en-US" sz="1000" dirty="0"/>
              <a:t>Parents who enjoy</a:t>
            </a:r>
          </a:p>
          <a:p>
            <a:pPr>
              <a:spcBef>
                <a:spcPct val="0"/>
              </a:spcBef>
              <a:buClrTx/>
              <a:buSzTx/>
              <a:buFontTx/>
              <a:buNone/>
            </a:pPr>
            <a:r>
              <a:rPr lang="en-US" altLang="en-US" sz="1000" dirty="0"/>
              <a:t>Power and are overly active</a:t>
            </a:r>
          </a:p>
        </p:txBody>
      </p:sp>
    </p:spTree>
    <p:extLst>
      <p:ext uri="{BB962C8B-B14F-4D97-AF65-F5344CB8AC3E}">
        <p14:creationId xmlns:p14="http://schemas.microsoft.com/office/powerpoint/2010/main" val="588565140"/>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xmlns:p14="http://schemas.microsoft.com/office/powerpoint/2010/main" spd="slow" advTm="12000"/>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22781"/>
            <a:ext cx="8229600" cy="1143000"/>
          </a:xfrm>
        </p:spPr>
        <p:txBody>
          <a:bodyPr>
            <a:noAutofit/>
          </a:bodyPr>
          <a:lstStyle/>
          <a:p>
            <a:pPr algn="l"/>
            <a:r>
              <a:rPr lang="en-US" sz="3200" b="1" dirty="0" smtClean="0"/>
              <a:t>Questions to Ponder</a:t>
            </a:r>
            <a:r>
              <a:rPr lang="en-US" sz="3200" dirty="0" smtClean="0"/>
              <a:t>: Sometimes unintentional bias may exist. If you do not agree with the life style or decisions of a family, does it affect your interaction with that student and his/her family?</a:t>
            </a:r>
            <a:br>
              <a:rPr lang="en-US" sz="3200" dirty="0" smtClean="0"/>
            </a:br>
            <a:r>
              <a:rPr lang="en-US" sz="3200" dirty="0"/>
              <a:t/>
            </a:r>
            <a:br>
              <a:rPr lang="en-US" sz="3200" dirty="0"/>
            </a:br>
            <a:r>
              <a:rPr lang="en-US" sz="3200" dirty="0" smtClean="0"/>
              <a:t/>
            </a:r>
            <a:br>
              <a:rPr lang="en-US" sz="3200" dirty="0" smtClean="0"/>
            </a:br>
            <a:r>
              <a:rPr lang="en-US" sz="3200" b="1" dirty="0" smtClean="0"/>
              <a:t>Action Step:</a:t>
            </a:r>
            <a:r>
              <a:rPr lang="en-US" sz="3200" dirty="0"/>
              <a:t> </a:t>
            </a:r>
            <a:r>
              <a:rPr lang="en-US" sz="3200" dirty="0" smtClean="0"/>
              <a:t>How can you safe guard again unintentional bias?</a:t>
            </a:r>
            <a:endParaRPr lang="en-US" sz="3200" dirty="0"/>
          </a:p>
        </p:txBody>
      </p:sp>
    </p:spTree>
    <p:extLst>
      <p:ext uri="{BB962C8B-B14F-4D97-AF65-F5344CB8AC3E}">
        <p14:creationId xmlns:p14="http://schemas.microsoft.com/office/powerpoint/2010/main" val="1635190009"/>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xmlns:p14="http://schemas.microsoft.com/office/powerpoint/2010/main" spd="slow" advTm="12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Remember</a:t>
            </a:r>
            <a:endParaRPr lang="en-US" dirty="0"/>
          </a:p>
        </p:txBody>
      </p:sp>
      <p:sp>
        <p:nvSpPr>
          <p:cNvPr id="3" name="Content Placeholder 2"/>
          <p:cNvSpPr>
            <a:spLocks noGrp="1"/>
          </p:cNvSpPr>
          <p:nvPr>
            <p:ph idx="1"/>
          </p:nvPr>
        </p:nvSpPr>
        <p:spPr/>
        <p:txBody>
          <a:bodyPr/>
          <a:lstStyle/>
          <a:p>
            <a:r>
              <a:rPr lang="en-US" dirty="0" smtClean="0"/>
              <a:t>Not all students have a mother and father at home. Some are being raised by Grandparents, Aunts/Uncles, or are in Foster Care</a:t>
            </a:r>
          </a:p>
          <a:p>
            <a:r>
              <a:rPr lang="en-US" dirty="0" smtClean="0"/>
              <a:t>ALWAYS use the term: Parents/Guardians when sending information home</a:t>
            </a:r>
            <a:endParaRPr lang="en-US" dirty="0"/>
          </a:p>
        </p:txBody>
      </p:sp>
    </p:spTree>
    <p:extLst>
      <p:ext uri="{BB962C8B-B14F-4D97-AF65-F5344CB8AC3E}">
        <p14:creationId xmlns:p14="http://schemas.microsoft.com/office/powerpoint/2010/main" val="2163867553"/>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xmlns:p14="http://schemas.microsoft.com/office/powerpoint/2010/main" spd="slow" advTm="12000"/>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Whose job is it, Anyway?</a:t>
            </a:r>
            <a:endParaRPr lang="en-US" dirty="0"/>
          </a:p>
        </p:txBody>
      </p:sp>
      <p:sp>
        <p:nvSpPr>
          <p:cNvPr id="3" name="Content Placeholder 2"/>
          <p:cNvSpPr>
            <a:spLocks noGrp="1"/>
          </p:cNvSpPr>
          <p:nvPr>
            <p:ph idx="1"/>
          </p:nvPr>
        </p:nvSpPr>
        <p:spPr/>
        <p:txBody>
          <a:bodyPr>
            <a:normAutofit fontScale="85000" lnSpcReduction="20000"/>
          </a:bodyPr>
          <a:lstStyle/>
          <a:p>
            <a:pPr marL="0" indent="0">
              <a:buNone/>
            </a:pPr>
            <a:r>
              <a:rPr lang="en-US" i="1" dirty="0"/>
              <a:t>This is a story about four people named </a:t>
            </a:r>
            <a:r>
              <a:rPr lang="en-US" dirty="0"/>
              <a:t>Everybody, Somebody, Anybody and Nobody. There was an important job to be done and Everybody was sure that Somebody would do it. Anybody could have done it, but Nobody did it. Somebody got angry about that, because it was Everybody’s job. Everybody thought Anybody could do it, but Nobody realized that Everybody wouldn’t do it. It ended up that Everybody blamed Somebody when Nobody did what Anybody could have</a:t>
            </a:r>
            <a:r>
              <a:rPr lang="en-US" dirty="0" smtClean="0"/>
              <a:t>.</a:t>
            </a:r>
          </a:p>
          <a:p>
            <a:pPr marL="0" indent="0">
              <a:buNone/>
            </a:pPr>
            <a:endParaRPr lang="en-US" dirty="0"/>
          </a:p>
          <a:p>
            <a:pPr marL="0" indent="0">
              <a:buNone/>
            </a:pPr>
            <a:r>
              <a:rPr lang="en-US" dirty="0"/>
              <a:t>The story may be confusing but the message is clear: no one took responsibility so nothing got accomplished.</a:t>
            </a:r>
          </a:p>
          <a:p>
            <a:pPr marL="0" indent="0">
              <a:buNone/>
            </a:pPr>
            <a:endParaRPr lang="en-US" dirty="0"/>
          </a:p>
        </p:txBody>
      </p:sp>
    </p:spTree>
    <p:extLst>
      <p:ext uri="{BB962C8B-B14F-4D97-AF65-F5344CB8AC3E}">
        <p14:creationId xmlns:p14="http://schemas.microsoft.com/office/powerpoint/2010/main" val="1273809245"/>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xmlns:p14="http://schemas.microsoft.com/office/powerpoint/2010/main" spd="slow" advTm="12000"/>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Please, Note</a:t>
            </a:r>
            <a:endParaRPr lang="en-US" dirty="0"/>
          </a:p>
        </p:txBody>
      </p:sp>
      <p:sp>
        <p:nvSpPr>
          <p:cNvPr id="3" name="Content Placeholder 2"/>
          <p:cNvSpPr>
            <a:spLocks noGrp="1"/>
          </p:cNvSpPr>
          <p:nvPr>
            <p:ph idx="1"/>
          </p:nvPr>
        </p:nvSpPr>
        <p:spPr/>
        <p:txBody>
          <a:bodyPr/>
          <a:lstStyle/>
          <a:p>
            <a:r>
              <a:rPr lang="en-US" dirty="0" smtClean="0"/>
              <a:t>This presentation does </a:t>
            </a:r>
            <a:r>
              <a:rPr lang="en-US" b="1" u="sng" dirty="0" smtClean="0">
                <a:solidFill>
                  <a:srgbClr val="FF0000"/>
                </a:solidFill>
              </a:rPr>
              <a:t>not</a:t>
            </a:r>
            <a:r>
              <a:rPr lang="en-US" dirty="0" smtClean="0"/>
              <a:t> include sound other than two short embedded videos</a:t>
            </a:r>
          </a:p>
          <a:p>
            <a:r>
              <a:rPr lang="en-US" dirty="0" smtClean="0"/>
              <a:t>This presentation is on a timer. The timer is set to 12 seconds for each slide.</a:t>
            </a:r>
          </a:p>
          <a:p>
            <a:r>
              <a:rPr lang="en-US" dirty="0" smtClean="0"/>
              <a:t>This presentation can be watched as a video or you may download the PowerPoint.</a:t>
            </a:r>
            <a:endParaRPr lang="en-US" dirty="0"/>
          </a:p>
        </p:txBody>
      </p:sp>
    </p:spTree>
    <p:extLst>
      <p:ext uri="{BB962C8B-B14F-4D97-AF65-F5344CB8AC3E}">
        <p14:creationId xmlns:p14="http://schemas.microsoft.com/office/powerpoint/2010/main" val="3496631593"/>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xmlns:p14="http://schemas.microsoft.com/office/powerpoint/2010/main" spd="slow" advTm="12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Culture </a:t>
            </a:r>
            <a:r>
              <a:rPr lang="en-US" b="1" dirty="0" smtClean="0">
                <a:solidFill>
                  <a:srgbClr val="FF0000"/>
                </a:solidFill>
              </a:rPr>
              <a:t>IS</a:t>
            </a:r>
            <a:r>
              <a:rPr lang="en-US" dirty="0" smtClean="0"/>
              <a:t> an Issue</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dirty="0"/>
              <a:t>Culture is a social construct, not genetic, and most students have at least three: home, peer, and school. The language and behaviors for each one is different, and for many students, the language at home is so divergent that entering school is like going to a foreign country and speaking a new language. For example, students may come from a home in which children are told to be seen and not heard, so speaking up and participating in class seems wrong to them. Or, what some teachers see as a behavior disorder is just the contrast between the culture at home and at school</a:t>
            </a:r>
            <a:r>
              <a:rPr lang="en-US" dirty="0" smtClean="0"/>
              <a:t>. – Stacy Pusey</a:t>
            </a:r>
          </a:p>
          <a:p>
            <a:pPr marL="0" indent="0">
              <a:buNone/>
            </a:pPr>
            <a:endParaRPr lang="en-US" dirty="0" smtClean="0"/>
          </a:p>
          <a:p>
            <a:pPr marL="0" indent="0">
              <a:buNone/>
            </a:pPr>
            <a:endParaRPr lang="en-US" dirty="0"/>
          </a:p>
          <a:p>
            <a:pPr marL="0" indent="0">
              <a:buNone/>
            </a:pPr>
            <a:endParaRPr lang="en-US" dirty="0"/>
          </a:p>
        </p:txBody>
      </p:sp>
    </p:spTree>
    <p:extLst>
      <p:ext uri="{BB962C8B-B14F-4D97-AF65-F5344CB8AC3E}">
        <p14:creationId xmlns:p14="http://schemas.microsoft.com/office/powerpoint/2010/main" val="1666113220"/>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xmlns:p14="http://schemas.microsoft.com/office/powerpoint/2010/main" spd="slow" advTm="12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Freeform 2"/>
          <p:cNvSpPr>
            <a:spLocks/>
          </p:cNvSpPr>
          <p:nvPr/>
        </p:nvSpPr>
        <p:spPr bwMode="auto">
          <a:xfrm>
            <a:off x="2811463" y="1679575"/>
            <a:ext cx="2924175" cy="1195388"/>
          </a:xfrm>
          <a:custGeom>
            <a:avLst/>
            <a:gdLst>
              <a:gd name="T0" fmla="*/ 2147483646 w 1842"/>
              <a:gd name="T1" fmla="*/ 0 h 753"/>
              <a:gd name="T2" fmla="*/ 2147483646 w 1842"/>
              <a:gd name="T3" fmla="*/ 2147483646 h 753"/>
              <a:gd name="T4" fmla="*/ 2147483646 w 1842"/>
              <a:gd name="T5" fmla="*/ 2147483646 h 753"/>
              <a:gd name="T6" fmla="*/ 2147483646 w 1842"/>
              <a:gd name="T7" fmla="*/ 2147483646 h 753"/>
              <a:gd name="T8" fmla="*/ 2147483646 w 1842"/>
              <a:gd name="T9" fmla="*/ 2147483646 h 753"/>
              <a:gd name="T10" fmla="*/ 2147483646 w 1842"/>
              <a:gd name="T11" fmla="*/ 2147483646 h 753"/>
              <a:gd name="T12" fmla="*/ 2147483646 w 1842"/>
              <a:gd name="T13" fmla="*/ 2147483646 h 753"/>
              <a:gd name="T14" fmla="*/ 2147483646 w 1842"/>
              <a:gd name="T15" fmla="*/ 2147483646 h 753"/>
              <a:gd name="T16" fmla="*/ 0 w 1842"/>
              <a:gd name="T17" fmla="*/ 2147483646 h 753"/>
              <a:gd name="T18" fmla="*/ 2147483646 w 1842"/>
              <a:gd name="T19" fmla="*/ 2147483646 h 753"/>
              <a:gd name="T20" fmla="*/ 2147483646 w 1842"/>
              <a:gd name="T21" fmla="*/ 2147483646 h 753"/>
              <a:gd name="T22" fmla="*/ 2147483646 w 1842"/>
              <a:gd name="T23" fmla="*/ 2147483646 h 753"/>
              <a:gd name="T24" fmla="*/ 2147483646 w 1842"/>
              <a:gd name="T25" fmla="*/ 2147483646 h 753"/>
              <a:gd name="T26" fmla="*/ 2147483646 w 1842"/>
              <a:gd name="T27" fmla="*/ 2147483646 h 753"/>
              <a:gd name="T28" fmla="*/ 2147483646 w 1842"/>
              <a:gd name="T29" fmla="*/ 2147483646 h 753"/>
              <a:gd name="T30" fmla="*/ 2147483646 w 1842"/>
              <a:gd name="T31" fmla="*/ 0 h 7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842"/>
              <a:gd name="T49" fmla="*/ 0 h 753"/>
              <a:gd name="T50" fmla="*/ 1842 w 1842"/>
              <a:gd name="T51" fmla="*/ 753 h 75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842" h="753">
                <a:moveTo>
                  <a:pt x="723" y="0"/>
                </a:moveTo>
                <a:lnTo>
                  <a:pt x="621" y="63"/>
                </a:lnTo>
                <a:lnTo>
                  <a:pt x="549" y="113"/>
                </a:lnTo>
                <a:lnTo>
                  <a:pt x="441" y="165"/>
                </a:lnTo>
                <a:lnTo>
                  <a:pt x="313" y="256"/>
                </a:lnTo>
                <a:lnTo>
                  <a:pt x="197" y="375"/>
                </a:lnTo>
                <a:lnTo>
                  <a:pt x="63" y="479"/>
                </a:lnTo>
                <a:lnTo>
                  <a:pt x="14" y="581"/>
                </a:lnTo>
                <a:lnTo>
                  <a:pt x="0" y="752"/>
                </a:lnTo>
                <a:lnTo>
                  <a:pt x="1841" y="622"/>
                </a:lnTo>
                <a:lnTo>
                  <a:pt x="1781" y="514"/>
                </a:lnTo>
                <a:lnTo>
                  <a:pt x="1451" y="306"/>
                </a:lnTo>
                <a:lnTo>
                  <a:pt x="1203" y="197"/>
                </a:lnTo>
                <a:lnTo>
                  <a:pt x="990" y="118"/>
                </a:lnTo>
                <a:lnTo>
                  <a:pt x="844" y="47"/>
                </a:lnTo>
                <a:lnTo>
                  <a:pt x="723" y="0"/>
                </a:lnTo>
              </a:path>
            </a:pathLst>
          </a:custGeom>
          <a:solidFill>
            <a:schemeClr val="hlink"/>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10947" name="Freeform 3"/>
          <p:cNvSpPr>
            <a:spLocks/>
          </p:cNvSpPr>
          <p:nvPr/>
        </p:nvSpPr>
        <p:spPr bwMode="auto">
          <a:xfrm>
            <a:off x="0" y="2647950"/>
            <a:ext cx="9118600" cy="3106738"/>
          </a:xfrm>
          <a:custGeom>
            <a:avLst/>
            <a:gdLst>
              <a:gd name="T0" fmla="*/ 0 w 5744"/>
              <a:gd name="T1" fmla="*/ 2147483646 h 1957"/>
              <a:gd name="T2" fmla="*/ 0 w 5744"/>
              <a:gd name="T3" fmla="*/ 0 h 1957"/>
              <a:gd name="T4" fmla="*/ 2147483646 w 5744"/>
              <a:gd name="T5" fmla="*/ 0 h 1957"/>
              <a:gd name="T6" fmla="*/ 2147483646 w 5744"/>
              <a:gd name="T7" fmla="*/ 2147483646 h 1957"/>
              <a:gd name="T8" fmla="*/ 0 w 5744"/>
              <a:gd name="T9" fmla="*/ 2147483646 h 1957"/>
              <a:gd name="T10" fmla="*/ 0 60000 65536"/>
              <a:gd name="T11" fmla="*/ 0 60000 65536"/>
              <a:gd name="T12" fmla="*/ 0 60000 65536"/>
              <a:gd name="T13" fmla="*/ 0 60000 65536"/>
              <a:gd name="T14" fmla="*/ 0 60000 65536"/>
              <a:gd name="T15" fmla="*/ 0 w 5744"/>
              <a:gd name="T16" fmla="*/ 0 h 1957"/>
              <a:gd name="T17" fmla="*/ 5744 w 5744"/>
              <a:gd name="T18" fmla="*/ 1957 h 1957"/>
            </a:gdLst>
            <a:ahLst/>
            <a:cxnLst>
              <a:cxn ang="T10">
                <a:pos x="T0" y="T1"/>
              </a:cxn>
              <a:cxn ang="T11">
                <a:pos x="T2" y="T3"/>
              </a:cxn>
              <a:cxn ang="T12">
                <a:pos x="T4" y="T5"/>
              </a:cxn>
              <a:cxn ang="T13">
                <a:pos x="T6" y="T7"/>
              </a:cxn>
              <a:cxn ang="T14">
                <a:pos x="T8" y="T9"/>
              </a:cxn>
            </a:cxnLst>
            <a:rect l="T15" t="T16" r="T17" b="T18"/>
            <a:pathLst>
              <a:path w="5744" h="1957">
                <a:moveTo>
                  <a:pt x="0" y="1956"/>
                </a:moveTo>
                <a:lnTo>
                  <a:pt x="0" y="0"/>
                </a:lnTo>
                <a:lnTo>
                  <a:pt x="5743" y="0"/>
                </a:lnTo>
                <a:lnTo>
                  <a:pt x="5743" y="1956"/>
                </a:lnTo>
                <a:lnTo>
                  <a:pt x="0" y="1956"/>
                </a:lnTo>
              </a:path>
            </a:pathLst>
          </a:custGeom>
          <a:solidFill>
            <a:srgbClr val="006B61"/>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10948" name="Freeform 4"/>
          <p:cNvSpPr>
            <a:spLocks/>
          </p:cNvSpPr>
          <p:nvPr/>
        </p:nvSpPr>
        <p:spPr bwMode="auto">
          <a:xfrm>
            <a:off x="0" y="2647950"/>
            <a:ext cx="9164638" cy="3106738"/>
          </a:xfrm>
          <a:custGeom>
            <a:avLst/>
            <a:gdLst>
              <a:gd name="T0" fmla="*/ 2147483646 w 5773"/>
              <a:gd name="T1" fmla="*/ 0 h 1957"/>
              <a:gd name="T2" fmla="*/ 2147483646 w 5773"/>
              <a:gd name="T3" fmla="*/ 2147483646 h 1957"/>
              <a:gd name="T4" fmla="*/ 2147483646 w 5773"/>
              <a:gd name="T5" fmla="*/ 2147483646 h 1957"/>
              <a:gd name="T6" fmla="*/ 2147483646 w 5773"/>
              <a:gd name="T7" fmla="*/ 2147483646 h 1957"/>
              <a:gd name="T8" fmla="*/ 2147483646 w 5773"/>
              <a:gd name="T9" fmla="*/ 2147483646 h 1957"/>
              <a:gd name="T10" fmla="*/ 2147483646 w 5773"/>
              <a:gd name="T11" fmla="*/ 2147483646 h 1957"/>
              <a:gd name="T12" fmla="*/ 2147483646 w 5773"/>
              <a:gd name="T13" fmla="*/ 2147483646 h 1957"/>
              <a:gd name="T14" fmla="*/ 0 w 5773"/>
              <a:gd name="T15" fmla="*/ 2147483646 h 1957"/>
              <a:gd name="T16" fmla="*/ 2147483646 w 5773"/>
              <a:gd name="T17" fmla="*/ 2147483646 h 1957"/>
              <a:gd name="T18" fmla="*/ 2147483646 w 5773"/>
              <a:gd name="T19" fmla="*/ 2147483646 h 1957"/>
              <a:gd name="T20" fmla="*/ 2147483646 w 5773"/>
              <a:gd name="T21" fmla="*/ 2147483646 h 1957"/>
              <a:gd name="T22" fmla="*/ 2147483646 w 5773"/>
              <a:gd name="T23" fmla="*/ 2147483646 h 1957"/>
              <a:gd name="T24" fmla="*/ 2147483646 w 5773"/>
              <a:gd name="T25" fmla="*/ 2147483646 h 1957"/>
              <a:gd name="T26" fmla="*/ 2147483646 w 5773"/>
              <a:gd name="T27" fmla="*/ 0 h 1957"/>
              <a:gd name="T28" fmla="*/ 2147483646 w 5773"/>
              <a:gd name="T29" fmla="*/ 0 h 195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773"/>
              <a:gd name="T46" fmla="*/ 0 h 1957"/>
              <a:gd name="T47" fmla="*/ 5773 w 5773"/>
              <a:gd name="T48" fmla="*/ 1957 h 195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773" h="1957">
                <a:moveTo>
                  <a:pt x="1772" y="0"/>
                </a:moveTo>
                <a:lnTo>
                  <a:pt x="1669" y="142"/>
                </a:lnTo>
                <a:lnTo>
                  <a:pt x="1429" y="268"/>
                </a:lnTo>
                <a:lnTo>
                  <a:pt x="590" y="494"/>
                </a:lnTo>
                <a:lnTo>
                  <a:pt x="453" y="676"/>
                </a:lnTo>
                <a:lnTo>
                  <a:pt x="265" y="1016"/>
                </a:lnTo>
                <a:lnTo>
                  <a:pt x="9" y="1720"/>
                </a:lnTo>
                <a:lnTo>
                  <a:pt x="0" y="1943"/>
                </a:lnTo>
                <a:lnTo>
                  <a:pt x="5772" y="1956"/>
                </a:lnTo>
                <a:lnTo>
                  <a:pt x="5743" y="1465"/>
                </a:lnTo>
                <a:lnTo>
                  <a:pt x="5128" y="916"/>
                </a:lnTo>
                <a:lnTo>
                  <a:pt x="4477" y="536"/>
                </a:lnTo>
                <a:lnTo>
                  <a:pt x="3896" y="282"/>
                </a:lnTo>
                <a:lnTo>
                  <a:pt x="3587" y="0"/>
                </a:lnTo>
                <a:lnTo>
                  <a:pt x="1772" y="0"/>
                </a:lnTo>
              </a:path>
            </a:pathLst>
          </a:custGeom>
          <a:solidFill>
            <a:schemeClr val="accent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10949" name="Rectangle 5"/>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endParaRPr lang="en-US" altLang="en-US" sz="1800"/>
          </a:p>
        </p:txBody>
      </p:sp>
      <p:sp>
        <p:nvSpPr>
          <p:cNvPr id="210950" name="Rectangle 6"/>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endParaRPr lang="en-US" altLang="en-US" sz="1800"/>
          </a:p>
        </p:txBody>
      </p:sp>
      <p:sp>
        <p:nvSpPr>
          <p:cNvPr id="210951" name="Rectangle 7"/>
          <p:cNvSpPr>
            <a:spLocks noChangeArrowheads="1"/>
          </p:cNvSpPr>
          <p:nvPr/>
        </p:nvSpPr>
        <p:spPr bwMode="auto">
          <a:xfrm>
            <a:off x="98425" y="5867400"/>
            <a:ext cx="9045575"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r>
              <a:rPr lang="en-US" altLang="en-US" sz="2000" b="1"/>
              <a:t>Just as nine-tenths of an iceberg is below the waterline &amp; out of sight, nine-tenths of culture is below conscious awareness.</a:t>
            </a:r>
          </a:p>
        </p:txBody>
      </p:sp>
      <p:sp>
        <p:nvSpPr>
          <p:cNvPr id="579592" name="Rectangle 8"/>
          <p:cNvSpPr>
            <a:spLocks noChangeArrowheads="1"/>
          </p:cNvSpPr>
          <p:nvPr/>
        </p:nvSpPr>
        <p:spPr bwMode="auto">
          <a:xfrm>
            <a:off x="9525" y="2125663"/>
            <a:ext cx="1112838" cy="393700"/>
          </a:xfrm>
          <a:prstGeom prst="rect">
            <a:avLst/>
          </a:prstGeom>
          <a:noFill/>
          <a:ln w="12700">
            <a:noFill/>
            <a:miter lim="800000"/>
            <a:headEnd/>
            <a:tailEnd/>
          </a:ln>
          <a:effectLst/>
        </p:spPr>
        <p:txBody>
          <a:bodyPr wrap="none" lIns="90488" tIns="44450" rIns="90488" bIns="44450">
            <a:spAutoFit/>
          </a:bodyPr>
          <a:lstStyle/>
          <a:p>
            <a:pPr>
              <a:defRPr/>
            </a:pPr>
            <a:r>
              <a:rPr lang="en-US" sz="2000" b="1">
                <a:effectLst>
                  <a:outerShdw blurRad="38100" dist="38100" dir="2700000" algn="tl">
                    <a:srgbClr val="010199"/>
                  </a:outerShdw>
                </a:effectLst>
              </a:rPr>
              <a:t>Surface</a:t>
            </a:r>
          </a:p>
        </p:txBody>
      </p:sp>
      <p:sp>
        <p:nvSpPr>
          <p:cNvPr id="579593" name="Rectangle 9"/>
          <p:cNvSpPr>
            <a:spLocks noChangeArrowheads="1"/>
          </p:cNvSpPr>
          <p:nvPr/>
        </p:nvSpPr>
        <p:spPr bwMode="auto">
          <a:xfrm>
            <a:off x="1588" y="2643188"/>
            <a:ext cx="2457450" cy="515937"/>
          </a:xfrm>
          <a:prstGeom prst="rect">
            <a:avLst/>
          </a:prstGeom>
          <a:noFill/>
          <a:ln w="12700">
            <a:noFill/>
            <a:miter lim="800000"/>
            <a:headEnd/>
            <a:tailEnd/>
          </a:ln>
          <a:effectLst/>
        </p:spPr>
        <p:txBody>
          <a:bodyPr lIns="90488" tIns="44450" rIns="90488" bIns="44450">
            <a:spAutoFit/>
          </a:bodyPr>
          <a:lstStyle/>
          <a:p>
            <a:pPr>
              <a:defRPr/>
            </a:pPr>
            <a:r>
              <a:rPr lang="en-US" sz="2000" b="1">
                <a:effectLst>
                  <a:outerShdw blurRad="38100" dist="38100" dir="2700000" algn="tl">
                    <a:srgbClr val="010199"/>
                  </a:outerShdw>
                </a:effectLst>
              </a:rPr>
              <a:t>Deep Waters</a:t>
            </a:r>
            <a:r>
              <a:rPr lang="en-US" sz="2800" b="1">
                <a:solidFill>
                  <a:schemeClr val="bg1"/>
                </a:solidFill>
                <a:effectLst>
                  <a:outerShdw blurRad="38100" dist="38100" dir="2700000" algn="tl">
                    <a:srgbClr val="FFFFFF"/>
                  </a:outerShdw>
                </a:effectLst>
              </a:rPr>
              <a:t> </a:t>
            </a:r>
          </a:p>
        </p:txBody>
      </p:sp>
      <p:sp>
        <p:nvSpPr>
          <p:cNvPr id="210954" name="Rectangle 10"/>
          <p:cNvSpPr>
            <a:spLocks noChangeArrowheads="1"/>
          </p:cNvSpPr>
          <p:nvPr/>
        </p:nvSpPr>
        <p:spPr bwMode="auto">
          <a:xfrm>
            <a:off x="1812925" y="223838"/>
            <a:ext cx="69135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endParaRPr lang="en-US" altLang="en-US" sz="1800"/>
          </a:p>
        </p:txBody>
      </p:sp>
      <p:sp>
        <p:nvSpPr>
          <p:cNvPr id="210955" name="Rectangle 11"/>
          <p:cNvSpPr>
            <a:spLocks noChangeArrowheads="1"/>
          </p:cNvSpPr>
          <p:nvPr/>
        </p:nvSpPr>
        <p:spPr bwMode="auto">
          <a:xfrm>
            <a:off x="4132263" y="3810000"/>
            <a:ext cx="8794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r>
              <a:rPr lang="en-US" altLang="en-US" sz="1800"/>
              <a:t>Values</a:t>
            </a:r>
          </a:p>
        </p:txBody>
      </p:sp>
      <p:sp>
        <p:nvSpPr>
          <p:cNvPr id="210956" name="Rectangle 12"/>
          <p:cNvSpPr>
            <a:spLocks noChangeArrowheads="1"/>
          </p:cNvSpPr>
          <p:nvPr/>
        </p:nvSpPr>
        <p:spPr bwMode="auto">
          <a:xfrm>
            <a:off x="3810000" y="4343400"/>
            <a:ext cx="1792288"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r>
              <a:rPr lang="en-US" altLang="en-US" sz="1800"/>
              <a:t>Beliefs</a:t>
            </a:r>
          </a:p>
        </p:txBody>
      </p:sp>
      <p:sp>
        <p:nvSpPr>
          <p:cNvPr id="210957" name="Rectangle 13"/>
          <p:cNvSpPr>
            <a:spLocks noChangeArrowheads="1"/>
          </p:cNvSpPr>
          <p:nvPr/>
        </p:nvSpPr>
        <p:spPr bwMode="auto">
          <a:xfrm>
            <a:off x="3733800" y="4876800"/>
            <a:ext cx="10699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r>
              <a:rPr lang="en-US" altLang="en-US" sz="1800"/>
              <a:t>Attitudes</a:t>
            </a:r>
          </a:p>
        </p:txBody>
      </p:sp>
      <p:sp>
        <p:nvSpPr>
          <p:cNvPr id="210958" name="Rectangle 14"/>
          <p:cNvSpPr>
            <a:spLocks noChangeArrowheads="1"/>
          </p:cNvSpPr>
          <p:nvPr/>
        </p:nvSpPr>
        <p:spPr bwMode="auto">
          <a:xfrm>
            <a:off x="506413" y="4297363"/>
            <a:ext cx="2665412"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r>
              <a:rPr lang="en-US" altLang="en-US" sz="2000"/>
              <a:t>Communication styles</a:t>
            </a:r>
          </a:p>
        </p:txBody>
      </p:sp>
      <p:sp>
        <p:nvSpPr>
          <p:cNvPr id="210959" name="Rectangle 15"/>
          <p:cNvSpPr>
            <a:spLocks noChangeArrowheads="1"/>
          </p:cNvSpPr>
          <p:nvPr/>
        </p:nvSpPr>
        <p:spPr bwMode="auto">
          <a:xfrm>
            <a:off x="714375" y="3783013"/>
            <a:ext cx="202723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r>
              <a:rPr lang="en-US" altLang="en-US" sz="2000"/>
              <a:t>Concept</a:t>
            </a:r>
            <a:r>
              <a:rPr lang="en-US" altLang="en-US" sz="2000">
                <a:solidFill>
                  <a:schemeClr val="bg1"/>
                </a:solidFill>
              </a:rPr>
              <a:t> </a:t>
            </a:r>
            <a:r>
              <a:rPr lang="en-US" altLang="en-US" sz="2000"/>
              <a:t> of time</a:t>
            </a:r>
          </a:p>
        </p:txBody>
      </p:sp>
      <p:sp>
        <p:nvSpPr>
          <p:cNvPr id="210960" name="Rectangle 16"/>
          <p:cNvSpPr>
            <a:spLocks noChangeArrowheads="1"/>
          </p:cNvSpPr>
          <p:nvPr/>
        </p:nvSpPr>
        <p:spPr bwMode="auto">
          <a:xfrm>
            <a:off x="5345113" y="3381375"/>
            <a:ext cx="16891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r>
              <a:rPr lang="en-US" altLang="en-US" sz="2000"/>
              <a:t>Status</a:t>
            </a:r>
            <a:r>
              <a:rPr lang="en-US" altLang="en-US" sz="2000">
                <a:solidFill>
                  <a:schemeClr val="bg1"/>
                </a:solidFill>
              </a:rPr>
              <a:t> </a:t>
            </a:r>
            <a:r>
              <a:rPr lang="en-US" altLang="en-US" sz="2000"/>
              <a:t>/ class</a:t>
            </a:r>
          </a:p>
        </p:txBody>
      </p:sp>
      <p:sp>
        <p:nvSpPr>
          <p:cNvPr id="210961" name="Rectangle 17"/>
          <p:cNvSpPr>
            <a:spLocks noChangeArrowheads="1"/>
          </p:cNvSpPr>
          <p:nvPr/>
        </p:nvSpPr>
        <p:spPr bwMode="auto">
          <a:xfrm>
            <a:off x="1173163" y="3344863"/>
            <a:ext cx="232727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r>
              <a:rPr lang="en-US" altLang="en-US" sz="2000"/>
              <a:t>Language</a:t>
            </a:r>
            <a:r>
              <a:rPr lang="en-US" altLang="en-US" sz="2000">
                <a:solidFill>
                  <a:schemeClr val="bg1"/>
                </a:solidFill>
              </a:rPr>
              <a:t> </a:t>
            </a:r>
            <a:r>
              <a:rPr lang="en-US" altLang="en-US" sz="2000"/>
              <a:t>-dialects</a:t>
            </a:r>
          </a:p>
        </p:txBody>
      </p:sp>
      <p:sp>
        <p:nvSpPr>
          <p:cNvPr id="210962" name="Rectangle 18"/>
          <p:cNvSpPr>
            <a:spLocks noChangeArrowheads="1"/>
          </p:cNvSpPr>
          <p:nvPr/>
        </p:nvSpPr>
        <p:spPr bwMode="auto">
          <a:xfrm>
            <a:off x="1143000" y="4800600"/>
            <a:ext cx="92868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r>
              <a:rPr lang="en-US" altLang="en-US" sz="2000"/>
              <a:t>Norms</a:t>
            </a:r>
          </a:p>
        </p:txBody>
      </p:sp>
      <p:sp>
        <p:nvSpPr>
          <p:cNvPr id="210963" name="Rectangle 19"/>
          <p:cNvSpPr>
            <a:spLocks noChangeArrowheads="1"/>
          </p:cNvSpPr>
          <p:nvPr/>
        </p:nvSpPr>
        <p:spPr bwMode="auto">
          <a:xfrm>
            <a:off x="381000" y="5257800"/>
            <a:ext cx="222726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r>
              <a:rPr lang="en-US" altLang="en-US" sz="2000"/>
              <a:t>Education System</a:t>
            </a:r>
          </a:p>
        </p:txBody>
      </p:sp>
      <p:sp>
        <p:nvSpPr>
          <p:cNvPr id="210964" name="Rectangle 20"/>
          <p:cNvSpPr>
            <a:spLocks noChangeArrowheads="1"/>
          </p:cNvSpPr>
          <p:nvPr/>
        </p:nvSpPr>
        <p:spPr bwMode="auto">
          <a:xfrm>
            <a:off x="4953000" y="5334000"/>
            <a:ext cx="38481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r>
              <a:rPr lang="en-US" altLang="en-US" sz="2000"/>
              <a:t>Family/community/tribal systems</a:t>
            </a:r>
          </a:p>
        </p:txBody>
      </p:sp>
      <p:sp>
        <p:nvSpPr>
          <p:cNvPr id="210965" name="Rectangle 21"/>
          <p:cNvSpPr>
            <a:spLocks noChangeArrowheads="1"/>
          </p:cNvSpPr>
          <p:nvPr/>
        </p:nvSpPr>
        <p:spPr bwMode="auto">
          <a:xfrm>
            <a:off x="5562600" y="4876800"/>
            <a:ext cx="259238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r>
              <a:rPr lang="en-US" altLang="en-US" sz="2000"/>
              <a:t>Formality / informality</a:t>
            </a:r>
          </a:p>
        </p:txBody>
      </p:sp>
      <p:sp>
        <p:nvSpPr>
          <p:cNvPr id="210966" name="Rectangle 22"/>
          <p:cNvSpPr>
            <a:spLocks noChangeArrowheads="1"/>
          </p:cNvSpPr>
          <p:nvPr/>
        </p:nvSpPr>
        <p:spPr bwMode="auto">
          <a:xfrm>
            <a:off x="2690813" y="2847975"/>
            <a:ext cx="322738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lgn="ctr">
              <a:spcBef>
                <a:spcPct val="0"/>
              </a:spcBef>
              <a:buClrTx/>
              <a:buSzTx/>
              <a:buFontTx/>
              <a:buNone/>
            </a:pPr>
            <a:r>
              <a:rPr lang="en-US" altLang="en-US" sz="2000"/>
              <a:t>History          geography</a:t>
            </a:r>
          </a:p>
        </p:txBody>
      </p:sp>
      <p:sp>
        <p:nvSpPr>
          <p:cNvPr id="210967" name="Rectangle 23"/>
          <p:cNvSpPr>
            <a:spLocks noChangeArrowheads="1"/>
          </p:cNvSpPr>
          <p:nvPr/>
        </p:nvSpPr>
        <p:spPr bwMode="auto">
          <a:xfrm>
            <a:off x="5715000" y="3810000"/>
            <a:ext cx="110172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r>
              <a:rPr lang="en-US" altLang="en-US" sz="2000"/>
              <a:t>Religion</a:t>
            </a:r>
          </a:p>
        </p:txBody>
      </p:sp>
      <p:sp>
        <p:nvSpPr>
          <p:cNvPr id="210968" name="Rectangle 24"/>
          <p:cNvSpPr>
            <a:spLocks noChangeArrowheads="1"/>
          </p:cNvSpPr>
          <p:nvPr/>
        </p:nvSpPr>
        <p:spPr bwMode="auto">
          <a:xfrm>
            <a:off x="2971800" y="5334000"/>
            <a:ext cx="170021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r>
              <a:rPr lang="en-US" altLang="en-US" sz="2000"/>
              <a:t>And more . . .</a:t>
            </a:r>
          </a:p>
        </p:txBody>
      </p:sp>
      <p:sp>
        <p:nvSpPr>
          <p:cNvPr id="210969" name="Rectangle 25"/>
          <p:cNvSpPr>
            <a:spLocks noGrp="1" noChangeArrowheads="1"/>
          </p:cNvSpPr>
          <p:nvPr>
            <p:ph type="title"/>
          </p:nvPr>
        </p:nvSpPr>
        <p:spPr>
          <a:xfrm>
            <a:off x="-1676400" y="-228600"/>
            <a:ext cx="7772400" cy="1143000"/>
          </a:xfrm>
        </p:spPr>
        <p:txBody>
          <a:bodyPr lIns="90488" tIns="44450" rIns="90488" bIns="44450" anchorCtr="0"/>
          <a:lstStyle/>
          <a:p>
            <a:pPr eaLnBrk="1" hangingPunct="1"/>
            <a:r>
              <a:rPr lang="en-US" altLang="en-US" sz="3600" b="1" smtClean="0">
                <a:solidFill>
                  <a:srgbClr val="E04C3C"/>
                </a:solidFill>
                <a:effectLst/>
                <a:latin typeface="Trebuchet MS" panose="020B0603020202020204" pitchFamily="34" charset="0"/>
              </a:rPr>
              <a:t>The Cultural Iceberg</a:t>
            </a:r>
          </a:p>
        </p:txBody>
      </p:sp>
      <p:sp>
        <p:nvSpPr>
          <p:cNvPr id="210970" name="Freeform 26"/>
          <p:cNvSpPr>
            <a:spLocks/>
          </p:cNvSpPr>
          <p:nvPr/>
        </p:nvSpPr>
        <p:spPr bwMode="auto">
          <a:xfrm>
            <a:off x="3997325" y="1322388"/>
            <a:ext cx="61913" cy="49212"/>
          </a:xfrm>
          <a:custGeom>
            <a:avLst/>
            <a:gdLst>
              <a:gd name="T0" fmla="*/ 2147483646 w 39"/>
              <a:gd name="T1" fmla="*/ 2147483646 h 31"/>
              <a:gd name="T2" fmla="*/ 2147483646 w 39"/>
              <a:gd name="T3" fmla="*/ 2147483646 h 31"/>
              <a:gd name="T4" fmla="*/ 2147483646 w 39"/>
              <a:gd name="T5" fmla="*/ 2147483646 h 31"/>
              <a:gd name="T6" fmla="*/ 2147483646 w 39"/>
              <a:gd name="T7" fmla="*/ 2147483646 h 31"/>
              <a:gd name="T8" fmla="*/ 2147483646 w 39"/>
              <a:gd name="T9" fmla="*/ 2147483646 h 31"/>
              <a:gd name="T10" fmla="*/ 2147483646 w 39"/>
              <a:gd name="T11" fmla="*/ 2147483646 h 31"/>
              <a:gd name="T12" fmla="*/ 2147483646 w 39"/>
              <a:gd name="T13" fmla="*/ 2147483646 h 31"/>
              <a:gd name="T14" fmla="*/ 2147483646 w 39"/>
              <a:gd name="T15" fmla="*/ 2147483646 h 31"/>
              <a:gd name="T16" fmla="*/ 2147483646 w 39"/>
              <a:gd name="T17" fmla="*/ 2147483646 h 31"/>
              <a:gd name="T18" fmla="*/ 2147483646 w 39"/>
              <a:gd name="T19" fmla="*/ 2147483646 h 31"/>
              <a:gd name="T20" fmla="*/ 2147483646 w 39"/>
              <a:gd name="T21" fmla="*/ 2147483646 h 31"/>
              <a:gd name="T22" fmla="*/ 2147483646 w 39"/>
              <a:gd name="T23" fmla="*/ 2147483646 h 31"/>
              <a:gd name="T24" fmla="*/ 2147483646 w 39"/>
              <a:gd name="T25" fmla="*/ 2147483646 h 31"/>
              <a:gd name="T26" fmla="*/ 2147483646 w 39"/>
              <a:gd name="T27" fmla="*/ 2147483646 h 31"/>
              <a:gd name="T28" fmla="*/ 2147483646 w 39"/>
              <a:gd name="T29" fmla="*/ 2147483646 h 31"/>
              <a:gd name="T30" fmla="*/ 2147483646 w 39"/>
              <a:gd name="T31" fmla="*/ 2147483646 h 31"/>
              <a:gd name="T32" fmla="*/ 0 w 39"/>
              <a:gd name="T33" fmla="*/ 2147483646 h 31"/>
              <a:gd name="T34" fmla="*/ 0 w 39"/>
              <a:gd name="T35" fmla="*/ 2147483646 h 31"/>
              <a:gd name="T36" fmla="*/ 0 w 39"/>
              <a:gd name="T37" fmla="*/ 2147483646 h 31"/>
              <a:gd name="T38" fmla="*/ 2147483646 w 39"/>
              <a:gd name="T39" fmla="*/ 2147483646 h 31"/>
              <a:gd name="T40" fmla="*/ 2147483646 w 39"/>
              <a:gd name="T41" fmla="*/ 2147483646 h 31"/>
              <a:gd name="T42" fmla="*/ 2147483646 w 39"/>
              <a:gd name="T43" fmla="*/ 2147483646 h 31"/>
              <a:gd name="T44" fmla="*/ 2147483646 w 39"/>
              <a:gd name="T45" fmla="*/ 2147483646 h 31"/>
              <a:gd name="T46" fmla="*/ 2147483646 w 39"/>
              <a:gd name="T47" fmla="*/ 0 h 31"/>
              <a:gd name="T48" fmla="*/ 2147483646 w 39"/>
              <a:gd name="T49" fmla="*/ 0 h 31"/>
              <a:gd name="T50" fmla="*/ 2147483646 w 39"/>
              <a:gd name="T51" fmla="*/ 0 h 31"/>
              <a:gd name="T52" fmla="*/ 2147483646 w 39"/>
              <a:gd name="T53" fmla="*/ 2147483646 h 31"/>
              <a:gd name="T54" fmla="*/ 2147483646 w 39"/>
              <a:gd name="T55" fmla="*/ 2147483646 h 31"/>
              <a:gd name="T56" fmla="*/ 2147483646 w 39"/>
              <a:gd name="T57" fmla="*/ 2147483646 h 31"/>
              <a:gd name="T58" fmla="*/ 2147483646 w 39"/>
              <a:gd name="T59" fmla="*/ 2147483646 h 31"/>
              <a:gd name="T60" fmla="*/ 2147483646 w 39"/>
              <a:gd name="T61" fmla="*/ 2147483646 h 31"/>
              <a:gd name="T62" fmla="*/ 2147483646 w 39"/>
              <a:gd name="T63" fmla="*/ 2147483646 h 31"/>
              <a:gd name="T64" fmla="*/ 2147483646 w 39"/>
              <a:gd name="T65" fmla="*/ 2147483646 h 31"/>
              <a:gd name="T66" fmla="*/ 2147483646 w 39"/>
              <a:gd name="T67" fmla="*/ 2147483646 h 31"/>
              <a:gd name="T68" fmla="*/ 2147483646 w 39"/>
              <a:gd name="T69" fmla="*/ 2147483646 h 31"/>
              <a:gd name="T70" fmla="*/ 2147483646 w 39"/>
              <a:gd name="T71" fmla="*/ 2147483646 h 31"/>
              <a:gd name="T72" fmla="*/ 2147483646 w 39"/>
              <a:gd name="T73" fmla="*/ 2147483646 h 31"/>
              <a:gd name="T74" fmla="*/ 2147483646 w 39"/>
              <a:gd name="T75" fmla="*/ 2147483646 h 31"/>
              <a:gd name="T76" fmla="*/ 2147483646 w 39"/>
              <a:gd name="T77" fmla="*/ 2147483646 h 31"/>
              <a:gd name="T78" fmla="*/ 2147483646 w 39"/>
              <a:gd name="T79" fmla="*/ 2147483646 h 31"/>
              <a:gd name="T80" fmla="*/ 2147483646 w 39"/>
              <a:gd name="T81" fmla="*/ 2147483646 h 31"/>
              <a:gd name="T82" fmla="*/ 2147483646 w 39"/>
              <a:gd name="T83" fmla="*/ 2147483646 h 31"/>
              <a:gd name="T84" fmla="*/ 2147483646 w 39"/>
              <a:gd name="T85" fmla="*/ 2147483646 h 31"/>
              <a:gd name="T86" fmla="*/ 2147483646 w 39"/>
              <a:gd name="T87" fmla="*/ 2147483646 h 31"/>
              <a:gd name="T88" fmla="*/ 2147483646 w 39"/>
              <a:gd name="T89" fmla="*/ 2147483646 h 3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9"/>
              <a:gd name="T136" fmla="*/ 0 h 31"/>
              <a:gd name="T137" fmla="*/ 39 w 39"/>
              <a:gd name="T138" fmla="*/ 31 h 3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9" h="31">
                <a:moveTo>
                  <a:pt x="30" y="16"/>
                </a:moveTo>
                <a:lnTo>
                  <a:pt x="38" y="14"/>
                </a:lnTo>
                <a:lnTo>
                  <a:pt x="38" y="16"/>
                </a:lnTo>
                <a:lnTo>
                  <a:pt x="38" y="17"/>
                </a:lnTo>
                <a:lnTo>
                  <a:pt x="38" y="18"/>
                </a:lnTo>
                <a:lnTo>
                  <a:pt x="38" y="19"/>
                </a:lnTo>
                <a:lnTo>
                  <a:pt x="38" y="20"/>
                </a:lnTo>
                <a:lnTo>
                  <a:pt x="38" y="21"/>
                </a:lnTo>
                <a:lnTo>
                  <a:pt x="38" y="23"/>
                </a:lnTo>
                <a:lnTo>
                  <a:pt x="36" y="23"/>
                </a:lnTo>
                <a:lnTo>
                  <a:pt x="36" y="24"/>
                </a:lnTo>
                <a:lnTo>
                  <a:pt x="35" y="24"/>
                </a:lnTo>
                <a:lnTo>
                  <a:pt x="35" y="26"/>
                </a:lnTo>
                <a:lnTo>
                  <a:pt x="34" y="27"/>
                </a:lnTo>
                <a:lnTo>
                  <a:pt x="32" y="27"/>
                </a:lnTo>
                <a:lnTo>
                  <a:pt x="32" y="28"/>
                </a:lnTo>
                <a:lnTo>
                  <a:pt x="30" y="28"/>
                </a:lnTo>
                <a:lnTo>
                  <a:pt x="30" y="29"/>
                </a:lnTo>
                <a:lnTo>
                  <a:pt x="29" y="29"/>
                </a:lnTo>
                <a:lnTo>
                  <a:pt x="28" y="29"/>
                </a:lnTo>
                <a:lnTo>
                  <a:pt x="28" y="30"/>
                </a:lnTo>
                <a:lnTo>
                  <a:pt x="26" y="30"/>
                </a:lnTo>
                <a:lnTo>
                  <a:pt x="24" y="30"/>
                </a:lnTo>
                <a:lnTo>
                  <a:pt x="23" y="30"/>
                </a:lnTo>
                <a:lnTo>
                  <a:pt x="22" y="30"/>
                </a:lnTo>
                <a:lnTo>
                  <a:pt x="20" y="30"/>
                </a:lnTo>
                <a:lnTo>
                  <a:pt x="18" y="30"/>
                </a:lnTo>
                <a:lnTo>
                  <a:pt x="17" y="30"/>
                </a:lnTo>
                <a:lnTo>
                  <a:pt x="16" y="30"/>
                </a:lnTo>
                <a:lnTo>
                  <a:pt x="14" y="30"/>
                </a:lnTo>
                <a:lnTo>
                  <a:pt x="14" y="29"/>
                </a:lnTo>
                <a:lnTo>
                  <a:pt x="12" y="29"/>
                </a:lnTo>
                <a:lnTo>
                  <a:pt x="11" y="29"/>
                </a:lnTo>
                <a:lnTo>
                  <a:pt x="11" y="28"/>
                </a:lnTo>
                <a:lnTo>
                  <a:pt x="10" y="28"/>
                </a:lnTo>
                <a:lnTo>
                  <a:pt x="10" y="27"/>
                </a:lnTo>
                <a:lnTo>
                  <a:pt x="8" y="27"/>
                </a:lnTo>
                <a:lnTo>
                  <a:pt x="6" y="26"/>
                </a:lnTo>
                <a:lnTo>
                  <a:pt x="6" y="24"/>
                </a:lnTo>
                <a:lnTo>
                  <a:pt x="5" y="24"/>
                </a:lnTo>
                <a:lnTo>
                  <a:pt x="5" y="23"/>
                </a:lnTo>
                <a:lnTo>
                  <a:pt x="3" y="23"/>
                </a:lnTo>
                <a:lnTo>
                  <a:pt x="3" y="21"/>
                </a:lnTo>
                <a:lnTo>
                  <a:pt x="2" y="21"/>
                </a:lnTo>
                <a:lnTo>
                  <a:pt x="2" y="20"/>
                </a:lnTo>
                <a:lnTo>
                  <a:pt x="2" y="19"/>
                </a:lnTo>
                <a:lnTo>
                  <a:pt x="2" y="18"/>
                </a:lnTo>
                <a:lnTo>
                  <a:pt x="0" y="18"/>
                </a:lnTo>
                <a:lnTo>
                  <a:pt x="0" y="17"/>
                </a:lnTo>
                <a:lnTo>
                  <a:pt x="0" y="16"/>
                </a:lnTo>
                <a:lnTo>
                  <a:pt x="0" y="14"/>
                </a:lnTo>
                <a:lnTo>
                  <a:pt x="0" y="13"/>
                </a:lnTo>
                <a:lnTo>
                  <a:pt x="0" y="11"/>
                </a:lnTo>
                <a:lnTo>
                  <a:pt x="0" y="10"/>
                </a:lnTo>
                <a:lnTo>
                  <a:pt x="0" y="9"/>
                </a:lnTo>
                <a:lnTo>
                  <a:pt x="2" y="9"/>
                </a:lnTo>
                <a:lnTo>
                  <a:pt x="2" y="8"/>
                </a:lnTo>
                <a:lnTo>
                  <a:pt x="2" y="7"/>
                </a:lnTo>
                <a:lnTo>
                  <a:pt x="3" y="6"/>
                </a:lnTo>
                <a:lnTo>
                  <a:pt x="5" y="4"/>
                </a:lnTo>
                <a:lnTo>
                  <a:pt x="5" y="3"/>
                </a:lnTo>
                <a:lnTo>
                  <a:pt x="6" y="3"/>
                </a:lnTo>
                <a:lnTo>
                  <a:pt x="8" y="3"/>
                </a:lnTo>
                <a:lnTo>
                  <a:pt x="10" y="3"/>
                </a:lnTo>
                <a:lnTo>
                  <a:pt x="10" y="1"/>
                </a:lnTo>
                <a:lnTo>
                  <a:pt x="11" y="1"/>
                </a:lnTo>
                <a:lnTo>
                  <a:pt x="12" y="1"/>
                </a:lnTo>
                <a:lnTo>
                  <a:pt x="12" y="0"/>
                </a:lnTo>
                <a:lnTo>
                  <a:pt x="14" y="0"/>
                </a:lnTo>
                <a:lnTo>
                  <a:pt x="16" y="0"/>
                </a:lnTo>
                <a:lnTo>
                  <a:pt x="17" y="0"/>
                </a:lnTo>
                <a:lnTo>
                  <a:pt x="18" y="0"/>
                </a:lnTo>
                <a:lnTo>
                  <a:pt x="20" y="0"/>
                </a:lnTo>
                <a:lnTo>
                  <a:pt x="22" y="0"/>
                </a:lnTo>
                <a:lnTo>
                  <a:pt x="23" y="0"/>
                </a:lnTo>
                <a:lnTo>
                  <a:pt x="24" y="0"/>
                </a:lnTo>
                <a:lnTo>
                  <a:pt x="24" y="1"/>
                </a:lnTo>
                <a:lnTo>
                  <a:pt x="26" y="1"/>
                </a:lnTo>
                <a:lnTo>
                  <a:pt x="28" y="1"/>
                </a:lnTo>
                <a:lnTo>
                  <a:pt x="28" y="3"/>
                </a:lnTo>
                <a:lnTo>
                  <a:pt x="29" y="3"/>
                </a:lnTo>
                <a:lnTo>
                  <a:pt x="30" y="3"/>
                </a:lnTo>
                <a:lnTo>
                  <a:pt x="23" y="8"/>
                </a:lnTo>
                <a:lnTo>
                  <a:pt x="23" y="7"/>
                </a:lnTo>
                <a:lnTo>
                  <a:pt x="22" y="7"/>
                </a:lnTo>
                <a:lnTo>
                  <a:pt x="22" y="6"/>
                </a:lnTo>
                <a:lnTo>
                  <a:pt x="20" y="6"/>
                </a:lnTo>
                <a:lnTo>
                  <a:pt x="18" y="6"/>
                </a:lnTo>
                <a:lnTo>
                  <a:pt x="17" y="6"/>
                </a:lnTo>
                <a:lnTo>
                  <a:pt x="16" y="6"/>
                </a:lnTo>
                <a:lnTo>
                  <a:pt x="14" y="6"/>
                </a:lnTo>
                <a:lnTo>
                  <a:pt x="12" y="6"/>
                </a:lnTo>
                <a:lnTo>
                  <a:pt x="12" y="7"/>
                </a:lnTo>
                <a:lnTo>
                  <a:pt x="11" y="7"/>
                </a:lnTo>
                <a:lnTo>
                  <a:pt x="11" y="8"/>
                </a:lnTo>
                <a:lnTo>
                  <a:pt x="10" y="8"/>
                </a:lnTo>
                <a:lnTo>
                  <a:pt x="10" y="9"/>
                </a:lnTo>
                <a:lnTo>
                  <a:pt x="8" y="10"/>
                </a:lnTo>
                <a:lnTo>
                  <a:pt x="8" y="11"/>
                </a:lnTo>
                <a:lnTo>
                  <a:pt x="8" y="13"/>
                </a:lnTo>
                <a:lnTo>
                  <a:pt x="8" y="14"/>
                </a:lnTo>
                <a:lnTo>
                  <a:pt x="10" y="16"/>
                </a:lnTo>
                <a:lnTo>
                  <a:pt x="10" y="17"/>
                </a:lnTo>
                <a:lnTo>
                  <a:pt x="10" y="18"/>
                </a:lnTo>
                <a:lnTo>
                  <a:pt x="11" y="19"/>
                </a:lnTo>
                <a:lnTo>
                  <a:pt x="11" y="20"/>
                </a:lnTo>
                <a:lnTo>
                  <a:pt x="12" y="20"/>
                </a:lnTo>
                <a:lnTo>
                  <a:pt x="12" y="21"/>
                </a:lnTo>
                <a:lnTo>
                  <a:pt x="14" y="23"/>
                </a:lnTo>
                <a:lnTo>
                  <a:pt x="16" y="23"/>
                </a:lnTo>
                <a:lnTo>
                  <a:pt x="17" y="24"/>
                </a:lnTo>
                <a:lnTo>
                  <a:pt x="18" y="24"/>
                </a:lnTo>
                <a:lnTo>
                  <a:pt x="20" y="24"/>
                </a:lnTo>
                <a:lnTo>
                  <a:pt x="20" y="26"/>
                </a:lnTo>
                <a:lnTo>
                  <a:pt x="22" y="26"/>
                </a:lnTo>
                <a:lnTo>
                  <a:pt x="23" y="26"/>
                </a:lnTo>
                <a:lnTo>
                  <a:pt x="23" y="24"/>
                </a:lnTo>
                <a:lnTo>
                  <a:pt x="24" y="24"/>
                </a:lnTo>
                <a:lnTo>
                  <a:pt x="26" y="24"/>
                </a:lnTo>
                <a:lnTo>
                  <a:pt x="28" y="24"/>
                </a:lnTo>
                <a:lnTo>
                  <a:pt x="28" y="23"/>
                </a:lnTo>
                <a:lnTo>
                  <a:pt x="29" y="23"/>
                </a:lnTo>
                <a:lnTo>
                  <a:pt x="29" y="21"/>
                </a:lnTo>
                <a:lnTo>
                  <a:pt x="30" y="21"/>
                </a:lnTo>
                <a:lnTo>
                  <a:pt x="30" y="20"/>
                </a:lnTo>
                <a:lnTo>
                  <a:pt x="30" y="19"/>
                </a:lnTo>
                <a:lnTo>
                  <a:pt x="30" y="18"/>
                </a:lnTo>
                <a:lnTo>
                  <a:pt x="30" y="17"/>
                </a:lnTo>
                <a:lnTo>
                  <a:pt x="30" y="16"/>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10971" name="Freeform 27"/>
          <p:cNvSpPr>
            <a:spLocks/>
          </p:cNvSpPr>
          <p:nvPr/>
        </p:nvSpPr>
        <p:spPr bwMode="auto">
          <a:xfrm>
            <a:off x="4144963" y="1289050"/>
            <a:ext cx="58737" cy="49213"/>
          </a:xfrm>
          <a:custGeom>
            <a:avLst/>
            <a:gdLst>
              <a:gd name="T0" fmla="*/ 2147483646 w 37"/>
              <a:gd name="T1" fmla="*/ 2147483646 h 31"/>
              <a:gd name="T2" fmla="*/ 0 w 37"/>
              <a:gd name="T3" fmla="*/ 2147483646 h 31"/>
              <a:gd name="T4" fmla="*/ 2147483646 w 37"/>
              <a:gd name="T5" fmla="*/ 0 h 31"/>
              <a:gd name="T6" fmla="*/ 2147483646 w 37"/>
              <a:gd name="T7" fmla="*/ 2147483646 h 31"/>
              <a:gd name="T8" fmla="*/ 2147483646 w 37"/>
              <a:gd name="T9" fmla="*/ 2147483646 h 31"/>
              <a:gd name="T10" fmla="*/ 2147483646 w 37"/>
              <a:gd name="T11" fmla="*/ 2147483646 h 31"/>
              <a:gd name="T12" fmla="*/ 2147483646 w 37"/>
              <a:gd name="T13" fmla="*/ 2147483646 h 31"/>
              <a:gd name="T14" fmla="*/ 0 60000 65536"/>
              <a:gd name="T15" fmla="*/ 0 60000 65536"/>
              <a:gd name="T16" fmla="*/ 0 60000 65536"/>
              <a:gd name="T17" fmla="*/ 0 60000 65536"/>
              <a:gd name="T18" fmla="*/ 0 60000 65536"/>
              <a:gd name="T19" fmla="*/ 0 60000 65536"/>
              <a:gd name="T20" fmla="*/ 0 60000 65536"/>
              <a:gd name="T21" fmla="*/ 0 w 37"/>
              <a:gd name="T22" fmla="*/ 0 h 31"/>
              <a:gd name="T23" fmla="*/ 37 w 37"/>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31">
                <a:moveTo>
                  <a:pt x="9" y="30"/>
                </a:moveTo>
                <a:lnTo>
                  <a:pt x="0" y="1"/>
                </a:lnTo>
                <a:lnTo>
                  <a:pt x="8" y="0"/>
                </a:lnTo>
                <a:lnTo>
                  <a:pt x="15" y="23"/>
                </a:lnTo>
                <a:lnTo>
                  <a:pt x="35" y="20"/>
                </a:lnTo>
                <a:lnTo>
                  <a:pt x="36" y="24"/>
                </a:lnTo>
                <a:lnTo>
                  <a:pt x="9" y="30"/>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10972" name="Freeform 28"/>
          <p:cNvSpPr>
            <a:spLocks/>
          </p:cNvSpPr>
          <p:nvPr/>
        </p:nvSpPr>
        <p:spPr bwMode="auto">
          <a:xfrm>
            <a:off x="4221163" y="1289050"/>
            <a:ext cx="52387" cy="50800"/>
          </a:xfrm>
          <a:custGeom>
            <a:avLst/>
            <a:gdLst>
              <a:gd name="T0" fmla="*/ 2147483646 w 33"/>
              <a:gd name="T1" fmla="*/ 2147483646 h 32"/>
              <a:gd name="T2" fmla="*/ 2147483646 w 33"/>
              <a:gd name="T3" fmla="*/ 2147483646 h 32"/>
              <a:gd name="T4" fmla="*/ 0 w 33"/>
              <a:gd name="T5" fmla="*/ 2147483646 h 32"/>
              <a:gd name="T6" fmla="*/ 2147483646 w 33"/>
              <a:gd name="T7" fmla="*/ 0 h 32"/>
              <a:gd name="T8" fmla="*/ 2147483646 w 33"/>
              <a:gd name="T9" fmla="*/ 2147483646 h 32"/>
              <a:gd name="T10" fmla="*/ 2147483646 w 33"/>
              <a:gd name="T11" fmla="*/ 2147483646 h 32"/>
              <a:gd name="T12" fmla="*/ 2147483646 w 33"/>
              <a:gd name="T13" fmla="*/ 2147483646 h 32"/>
              <a:gd name="T14" fmla="*/ 2147483646 w 33"/>
              <a:gd name="T15" fmla="*/ 2147483646 h 32"/>
              <a:gd name="T16" fmla="*/ 2147483646 w 33"/>
              <a:gd name="T17" fmla="*/ 2147483646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32"/>
              <a:gd name="T29" fmla="*/ 33 w 33"/>
              <a:gd name="T30" fmla="*/ 32 h 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32">
                <a:moveTo>
                  <a:pt x="6" y="30"/>
                </a:moveTo>
                <a:lnTo>
                  <a:pt x="12" y="5"/>
                </a:lnTo>
                <a:lnTo>
                  <a:pt x="0" y="4"/>
                </a:lnTo>
                <a:lnTo>
                  <a:pt x="2" y="0"/>
                </a:lnTo>
                <a:lnTo>
                  <a:pt x="32" y="3"/>
                </a:lnTo>
                <a:lnTo>
                  <a:pt x="31" y="8"/>
                </a:lnTo>
                <a:lnTo>
                  <a:pt x="19" y="7"/>
                </a:lnTo>
                <a:lnTo>
                  <a:pt x="14" y="31"/>
                </a:lnTo>
                <a:lnTo>
                  <a:pt x="6" y="30"/>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10973" name="Freeform 29"/>
          <p:cNvSpPr>
            <a:spLocks/>
          </p:cNvSpPr>
          <p:nvPr/>
        </p:nvSpPr>
        <p:spPr bwMode="auto">
          <a:xfrm>
            <a:off x="3951288" y="1258888"/>
            <a:ext cx="15875" cy="414337"/>
          </a:xfrm>
          <a:custGeom>
            <a:avLst/>
            <a:gdLst>
              <a:gd name="T0" fmla="*/ 2147483646 w 10"/>
              <a:gd name="T1" fmla="*/ 0 h 261"/>
              <a:gd name="T2" fmla="*/ 0 w 10"/>
              <a:gd name="T3" fmla="*/ 0 h 261"/>
              <a:gd name="T4" fmla="*/ 0 w 10"/>
              <a:gd name="T5" fmla="*/ 2147483646 h 261"/>
              <a:gd name="T6" fmla="*/ 2147483646 w 10"/>
              <a:gd name="T7" fmla="*/ 2147483646 h 261"/>
              <a:gd name="T8" fmla="*/ 2147483646 w 10"/>
              <a:gd name="T9" fmla="*/ 0 h 261"/>
              <a:gd name="T10" fmla="*/ 2147483646 w 10"/>
              <a:gd name="T11" fmla="*/ 0 h 261"/>
              <a:gd name="T12" fmla="*/ 0 60000 65536"/>
              <a:gd name="T13" fmla="*/ 0 60000 65536"/>
              <a:gd name="T14" fmla="*/ 0 60000 65536"/>
              <a:gd name="T15" fmla="*/ 0 60000 65536"/>
              <a:gd name="T16" fmla="*/ 0 60000 65536"/>
              <a:gd name="T17" fmla="*/ 0 60000 65536"/>
              <a:gd name="T18" fmla="*/ 0 w 10"/>
              <a:gd name="T19" fmla="*/ 0 h 261"/>
              <a:gd name="T20" fmla="*/ 10 w 10"/>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0" h="261">
                <a:moveTo>
                  <a:pt x="5" y="0"/>
                </a:moveTo>
                <a:lnTo>
                  <a:pt x="0" y="0"/>
                </a:lnTo>
                <a:lnTo>
                  <a:pt x="0" y="260"/>
                </a:lnTo>
                <a:lnTo>
                  <a:pt x="9" y="260"/>
                </a:lnTo>
                <a:lnTo>
                  <a:pt x="9" y="0"/>
                </a:lnTo>
                <a:lnTo>
                  <a:pt x="5" y="0"/>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10974" name="Freeform 30"/>
          <p:cNvSpPr>
            <a:spLocks/>
          </p:cNvSpPr>
          <p:nvPr/>
        </p:nvSpPr>
        <p:spPr bwMode="auto">
          <a:xfrm>
            <a:off x="8534400" y="6619875"/>
            <a:ext cx="1588" cy="3175"/>
          </a:xfrm>
          <a:custGeom>
            <a:avLst/>
            <a:gdLst>
              <a:gd name="T0" fmla="*/ 0 w 1"/>
              <a:gd name="T1" fmla="*/ 0 h 2"/>
              <a:gd name="T2" fmla="*/ 0 w 1"/>
              <a:gd name="T3" fmla="*/ 2147483646 h 2"/>
              <a:gd name="T4" fmla="*/ 0 w 1"/>
              <a:gd name="T5" fmla="*/ 2147483646 h 2"/>
              <a:gd name="T6" fmla="*/ 0 w 1"/>
              <a:gd name="T7" fmla="*/ 2147483646 h 2"/>
              <a:gd name="T8" fmla="*/ 0 w 1"/>
              <a:gd name="T9" fmla="*/ 2147483646 h 2"/>
              <a:gd name="T10" fmla="*/ 0 w 1"/>
              <a:gd name="T11" fmla="*/ 0 h 2"/>
              <a:gd name="T12" fmla="*/ 0 w 1"/>
              <a:gd name="T13" fmla="*/ 0 h 2"/>
              <a:gd name="T14" fmla="*/ 0 w 1"/>
              <a:gd name="T15" fmla="*/ 0 h 2"/>
              <a:gd name="T16" fmla="*/ 0 w 1"/>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2"/>
              <a:gd name="T29" fmla="*/ 1 w 1"/>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2">
                <a:moveTo>
                  <a:pt x="0" y="0"/>
                </a:moveTo>
                <a:lnTo>
                  <a:pt x="0" y="1"/>
                </a:lnTo>
                <a:lnTo>
                  <a:pt x="0" y="0"/>
                </a:lnTo>
              </a:path>
            </a:pathLst>
          </a:custGeom>
          <a:solidFill>
            <a:srgbClr val="00279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10975" name="Rectangle 31"/>
          <p:cNvSpPr>
            <a:spLocks noChangeArrowheads="1"/>
          </p:cNvSpPr>
          <p:nvPr/>
        </p:nvSpPr>
        <p:spPr bwMode="auto">
          <a:xfrm>
            <a:off x="3146425" y="1909763"/>
            <a:ext cx="1874838"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lgn="ctr">
              <a:spcBef>
                <a:spcPct val="0"/>
              </a:spcBef>
              <a:buClrTx/>
              <a:buSzTx/>
              <a:buFontTx/>
              <a:buNone/>
            </a:pPr>
            <a:r>
              <a:rPr lang="en-US" altLang="en-US" sz="1400" b="1">
                <a:solidFill>
                  <a:srgbClr val="A40000"/>
                </a:solidFill>
              </a:rPr>
              <a:t>Dress - Food</a:t>
            </a:r>
          </a:p>
          <a:p>
            <a:pPr algn="ctr">
              <a:spcBef>
                <a:spcPct val="0"/>
              </a:spcBef>
              <a:buClrTx/>
              <a:buSzTx/>
              <a:buFontTx/>
              <a:buNone/>
            </a:pPr>
            <a:r>
              <a:rPr lang="en-US" altLang="en-US" sz="1400" b="1">
                <a:solidFill>
                  <a:srgbClr val="A40000"/>
                </a:solidFill>
              </a:rPr>
              <a:t>Games - Music</a:t>
            </a:r>
          </a:p>
          <a:p>
            <a:pPr algn="ctr">
              <a:spcBef>
                <a:spcPct val="0"/>
              </a:spcBef>
              <a:buClrTx/>
              <a:buSzTx/>
              <a:buFontTx/>
              <a:buNone/>
            </a:pPr>
            <a:r>
              <a:rPr lang="en-US" altLang="en-US" sz="1400" b="1">
                <a:solidFill>
                  <a:srgbClr val="A40000"/>
                </a:solidFill>
              </a:rPr>
              <a:t>Artifacts - Literature</a:t>
            </a:r>
          </a:p>
        </p:txBody>
      </p:sp>
      <p:sp>
        <p:nvSpPr>
          <p:cNvPr id="210976" name="Rectangle 32"/>
          <p:cNvSpPr>
            <a:spLocks noChangeArrowheads="1"/>
          </p:cNvSpPr>
          <p:nvPr/>
        </p:nvSpPr>
        <p:spPr bwMode="auto">
          <a:xfrm rot="2160000">
            <a:off x="6781800" y="1600200"/>
            <a:ext cx="180975"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endParaRPr lang="en-US" altLang="en-US" sz="600" b="1"/>
          </a:p>
        </p:txBody>
      </p:sp>
      <p:grpSp>
        <p:nvGrpSpPr>
          <p:cNvPr id="210977" name="Group 33"/>
          <p:cNvGrpSpPr>
            <a:grpSpLocks/>
          </p:cNvGrpSpPr>
          <p:nvPr/>
        </p:nvGrpSpPr>
        <p:grpSpPr bwMode="auto">
          <a:xfrm>
            <a:off x="8450263" y="6665913"/>
            <a:ext cx="576262" cy="117475"/>
            <a:chOff x="5323" y="4199"/>
            <a:chExt cx="363" cy="74"/>
          </a:xfrm>
        </p:grpSpPr>
        <p:sp useBgFill="1">
          <p:nvSpPr>
            <p:cNvPr id="210990" name="Freeform 34"/>
            <p:cNvSpPr>
              <a:spLocks/>
            </p:cNvSpPr>
            <p:nvPr/>
          </p:nvSpPr>
          <p:spPr bwMode="auto">
            <a:xfrm>
              <a:off x="5581" y="4199"/>
              <a:ext cx="105" cy="74"/>
            </a:xfrm>
            <a:custGeom>
              <a:avLst/>
              <a:gdLst>
                <a:gd name="T0" fmla="*/ 104 w 105"/>
                <a:gd name="T1" fmla="*/ 37 h 74"/>
                <a:gd name="T2" fmla="*/ 58 w 105"/>
                <a:gd name="T3" fmla="*/ 42 h 74"/>
                <a:gd name="T4" fmla="*/ 52 w 105"/>
                <a:gd name="T5" fmla="*/ 73 h 74"/>
                <a:gd name="T6" fmla="*/ 46 w 105"/>
                <a:gd name="T7" fmla="*/ 42 h 74"/>
                <a:gd name="T8" fmla="*/ 0 w 105"/>
                <a:gd name="T9" fmla="*/ 37 h 74"/>
                <a:gd name="T10" fmla="*/ 46 w 105"/>
                <a:gd name="T11" fmla="*/ 31 h 74"/>
                <a:gd name="T12" fmla="*/ 52 w 105"/>
                <a:gd name="T13" fmla="*/ 0 h 74"/>
                <a:gd name="T14" fmla="*/ 58 w 105"/>
                <a:gd name="T15" fmla="*/ 31 h 74"/>
                <a:gd name="T16" fmla="*/ 104 w 105"/>
                <a:gd name="T17" fmla="*/ 37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5"/>
                <a:gd name="T28" fmla="*/ 0 h 74"/>
                <a:gd name="T29" fmla="*/ 105 w 105"/>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5" h="74">
                  <a:moveTo>
                    <a:pt x="104" y="37"/>
                  </a:moveTo>
                  <a:lnTo>
                    <a:pt x="58" y="42"/>
                  </a:lnTo>
                  <a:lnTo>
                    <a:pt x="52" y="73"/>
                  </a:lnTo>
                  <a:lnTo>
                    <a:pt x="46" y="42"/>
                  </a:lnTo>
                  <a:lnTo>
                    <a:pt x="0" y="37"/>
                  </a:lnTo>
                  <a:lnTo>
                    <a:pt x="46" y="31"/>
                  </a:lnTo>
                  <a:lnTo>
                    <a:pt x="52" y="0"/>
                  </a:lnTo>
                  <a:lnTo>
                    <a:pt x="58" y="31"/>
                  </a:lnTo>
                  <a:lnTo>
                    <a:pt x="104" y="37"/>
                  </a:lnTo>
                </a:path>
              </a:pathLst>
            </a:custGeom>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useBgFill="1">
          <p:nvSpPr>
            <p:cNvPr id="210991" name="Freeform 35"/>
            <p:cNvSpPr>
              <a:spLocks/>
            </p:cNvSpPr>
            <p:nvPr/>
          </p:nvSpPr>
          <p:spPr bwMode="auto">
            <a:xfrm>
              <a:off x="5329" y="4215"/>
              <a:ext cx="30" cy="11"/>
            </a:xfrm>
            <a:custGeom>
              <a:avLst/>
              <a:gdLst>
                <a:gd name="T0" fmla="*/ 0 w 30"/>
                <a:gd name="T1" fmla="*/ 10 h 11"/>
                <a:gd name="T2" fmla="*/ 3 w 30"/>
                <a:gd name="T3" fmla="*/ 0 h 11"/>
                <a:gd name="T4" fmla="*/ 18 w 30"/>
                <a:gd name="T5" fmla="*/ 0 h 11"/>
                <a:gd name="T6" fmla="*/ 20 w 30"/>
                <a:gd name="T7" fmla="*/ 0 h 11"/>
                <a:gd name="T8" fmla="*/ 22 w 30"/>
                <a:gd name="T9" fmla="*/ 0 h 11"/>
                <a:gd name="T10" fmla="*/ 24 w 30"/>
                <a:gd name="T11" fmla="*/ 0 h 11"/>
                <a:gd name="T12" fmla="*/ 26 w 30"/>
                <a:gd name="T13" fmla="*/ 1 h 11"/>
                <a:gd name="T14" fmla="*/ 27 w 30"/>
                <a:gd name="T15" fmla="*/ 2 h 11"/>
                <a:gd name="T16" fmla="*/ 28 w 30"/>
                <a:gd name="T17" fmla="*/ 3 h 11"/>
                <a:gd name="T18" fmla="*/ 29 w 30"/>
                <a:gd name="T19" fmla="*/ 4 h 11"/>
                <a:gd name="T20" fmla="*/ 28 w 30"/>
                <a:gd name="T21" fmla="*/ 5 h 11"/>
                <a:gd name="T22" fmla="*/ 28 w 30"/>
                <a:gd name="T23" fmla="*/ 6 h 11"/>
                <a:gd name="T24" fmla="*/ 27 w 30"/>
                <a:gd name="T25" fmla="*/ 8 h 11"/>
                <a:gd name="T26" fmla="*/ 26 w 30"/>
                <a:gd name="T27" fmla="*/ 8 h 11"/>
                <a:gd name="T28" fmla="*/ 23 w 30"/>
                <a:gd name="T29" fmla="*/ 9 h 11"/>
                <a:gd name="T30" fmla="*/ 22 w 30"/>
                <a:gd name="T31" fmla="*/ 10 h 11"/>
                <a:gd name="T32" fmla="*/ 19 w 30"/>
                <a:gd name="T33" fmla="*/ 10 h 11"/>
                <a:gd name="T34" fmla="*/ 17 w 30"/>
                <a:gd name="T35" fmla="*/ 10 h 11"/>
                <a:gd name="T36" fmla="*/ 14 w 30"/>
                <a:gd name="T37" fmla="*/ 10 h 11"/>
                <a:gd name="T38" fmla="*/ 0 w 30"/>
                <a:gd name="T39" fmla="*/ 10 h 1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0"/>
                <a:gd name="T61" fmla="*/ 0 h 11"/>
                <a:gd name="T62" fmla="*/ 30 w 30"/>
                <a:gd name="T63" fmla="*/ 11 h 1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0" h="11">
                  <a:moveTo>
                    <a:pt x="0" y="10"/>
                  </a:moveTo>
                  <a:lnTo>
                    <a:pt x="3" y="0"/>
                  </a:lnTo>
                  <a:lnTo>
                    <a:pt x="18" y="0"/>
                  </a:lnTo>
                  <a:lnTo>
                    <a:pt x="20" y="0"/>
                  </a:lnTo>
                  <a:lnTo>
                    <a:pt x="22" y="0"/>
                  </a:lnTo>
                  <a:lnTo>
                    <a:pt x="24" y="0"/>
                  </a:lnTo>
                  <a:lnTo>
                    <a:pt x="26" y="1"/>
                  </a:lnTo>
                  <a:lnTo>
                    <a:pt x="27" y="2"/>
                  </a:lnTo>
                  <a:lnTo>
                    <a:pt x="28" y="3"/>
                  </a:lnTo>
                  <a:lnTo>
                    <a:pt x="29" y="4"/>
                  </a:lnTo>
                  <a:lnTo>
                    <a:pt x="28" y="5"/>
                  </a:lnTo>
                  <a:lnTo>
                    <a:pt x="28" y="6"/>
                  </a:lnTo>
                  <a:lnTo>
                    <a:pt x="27" y="8"/>
                  </a:lnTo>
                  <a:lnTo>
                    <a:pt x="26" y="8"/>
                  </a:lnTo>
                  <a:lnTo>
                    <a:pt x="23" y="9"/>
                  </a:lnTo>
                  <a:lnTo>
                    <a:pt x="22" y="10"/>
                  </a:lnTo>
                  <a:lnTo>
                    <a:pt x="19" y="10"/>
                  </a:lnTo>
                  <a:lnTo>
                    <a:pt x="17" y="10"/>
                  </a:lnTo>
                  <a:lnTo>
                    <a:pt x="14" y="10"/>
                  </a:lnTo>
                  <a:lnTo>
                    <a:pt x="0" y="10"/>
                  </a:lnTo>
                </a:path>
              </a:pathLst>
            </a:custGeom>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useBgFill="1">
          <p:nvSpPr>
            <p:cNvPr id="210992" name="Freeform 36"/>
            <p:cNvSpPr>
              <a:spLocks/>
            </p:cNvSpPr>
            <p:nvPr/>
          </p:nvSpPr>
          <p:spPr bwMode="auto">
            <a:xfrm>
              <a:off x="5405" y="4219"/>
              <a:ext cx="18" cy="29"/>
            </a:xfrm>
            <a:custGeom>
              <a:avLst/>
              <a:gdLst>
                <a:gd name="T0" fmla="*/ 0 w 18"/>
                <a:gd name="T1" fmla="*/ 28 h 29"/>
                <a:gd name="T2" fmla="*/ 13 w 18"/>
                <a:gd name="T3" fmla="*/ 0 h 29"/>
                <a:gd name="T4" fmla="*/ 17 w 18"/>
                <a:gd name="T5" fmla="*/ 28 h 29"/>
                <a:gd name="T6" fmla="*/ 0 w 18"/>
                <a:gd name="T7" fmla="*/ 28 h 29"/>
                <a:gd name="T8" fmla="*/ 0 60000 65536"/>
                <a:gd name="T9" fmla="*/ 0 60000 65536"/>
                <a:gd name="T10" fmla="*/ 0 60000 65536"/>
                <a:gd name="T11" fmla="*/ 0 60000 65536"/>
                <a:gd name="T12" fmla="*/ 0 w 18"/>
                <a:gd name="T13" fmla="*/ 0 h 29"/>
                <a:gd name="T14" fmla="*/ 18 w 18"/>
                <a:gd name="T15" fmla="*/ 29 h 29"/>
              </a:gdLst>
              <a:ahLst/>
              <a:cxnLst>
                <a:cxn ang="T8">
                  <a:pos x="T0" y="T1"/>
                </a:cxn>
                <a:cxn ang="T9">
                  <a:pos x="T2" y="T3"/>
                </a:cxn>
                <a:cxn ang="T10">
                  <a:pos x="T4" y="T5"/>
                </a:cxn>
                <a:cxn ang="T11">
                  <a:pos x="T6" y="T7"/>
                </a:cxn>
              </a:cxnLst>
              <a:rect l="T12" t="T13" r="T14" b="T15"/>
              <a:pathLst>
                <a:path w="18" h="29">
                  <a:moveTo>
                    <a:pt x="0" y="28"/>
                  </a:moveTo>
                  <a:lnTo>
                    <a:pt x="13" y="0"/>
                  </a:lnTo>
                  <a:lnTo>
                    <a:pt x="17" y="28"/>
                  </a:lnTo>
                  <a:lnTo>
                    <a:pt x="0" y="28"/>
                  </a:lnTo>
                </a:path>
              </a:pathLst>
            </a:custGeom>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useBgFill="1">
          <p:nvSpPr>
            <p:cNvPr id="210993" name="Freeform 37"/>
            <p:cNvSpPr>
              <a:spLocks/>
            </p:cNvSpPr>
            <p:nvPr/>
          </p:nvSpPr>
          <p:spPr bwMode="auto">
            <a:xfrm>
              <a:off x="5323" y="4243"/>
              <a:ext cx="31" cy="16"/>
            </a:xfrm>
            <a:custGeom>
              <a:avLst/>
              <a:gdLst>
                <a:gd name="T0" fmla="*/ 0 w 31"/>
                <a:gd name="T1" fmla="*/ 15 h 16"/>
                <a:gd name="T2" fmla="*/ 3 w 31"/>
                <a:gd name="T3" fmla="*/ 0 h 16"/>
                <a:gd name="T4" fmla="*/ 18 w 31"/>
                <a:gd name="T5" fmla="*/ 0 h 16"/>
                <a:gd name="T6" fmla="*/ 19 w 31"/>
                <a:gd name="T7" fmla="*/ 0 h 16"/>
                <a:gd name="T8" fmla="*/ 22 w 31"/>
                <a:gd name="T9" fmla="*/ 1 h 16"/>
                <a:gd name="T10" fmla="*/ 24 w 31"/>
                <a:gd name="T11" fmla="*/ 1 h 16"/>
                <a:gd name="T12" fmla="*/ 27 w 31"/>
                <a:gd name="T13" fmla="*/ 1 h 16"/>
                <a:gd name="T14" fmla="*/ 28 w 31"/>
                <a:gd name="T15" fmla="*/ 2 h 16"/>
                <a:gd name="T16" fmla="*/ 29 w 31"/>
                <a:gd name="T17" fmla="*/ 3 h 16"/>
                <a:gd name="T18" fmla="*/ 30 w 31"/>
                <a:gd name="T19" fmla="*/ 5 h 16"/>
                <a:gd name="T20" fmla="*/ 30 w 31"/>
                <a:gd name="T21" fmla="*/ 8 h 16"/>
                <a:gd name="T22" fmla="*/ 29 w 31"/>
                <a:gd name="T23" fmla="*/ 10 h 16"/>
                <a:gd name="T24" fmla="*/ 28 w 31"/>
                <a:gd name="T25" fmla="*/ 12 h 16"/>
                <a:gd name="T26" fmla="*/ 27 w 31"/>
                <a:gd name="T27" fmla="*/ 13 h 16"/>
                <a:gd name="T28" fmla="*/ 24 w 31"/>
                <a:gd name="T29" fmla="*/ 13 h 16"/>
                <a:gd name="T30" fmla="*/ 22 w 31"/>
                <a:gd name="T31" fmla="*/ 14 h 16"/>
                <a:gd name="T32" fmla="*/ 19 w 31"/>
                <a:gd name="T33" fmla="*/ 15 h 16"/>
                <a:gd name="T34" fmla="*/ 17 w 31"/>
                <a:gd name="T35" fmla="*/ 15 h 16"/>
                <a:gd name="T36" fmla="*/ 14 w 31"/>
                <a:gd name="T37" fmla="*/ 15 h 16"/>
                <a:gd name="T38" fmla="*/ 0 w 31"/>
                <a:gd name="T39" fmla="*/ 15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
                <a:gd name="T61" fmla="*/ 0 h 16"/>
                <a:gd name="T62" fmla="*/ 31 w 31"/>
                <a:gd name="T63" fmla="*/ 16 h 1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 h="16">
                  <a:moveTo>
                    <a:pt x="0" y="15"/>
                  </a:moveTo>
                  <a:lnTo>
                    <a:pt x="3" y="0"/>
                  </a:lnTo>
                  <a:lnTo>
                    <a:pt x="18" y="0"/>
                  </a:lnTo>
                  <a:lnTo>
                    <a:pt x="19" y="0"/>
                  </a:lnTo>
                  <a:lnTo>
                    <a:pt x="22" y="1"/>
                  </a:lnTo>
                  <a:lnTo>
                    <a:pt x="24" y="1"/>
                  </a:lnTo>
                  <a:lnTo>
                    <a:pt x="27" y="1"/>
                  </a:lnTo>
                  <a:lnTo>
                    <a:pt x="28" y="2"/>
                  </a:lnTo>
                  <a:lnTo>
                    <a:pt x="29" y="3"/>
                  </a:lnTo>
                  <a:lnTo>
                    <a:pt x="30" y="5"/>
                  </a:lnTo>
                  <a:lnTo>
                    <a:pt x="30" y="8"/>
                  </a:lnTo>
                  <a:lnTo>
                    <a:pt x="29" y="10"/>
                  </a:lnTo>
                  <a:lnTo>
                    <a:pt x="28" y="12"/>
                  </a:lnTo>
                  <a:lnTo>
                    <a:pt x="27" y="13"/>
                  </a:lnTo>
                  <a:lnTo>
                    <a:pt x="24" y="13"/>
                  </a:lnTo>
                  <a:lnTo>
                    <a:pt x="22" y="14"/>
                  </a:lnTo>
                  <a:lnTo>
                    <a:pt x="19" y="15"/>
                  </a:lnTo>
                  <a:lnTo>
                    <a:pt x="17" y="15"/>
                  </a:lnTo>
                  <a:lnTo>
                    <a:pt x="14" y="15"/>
                  </a:lnTo>
                  <a:lnTo>
                    <a:pt x="0" y="15"/>
                  </a:lnTo>
                </a:path>
              </a:pathLst>
            </a:custGeom>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210978" name="Freeform 38"/>
          <p:cNvSpPr>
            <a:spLocks/>
          </p:cNvSpPr>
          <p:nvPr/>
        </p:nvSpPr>
        <p:spPr bwMode="auto">
          <a:xfrm>
            <a:off x="8494713" y="6615113"/>
            <a:ext cx="1587" cy="3175"/>
          </a:xfrm>
          <a:custGeom>
            <a:avLst/>
            <a:gdLst>
              <a:gd name="T0" fmla="*/ 0 w 1"/>
              <a:gd name="T1" fmla="*/ 0 h 2"/>
              <a:gd name="T2" fmla="*/ 0 w 1"/>
              <a:gd name="T3" fmla="*/ 2147483646 h 2"/>
              <a:gd name="T4" fmla="*/ 0 w 1"/>
              <a:gd name="T5" fmla="*/ 2147483646 h 2"/>
              <a:gd name="T6" fmla="*/ 0 w 1"/>
              <a:gd name="T7" fmla="*/ 2147483646 h 2"/>
              <a:gd name="T8" fmla="*/ 0 w 1"/>
              <a:gd name="T9" fmla="*/ 2147483646 h 2"/>
              <a:gd name="T10" fmla="*/ 0 w 1"/>
              <a:gd name="T11" fmla="*/ 0 h 2"/>
              <a:gd name="T12" fmla="*/ 0 w 1"/>
              <a:gd name="T13" fmla="*/ 0 h 2"/>
              <a:gd name="T14" fmla="*/ 0 w 1"/>
              <a:gd name="T15" fmla="*/ 0 h 2"/>
              <a:gd name="T16" fmla="*/ 0 w 1"/>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2"/>
              <a:gd name="T29" fmla="*/ 1 w 1"/>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2">
                <a:moveTo>
                  <a:pt x="0" y="0"/>
                </a:moveTo>
                <a:lnTo>
                  <a:pt x="0" y="1"/>
                </a:lnTo>
                <a:lnTo>
                  <a:pt x="0" y="0"/>
                </a:lnTo>
              </a:path>
            </a:pathLst>
          </a:custGeom>
          <a:solidFill>
            <a:srgbClr val="00279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nvGrpSpPr>
          <p:cNvPr id="210979" name="Group 39"/>
          <p:cNvGrpSpPr>
            <a:grpSpLocks/>
          </p:cNvGrpSpPr>
          <p:nvPr/>
        </p:nvGrpSpPr>
        <p:grpSpPr bwMode="auto">
          <a:xfrm>
            <a:off x="8132763" y="6543675"/>
            <a:ext cx="935037" cy="219075"/>
            <a:chOff x="5123" y="4122"/>
            <a:chExt cx="589" cy="138"/>
          </a:xfrm>
        </p:grpSpPr>
        <p:sp useBgFill="1">
          <p:nvSpPr>
            <p:cNvPr id="210984" name="Freeform 40"/>
            <p:cNvSpPr>
              <a:spLocks/>
            </p:cNvSpPr>
            <p:nvPr/>
          </p:nvSpPr>
          <p:spPr bwMode="auto">
            <a:xfrm>
              <a:off x="5367" y="4173"/>
              <a:ext cx="1" cy="2"/>
            </a:xfrm>
            <a:custGeom>
              <a:avLst/>
              <a:gdLst>
                <a:gd name="T0" fmla="*/ 0 w 1"/>
                <a:gd name="T1" fmla="*/ 0 h 2"/>
                <a:gd name="T2" fmla="*/ 0 w 1"/>
                <a:gd name="T3" fmla="*/ 1 h 2"/>
                <a:gd name="T4" fmla="*/ 0 w 1"/>
                <a:gd name="T5" fmla="*/ 1 h 2"/>
                <a:gd name="T6" fmla="*/ 0 w 1"/>
                <a:gd name="T7" fmla="*/ 1 h 2"/>
                <a:gd name="T8" fmla="*/ 0 w 1"/>
                <a:gd name="T9" fmla="*/ 1 h 2"/>
                <a:gd name="T10" fmla="*/ 0 w 1"/>
                <a:gd name="T11" fmla="*/ 0 h 2"/>
                <a:gd name="T12" fmla="*/ 0 w 1"/>
                <a:gd name="T13" fmla="*/ 0 h 2"/>
                <a:gd name="T14" fmla="*/ 0 w 1"/>
                <a:gd name="T15" fmla="*/ 0 h 2"/>
                <a:gd name="T16" fmla="*/ 0 w 1"/>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2"/>
                <a:gd name="T29" fmla="*/ 1 w 1"/>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2">
                  <a:moveTo>
                    <a:pt x="0" y="0"/>
                  </a:moveTo>
                  <a:lnTo>
                    <a:pt x="0" y="1"/>
                  </a:lnTo>
                  <a:lnTo>
                    <a:pt x="0" y="0"/>
                  </a:lnTo>
                </a:path>
              </a:pathLst>
            </a:custGeom>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nvGrpSpPr>
            <p:cNvPr id="210985" name="Group 41"/>
            <p:cNvGrpSpPr>
              <a:grpSpLocks/>
            </p:cNvGrpSpPr>
            <p:nvPr/>
          </p:nvGrpSpPr>
          <p:grpSpPr bwMode="auto">
            <a:xfrm>
              <a:off x="5123" y="4122"/>
              <a:ext cx="589" cy="138"/>
              <a:chOff x="5123" y="4122"/>
              <a:chExt cx="589" cy="138"/>
            </a:xfrm>
          </p:grpSpPr>
          <p:sp useBgFill="1">
            <p:nvSpPr>
              <p:cNvPr id="210986" name="Freeform 42"/>
              <p:cNvSpPr>
                <a:spLocks/>
              </p:cNvSpPr>
              <p:nvPr/>
            </p:nvSpPr>
            <p:spPr bwMode="auto">
              <a:xfrm>
                <a:off x="5541" y="4122"/>
                <a:ext cx="171" cy="138"/>
              </a:xfrm>
              <a:custGeom>
                <a:avLst/>
                <a:gdLst>
                  <a:gd name="T0" fmla="*/ 170 w 171"/>
                  <a:gd name="T1" fmla="*/ 69 h 138"/>
                  <a:gd name="T2" fmla="*/ 95 w 171"/>
                  <a:gd name="T3" fmla="*/ 78 h 138"/>
                  <a:gd name="T4" fmla="*/ 86 w 171"/>
                  <a:gd name="T5" fmla="*/ 137 h 138"/>
                  <a:gd name="T6" fmla="*/ 75 w 171"/>
                  <a:gd name="T7" fmla="*/ 78 h 138"/>
                  <a:gd name="T8" fmla="*/ 0 w 171"/>
                  <a:gd name="T9" fmla="*/ 69 h 138"/>
                  <a:gd name="T10" fmla="*/ 75 w 171"/>
                  <a:gd name="T11" fmla="*/ 59 h 138"/>
                  <a:gd name="T12" fmla="*/ 86 w 171"/>
                  <a:gd name="T13" fmla="*/ 0 h 138"/>
                  <a:gd name="T14" fmla="*/ 95 w 171"/>
                  <a:gd name="T15" fmla="*/ 59 h 138"/>
                  <a:gd name="T16" fmla="*/ 170 w 171"/>
                  <a:gd name="T17" fmla="*/ 69 h 1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1"/>
                  <a:gd name="T28" fmla="*/ 0 h 138"/>
                  <a:gd name="T29" fmla="*/ 171 w 171"/>
                  <a:gd name="T30" fmla="*/ 138 h 1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1" h="138">
                    <a:moveTo>
                      <a:pt x="170" y="69"/>
                    </a:moveTo>
                    <a:lnTo>
                      <a:pt x="95" y="78"/>
                    </a:lnTo>
                    <a:lnTo>
                      <a:pt x="86" y="137"/>
                    </a:lnTo>
                    <a:lnTo>
                      <a:pt x="75" y="78"/>
                    </a:lnTo>
                    <a:lnTo>
                      <a:pt x="0" y="69"/>
                    </a:lnTo>
                    <a:lnTo>
                      <a:pt x="75" y="59"/>
                    </a:lnTo>
                    <a:lnTo>
                      <a:pt x="86" y="0"/>
                    </a:lnTo>
                    <a:lnTo>
                      <a:pt x="95" y="59"/>
                    </a:lnTo>
                    <a:lnTo>
                      <a:pt x="170" y="69"/>
                    </a:lnTo>
                  </a:path>
                </a:pathLst>
              </a:custGeom>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useBgFill="1">
            <p:nvSpPr>
              <p:cNvPr id="210987" name="Freeform 43"/>
              <p:cNvSpPr>
                <a:spLocks/>
              </p:cNvSpPr>
              <p:nvPr/>
            </p:nvSpPr>
            <p:spPr bwMode="auto">
              <a:xfrm>
                <a:off x="5133" y="4152"/>
                <a:ext cx="47" cy="21"/>
              </a:xfrm>
              <a:custGeom>
                <a:avLst/>
                <a:gdLst>
                  <a:gd name="T0" fmla="*/ 0 w 47"/>
                  <a:gd name="T1" fmla="*/ 20 h 21"/>
                  <a:gd name="T2" fmla="*/ 5 w 47"/>
                  <a:gd name="T3" fmla="*/ 0 h 21"/>
                  <a:gd name="T4" fmla="*/ 29 w 47"/>
                  <a:gd name="T5" fmla="*/ 0 h 21"/>
                  <a:gd name="T6" fmla="*/ 32 w 47"/>
                  <a:gd name="T7" fmla="*/ 0 h 21"/>
                  <a:gd name="T8" fmla="*/ 35 w 47"/>
                  <a:gd name="T9" fmla="*/ 0 h 21"/>
                  <a:gd name="T10" fmla="*/ 38 w 47"/>
                  <a:gd name="T11" fmla="*/ 0 h 21"/>
                  <a:gd name="T12" fmla="*/ 41 w 47"/>
                  <a:gd name="T13" fmla="*/ 1 h 21"/>
                  <a:gd name="T14" fmla="*/ 43 w 47"/>
                  <a:gd name="T15" fmla="*/ 3 h 21"/>
                  <a:gd name="T16" fmla="*/ 45 w 47"/>
                  <a:gd name="T17" fmla="*/ 5 h 21"/>
                  <a:gd name="T18" fmla="*/ 46 w 47"/>
                  <a:gd name="T19" fmla="*/ 7 h 21"/>
                  <a:gd name="T20" fmla="*/ 45 w 47"/>
                  <a:gd name="T21" fmla="*/ 10 h 21"/>
                  <a:gd name="T22" fmla="*/ 45 w 47"/>
                  <a:gd name="T23" fmla="*/ 12 h 21"/>
                  <a:gd name="T24" fmla="*/ 42 w 47"/>
                  <a:gd name="T25" fmla="*/ 15 h 21"/>
                  <a:gd name="T26" fmla="*/ 41 w 47"/>
                  <a:gd name="T27" fmla="*/ 16 h 21"/>
                  <a:gd name="T28" fmla="*/ 37 w 47"/>
                  <a:gd name="T29" fmla="*/ 18 h 21"/>
                  <a:gd name="T30" fmla="*/ 34 w 47"/>
                  <a:gd name="T31" fmla="*/ 19 h 21"/>
                  <a:gd name="T32" fmla="*/ 30 w 47"/>
                  <a:gd name="T33" fmla="*/ 20 h 21"/>
                  <a:gd name="T34" fmla="*/ 26 w 47"/>
                  <a:gd name="T35" fmla="*/ 20 h 21"/>
                  <a:gd name="T36" fmla="*/ 22 w 47"/>
                  <a:gd name="T37" fmla="*/ 20 h 21"/>
                  <a:gd name="T38" fmla="*/ 0 w 47"/>
                  <a:gd name="T39" fmla="*/ 20 h 2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7"/>
                  <a:gd name="T61" fmla="*/ 0 h 21"/>
                  <a:gd name="T62" fmla="*/ 47 w 47"/>
                  <a:gd name="T63" fmla="*/ 21 h 2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7" h="21">
                    <a:moveTo>
                      <a:pt x="0" y="20"/>
                    </a:moveTo>
                    <a:lnTo>
                      <a:pt x="5" y="0"/>
                    </a:lnTo>
                    <a:lnTo>
                      <a:pt x="29" y="0"/>
                    </a:lnTo>
                    <a:lnTo>
                      <a:pt x="32" y="0"/>
                    </a:lnTo>
                    <a:lnTo>
                      <a:pt x="35" y="0"/>
                    </a:lnTo>
                    <a:lnTo>
                      <a:pt x="38" y="0"/>
                    </a:lnTo>
                    <a:lnTo>
                      <a:pt x="41" y="1"/>
                    </a:lnTo>
                    <a:lnTo>
                      <a:pt x="43" y="3"/>
                    </a:lnTo>
                    <a:lnTo>
                      <a:pt x="45" y="5"/>
                    </a:lnTo>
                    <a:lnTo>
                      <a:pt x="46" y="7"/>
                    </a:lnTo>
                    <a:lnTo>
                      <a:pt x="45" y="10"/>
                    </a:lnTo>
                    <a:lnTo>
                      <a:pt x="45" y="12"/>
                    </a:lnTo>
                    <a:lnTo>
                      <a:pt x="42" y="15"/>
                    </a:lnTo>
                    <a:lnTo>
                      <a:pt x="41" y="16"/>
                    </a:lnTo>
                    <a:lnTo>
                      <a:pt x="37" y="18"/>
                    </a:lnTo>
                    <a:lnTo>
                      <a:pt x="34" y="19"/>
                    </a:lnTo>
                    <a:lnTo>
                      <a:pt x="30" y="20"/>
                    </a:lnTo>
                    <a:lnTo>
                      <a:pt x="26" y="20"/>
                    </a:lnTo>
                    <a:lnTo>
                      <a:pt x="22" y="20"/>
                    </a:lnTo>
                    <a:lnTo>
                      <a:pt x="0" y="20"/>
                    </a:lnTo>
                  </a:path>
                </a:pathLst>
              </a:custGeom>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useBgFill="1">
            <p:nvSpPr>
              <p:cNvPr id="210988" name="Freeform 44"/>
              <p:cNvSpPr>
                <a:spLocks/>
              </p:cNvSpPr>
              <p:nvPr/>
            </p:nvSpPr>
            <p:spPr bwMode="auto">
              <a:xfrm>
                <a:off x="5256" y="4160"/>
                <a:ext cx="29" cy="54"/>
              </a:xfrm>
              <a:custGeom>
                <a:avLst/>
                <a:gdLst>
                  <a:gd name="T0" fmla="*/ 0 w 29"/>
                  <a:gd name="T1" fmla="*/ 53 h 54"/>
                  <a:gd name="T2" fmla="*/ 22 w 29"/>
                  <a:gd name="T3" fmla="*/ 0 h 54"/>
                  <a:gd name="T4" fmla="*/ 28 w 29"/>
                  <a:gd name="T5" fmla="*/ 53 h 54"/>
                  <a:gd name="T6" fmla="*/ 0 w 29"/>
                  <a:gd name="T7" fmla="*/ 53 h 54"/>
                  <a:gd name="T8" fmla="*/ 0 60000 65536"/>
                  <a:gd name="T9" fmla="*/ 0 60000 65536"/>
                  <a:gd name="T10" fmla="*/ 0 60000 65536"/>
                  <a:gd name="T11" fmla="*/ 0 60000 65536"/>
                  <a:gd name="T12" fmla="*/ 0 w 29"/>
                  <a:gd name="T13" fmla="*/ 0 h 54"/>
                  <a:gd name="T14" fmla="*/ 29 w 29"/>
                  <a:gd name="T15" fmla="*/ 54 h 54"/>
                </a:gdLst>
                <a:ahLst/>
                <a:cxnLst>
                  <a:cxn ang="T8">
                    <a:pos x="T0" y="T1"/>
                  </a:cxn>
                  <a:cxn ang="T9">
                    <a:pos x="T2" y="T3"/>
                  </a:cxn>
                  <a:cxn ang="T10">
                    <a:pos x="T4" y="T5"/>
                  </a:cxn>
                  <a:cxn ang="T11">
                    <a:pos x="T6" y="T7"/>
                  </a:cxn>
                </a:cxnLst>
                <a:rect l="T12" t="T13" r="T14" b="T15"/>
                <a:pathLst>
                  <a:path w="29" h="54">
                    <a:moveTo>
                      <a:pt x="0" y="53"/>
                    </a:moveTo>
                    <a:lnTo>
                      <a:pt x="22" y="0"/>
                    </a:lnTo>
                    <a:lnTo>
                      <a:pt x="28" y="53"/>
                    </a:lnTo>
                    <a:lnTo>
                      <a:pt x="0" y="53"/>
                    </a:lnTo>
                  </a:path>
                </a:pathLst>
              </a:custGeom>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useBgFill="1">
            <p:nvSpPr>
              <p:cNvPr id="210989" name="Freeform 45"/>
              <p:cNvSpPr>
                <a:spLocks/>
              </p:cNvSpPr>
              <p:nvPr/>
            </p:nvSpPr>
            <p:spPr bwMode="auto">
              <a:xfrm>
                <a:off x="5123" y="4205"/>
                <a:ext cx="49" cy="30"/>
              </a:xfrm>
              <a:custGeom>
                <a:avLst/>
                <a:gdLst>
                  <a:gd name="T0" fmla="*/ 0 w 49"/>
                  <a:gd name="T1" fmla="*/ 29 h 30"/>
                  <a:gd name="T2" fmla="*/ 5 w 49"/>
                  <a:gd name="T3" fmla="*/ 0 h 30"/>
                  <a:gd name="T4" fmla="*/ 29 w 49"/>
                  <a:gd name="T5" fmla="*/ 0 h 30"/>
                  <a:gd name="T6" fmla="*/ 31 w 49"/>
                  <a:gd name="T7" fmla="*/ 0 h 30"/>
                  <a:gd name="T8" fmla="*/ 35 w 49"/>
                  <a:gd name="T9" fmla="*/ 1 h 30"/>
                  <a:gd name="T10" fmla="*/ 39 w 49"/>
                  <a:gd name="T11" fmla="*/ 1 h 30"/>
                  <a:gd name="T12" fmla="*/ 43 w 49"/>
                  <a:gd name="T13" fmla="*/ 2 h 30"/>
                  <a:gd name="T14" fmla="*/ 45 w 49"/>
                  <a:gd name="T15" fmla="*/ 4 h 30"/>
                  <a:gd name="T16" fmla="*/ 47 w 49"/>
                  <a:gd name="T17" fmla="*/ 7 h 30"/>
                  <a:gd name="T18" fmla="*/ 48 w 49"/>
                  <a:gd name="T19" fmla="*/ 10 h 30"/>
                  <a:gd name="T20" fmla="*/ 48 w 49"/>
                  <a:gd name="T21" fmla="*/ 15 h 30"/>
                  <a:gd name="T22" fmla="*/ 47 w 49"/>
                  <a:gd name="T23" fmla="*/ 19 h 30"/>
                  <a:gd name="T24" fmla="*/ 45 w 49"/>
                  <a:gd name="T25" fmla="*/ 22 h 30"/>
                  <a:gd name="T26" fmla="*/ 43 w 49"/>
                  <a:gd name="T27" fmla="*/ 25 h 30"/>
                  <a:gd name="T28" fmla="*/ 39 w 49"/>
                  <a:gd name="T29" fmla="*/ 26 h 30"/>
                  <a:gd name="T30" fmla="*/ 35 w 49"/>
                  <a:gd name="T31" fmla="*/ 28 h 30"/>
                  <a:gd name="T32" fmla="*/ 31 w 49"/>
                  <a:gd name="T33" fmla="*/ 29 h 30"/>
                  <a:gd name="T34" fmla="*/ 27 w 49"/>
                  <a:gd name="T35" fmla="*/ 29 h 30"/>
                  <a:gd name="T36" fmla="*/ 22 w 49"/>
                  <a:gd name="T37" fmla="*/ 29 h 30"/>
                  <a:gd name="T38" fmla="*/ 0 w 49"/>
                  <a:gd name="T39" fmla="*/ 29 h 3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9"/>
                  <a:gd name="T61" fmla="*/ 0 h 30"/>
                  <a:gd name="T62" fmla="*/ 49 w 49"/>
                  <a:gd name="T63" fmla="*/ 30 h 3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9" h="30">
                    <a:moveTo>
                      <a:pt x="0" y="29"/>
                    </a:moveTo>
                    <a:lnTo>
                      <a:pt x="5" y="0"/>
                    </a:lnTo>
                    <a:lnTo>
                      <a:pt x="29" y="0"/>
                    </a:lnTo>
                    <a:lnTo>
                      <a:pt x="31" y="0"/>
                    </a:lnTo>
                    <a:lnTo>
                      <a:pt x="35" y="1"/>
                    </a:lnTo>
                    <a:lnTo>
                      <a:pt x="39" y="1"/>
                    </a:lnTo>
                    <a:lnTo>
                      <a:pt x="43" y="2"/>
                    </a:lnTo>
                    <a:lnTo>
                      <a:pt x="45" y="4"/>
                    </a:lnTo>
                    <a:lnTo>
                      <a:pt x="47" y="7"/>
                    </a:lnTo>
                    <a:lnTo>
                      <a:pt x="48" y="10"/>
                    </a:lnTo>
                    <a:lnTo>
                      <a:pt x="48" y="15"/>
                    </a:lnTo>
                    <a:lnTo>
                      <a:pt x="47" y="19"/>
                    </a:lnTo>
                    <a:lnTo>
                      <a:pt x="45" y="22"/>
                    </a:lnTo>
                    <a:lnTo>
                      <a:pt x="43" y="25"/>
                    </a:lnTo>
                    <a:lnTo>
                      <a:pt x="39" y="26"/>
                    </a:lnTo>
                    <a:lnTo>
                      <a:pt x="35" y="28"/>
                    </a:lnTo>
                    <a:lnTo>
                      <a:pt x="31" y="29"/>
                    </a:lnTo>
                    <a:lnTo>
                      <a:pt x="27" y="29"/>
                    </a:lnTo>
                    <a:lnTo>
                      <a:pt x="22" y="29"/>
                    </a:lnTo>
                    <a:lnTo>
                      <a:pt x="0" y="29"/>
                    </a:lnTo>
                  </a:path>
                </a:pathLst>
              </a:custGeom>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grpSp>
      <p:sp>
        <p:nvSpPr>
          <p:cNvPr id="210980" name="AutoShape 46"/>
          <p:cNvSpPr>
            <a:spLocks noChangeArrowheads="1"/>
          </p:cNvSpPr>
          <p:nvPr/>
        </p:nvSpPr>
        <p:spPr bwMode="auto">
          <a:xfrm>
            <a:off x="3962400" y="838200"/>
            <a:ext cx="1524000" cy="685800"/>
          </a:xfrm>
          <a:prstGeom prst="flowChartPunchedTape">
            <a:avLst/>
          </a:prstGeom>
          <a:solidFill>
            <a:schemeClr val="bg1"/>
          </a:solidFill>
          <a:ln w="9525">
            <a:solidFill>
              <a:schemeClr val="tx1"/>
            </a:solidFill>
            <a:miter lim="800000"/>
            <a:headEnd/>
            <a:tailEnd/>
          </a:ln>
        </p:spPr>
        <p:txBody>
          <a:bodyPr wrap="none" anchor="ct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endParaRPr lang="en-US" altLang="en-US" sz="1800"/>
          </a:p>
        </p:txBody>
      </p:sp>
      <p:sp>
        <p:nvSpPr>
          <p:cNvPr id="210981" name="Text Box 47"/>
          <p:cNvSpPr txBox="1">
            <a:spLocks noChangeArrowheads="1"/>
          </p:cNvSpPr>
          <p:nvPr/>
        </p:nvSpPr>
        <p:spPr bwMode="auto">
          <a:xfrm>
            <a:off x="4114800" y="914400"/>
            <a:ext cx="1371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50000"/>
              </a:spcBef>
              <a:buClrTx/>
              <a:buSzTx/>
              <a:buFontTx/>
              <a:buNone/>
            </a:pPr>
            <a:r>
              <a:rPr lang="en-US" altLang="en-US" sz="2000" b="1">
                <a:latin typeface="Trebuchet MS" panose="020B0603020202020204" pitchFamily="34" charset="0"/>
              </a:rPr>
              <a:t>CULTURE</a:t>
            </a:r>
          </a:p>
        </p:txBody>
      </p:sp>
      <p:sp>
        <p:nvSpPr>
          <p:cNvPr id="210982" name="Rectangle 48"/>
          <p:cNvSpPr>
            <a:spLocks noChangeArrowheads="1"/>
          </p:cNvSpPr>
          <p:nvPr/>
        </p:nvSpPr>
        <p:spPr bwMode="auto">
          <a:xfrm>
            <a:off x="5486400" y="4267200"/>
            <a:ext cx="27543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r>
              <a:rPr lang="en-US" altLang="en-US" sz="2000"/>
              <a:t>Political history/climate</a:t>
            </a:r>
          </a:p>
        </p:txBody>
      </p:sp>
      <p:sp>
        <p:nvSpPr>
          <p:cNvPr id="210983" name="Text Box 49"/>
          <p:cNvSpPr txBox="1">
            <a:spLocks noChangeArrowheads="1"/>
          </p:cNvSpPr>
          <p:nvPr/>
        </p:nvSpPr>
        <p:spPr bwMode="auto">
          <a:xfrm>
            <a:off x="3733800" y="3443288"/>
            <a:ext cx="1752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50000"/>
              </a:spcBef>
              <a:buClrTx/>
              <a:buSzTx/>
              <a:buFontTx/>
              <a:buNone/>
            </a:pPr>
            <a:r>
              <a:rPr lang="en-US" altLang="en-US" sz="1800"/>
              <a:t>Gender Roles</a:t>
            </a:r>
          </a:p>
        </p:txBody>
      </p:sp>
    </p:spTree>
    <p:extLst>
      <p:ext uri="{BB962C8B-B14F-4D97-AF65-F5344CB8AC3E}">
        <p14:creationId xmlns:p14="http://schemas.microsoft.com/office/powerpoint/2010/main" val="1005627919"/>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xmlns:p14="http://schemas.microsoft.com/office/powerpoint/2010/main" spd="slow" advTm="12000"/>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22781"/>
            <a:ext cx="8229600" cy="1143000"/>
          </a:xfrm>
        </p:spPr>
        <p:txBody>
          <a:bodyPr>
            <a:noAutofit/>
          </a:bodyPr>
          <a:lstStyle/>
          <a:p>
            <a:pPr algn="l"/>
            <a:r>
              <a:rPr lang="en-US" sz="3200" b="1" dirty="0" smtClean="0"/>
              <a:t>Questions to Ponder</a:t>
            </a:r>
            <a:r>
              <a:rPr lang="en-US" sz="3200" dirty="0" smtClean="0"/>
              <a:t>: What issues might a student from a different culture face in your classroom or school? How would you even know it was an issue?</a:t>
            </a:r>
            <a:br>
              <a:rPr lang="en-US" sz="3200" dirty="0" smtClean="0"/>
            </a:br>
            <a:r>
              <a:rPr lang="en-US" sz="3200" dirty="0"/>
              <a:t/>
            </a:r>
            <a:br>
              <a:rPr lang="en-US" sz="3200" dirty="0"/>
            </a:br>
            <a:r>
              <a:rPr lang="en-US" sz="3200" b="1" dirty="0" smtClean="0"/>
              <a:t>Action Step: </a:t>
            </a:r>
            <a:r>
              <a:rPr lang="en-US" sz="3200" dirty="0" smtClean="0"/>
              <a:t>Research your students’ cultures if their culture is different from yours.</a:t>
            </a:r>
            <a:endParaRPr lang="en-US" sz="3200" dirty="0"/>
          </a:p>
        </p:txBody>
      </p:sp>
    </p:spTree>
    <p:extLst>
      <p:ext uri="{BB962C8B-B14F-4D97-AF65-F5344CB8AC3E}">
        <p14:creationId xmlns:p14="http://schemas.microsoft.com/office/powerpoint/2010/main" val="1975317761"/>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xmlns:p14="http://schemas.microsoft.com/office/powerpoint/2010/main" spd="slow" advTm="12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a:solidFill>
            <a:schemeClr val="bg2"/>
          </a:solidFill>
        </p:spPr>
        <p:txBody>
          <a:bodyPr>
            <a:normAutofit fontScale="90000"/>
          </a:bodyPr>
          <a:lstStyle/>
          <a:p>
            <a:pPr eaLnBrk="1" hangingPunct="1">
              <a:defRPr/>
            </a:pPr>
            <a:r>
              <a:rPr lang="en-US" sz="4000" smtClean="0">
                <a:solidFill>
                  <a:schemeClr val="tx1"/>
                </a:solidFill>
                <a:effectLst>
                  <a:outerShdw blurRad="38100" dist="38100" dir="2700000" algn="tl">
                    <a:srgbClr val="000000"/>
                  </a:outerShdw>
                </a:effectLst>
              </a:rPr>
              <a:t>Why Learning to Work with Families is Important?</a:t>
            </a:r>
          </a:p>
        </p:txBody>
      </p:sp>
      <p:sp>
        <p:nvSpPr>
          <p:cNvPr id="242691" name="Rectangle 3"/>
          <p:cNvSpPr>
            <a:spLocks noGrp="1" noChangeArrowheads="1"/>
          </p:cNvSpPr>
          <p:nvPr>
            <p:ph type="body" idx="1"/>
          </p:nvPr>
        </p:nvSpPr>
        <p:spPr/>
        <p:txBody>
          <a:bodyPr/>
          <a:lstStyle/>
          <a:p>
            <a:pPr eaLnBrk="1" hangingPunct="1">
              <a:defRPr/>
            </a:pPr>
            <a:r>
              <a:rPr lang="en-US" dirty="0" smtClean="0"/>
              <a:t>If we think about the worlds of many of the children in our nation’s classrooms, we might be overwhelmed by the fragmentation that takes place as they move from the hopes of their families and the promise of the early years through an educational system that gradually disconnects their lives. (Taylor &amp; Dorsey-Gaines, p. 224)</a:t>
            </a:r>
          </a:p>
        </p:txBody>
      </p:sp>
    </p:spTree>
    <p:extLst>
      <p:ext uri="{BB962C8B-B14F-4D97-AF65-F5344CB8AC3E}">
        <p14:creationId xmlns:p14="http://schemas.microsoft.com/office/powerpoint/2010/main" val="1860388082"/>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xmlns:p14="http://schemas.microsoft.com/office/powerpoint/2010/main" spd="slow" advTm="12000"/>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solidFill>
            <a:schemeClr val="accent5">
              <a:lumMod val="90000"/>
            </a:schemeClr>
          </a:solidFill>
        </p:spPr>
        <p:txBody>
          <a:bodyPr/>
          <a:lstStyle/>
          <a:p>
            <a:pPr eaLnBrk="1" hangingPunct="1">
              <a:defRPr/>
            </a:pPr>
            <a:r>
              <a:rPr lang="en-US" sz="3600" dirty="0" smtClean="0">
                <a:solidFill>
                  <a:schemeClr val="bg1"/>
                </a:solidFill>
                <a:effectLst/>
              </a:rPr>
              <a:t>Students’ Time In and Out of School</a:t>
            </a:r>
          </a:p>
        </p:txBody>
      </p:sp>
      <p:pic>
        <p:nvPicPr>
          <p:cNvPr id="61443" name="Picture 2"/>
          <p:cNvPicPr>
            <a:picLocks noChangeAspect="1" noChangeArrowheads="1"/>
          </p:cNvPicPr>
          <p:nvPr/>
        </p:nvPicPr>
        <p:blipFill>
          <a:blip r:embed="rId2" cstate="print"/>
          <a:srcRect/>
          <a:stretch>
            <a:fillRect/>
          </a:stretch>
        </p:blipFill>
        <p:spPr bwMode="auto">
          <a:xfrm>
            <a:off x="2514600" y="1481138"/>
            <a:ext cx="4572000" cy="5059362"/>
          </a:xfrm>
          <a:prstGeom prst="rect">
            <a:avLst/>
          </a:prstGeom>
          <a:noFill/>
          <a:ln w="9525">
            <a:noFill/>
            <a:miter lim="800000"/>
            <a:headEnd/>
            <a:tailEnd/>
          </a:ln>
        </p:spPr>
      </p:pic>
    </p:spTree>
    <p:extLst>
      <p:ext uri="{BB962C8B-B14F-4D97-AF65-F5344CB8AC3E}">
        <p14:creationId xmlns:p14="http://schemas.microsoft.com/office/powerpoint/2010/main" val="12503054"/>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xmlns:p14="http://schemas.microsoft.com/office/powerpoint/2010/main" spd="slow" advTm="12000"/>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Rectangle 2"/>
          <p:cNvSpPr>
            <a:spLocks noGrp="1" noChangeArrowheads="1"/>
          </p:cNvSpPr>
          <p:nvPr>
            <p:ph type="title"/>
          </p:nvPr>
        </p:nvSpPr>
        <p:spPr>
          <a:xfrm>
            <a:off x="457200" y="0"/>
            <a:ext cx="8229600" cy="1139825"/>
          </a:xfrm>
        </p:spPr>
        <p:txBody>
          <a:bodyPr/>
          <a:lstStyle/>
          <a:p>
            <a:pPr eaLnBrk="1" hangingPunct="1">
              <a:defRPr/>
            </a:pPr>
            <a:r>
              <a:rPr lang="en-US" dirty="0" smtClean="0">
                <a:solidFill>
                  <a:schemeClr val="tx1"/>
                </a:solidFill>
                <a:effectLst/>
              </a:rPr>
              <a:t>Teacher Education</a:t>
            </a:r>
          </a:p>
        </p:txBody>
      </p:sp>
      <p:sp>
        <p:nvSpPr>
          <p:cNvPr id="578563" name="Rectangle 3"/>
          <p:cNvSpPr>
            <a:spLocks noGrp="1" noChangeArrowheads="1"/>
          </p:cNvSpPr>
          <p:nvPr>
            <p:ph type="body" idx="1"/>
          </p:nvPr>
        </p:nvSpPr>
        <p:spPr>
          <a:xfrm>
            <a:off x="457200" y="1295400"/>
            <a:ext cx="8229600" cy="4835525"/>
          </a:xfrm>
        </p:spPr>
        <p:txBody>
          <a:bodyPr/>
          <a:lstStyle/>
          <a:p>
            <a:pPr eaLnBrk="1" hangingPunct="1">
              <a:lnSpc>
                <a:spcPct val="90000"/>
              </a:lnSpc>
              <a:buFont typeface="Wingdings" panose="05000000000000000000" pitchFamily="2" charset="2"/>
              <a:buNone/>
              <a:defRPr/>
            </a:pPr>
            <a:r>
              <a:rPr lang="en-US" sz="2800" dirty="0" smtClean="0"/>
              <a:t>	“Many teachers find themselves</a:t>
            </a:r>
            <a:r>
              <a:rPr lang="en-US" sz="2800" dirty="0" smtClean="0">
                <a:solidFill>
                  <a:srgbClr val="FF0000"/>
                </a:solidFill>
              </a:rPr>
              <a:t> </a:t>
            </a:r>
            <a:r>
              <a:rPr lang="en-US" sz="2800" dirty="0" smtClean="0">
                <a:solidFill>
                  <a:srgbClr val="FF0000"/>
                </a:solidFill>
                <a:effectLst/>
              </a:rPr>
              <a:t>ill-prepared to comprehend the multiple cultures that students bring to the classroom</a:t>
            </a:r>
            <a:r>
              <a:rPr lang="en-US" sz="2800" dirty="0" smtClean="0"/>
              <a:t>, let alone bring dignity and respect for those cultures.  They are taught subject matter, but not what to do when the subject matter does not pertain to the life experiences of the students.  </a:t>
            </a:r>
            <a:r>
              <a:rPr lang="en-US" sz="2800" dirty="0" smtClean="0">
                <a:solidFill>
                  <a:srgbClr val="FF0000"/>
                </a:solidFill>
                <a:effectLst/>
              </a:rPr>
              <a:t>Teacher education programs rarely prepare teachers to make education meaningful to diverse groups of students”</a:t>
            </a:r>
            <a:r>
              <a:rPr lang="en-US" sz="2800" dirty="0" smtClean="0">
                <a:solidFill>
                  <a:srgbClr val="FF0000"/>
                </a:solidFill>
                <a:effectLst>
                  <a:outerShdw blurRad="38100" dist="38100" dir="2700000" algn="tl">
                    <a:srgbClr val="FFFFFF"/>
                  </a:outerShdw>
                </a:effectLst>
              </a:rPr>
              <a:t> </a:t>
            </a:r>
            <a:r>
              <a:rPr lang="en-US" sz="2800" dirty="0" smtClean="0"/>
              <a:t>(</a:t>
            </a:r>
            <a:r>
              <a:rPr lang="en-US" sz="2800" dirty="0" err="1" smtClean="0"/>
              <a:t>Krevotics</a:t>
            </a:r>
            <a:r>
              <a:rPr lang="en-US" sz="2800" dirty="0" smtClean="0"/>
              <a:t> &amp; </a:t>
            </a:r>
            <a:r>
              <a:rPr lang="en-US" sz="2800" dirty="0" err="1" smtClean="0"/>
              <a:t>Nussell</a:t>
            </a:r>
            <a:r>
              <a:rPr lang="en-US" sz="2800" dirty="0" smtClean="0"/>
              <a:t>, 1994, p. xi).</a:t>
            </a:r>
          </a:p>
        </p:txBody>
      </p:sp>
    </p:spTree>
    <p:extLst>
      <p:ext uri="{BB962C8B-B14F-4D97-AF65-F5344CB8AC3E}">
        <p14:creationId xmlns:p14="http://schemas.microsoft.com/office/powerpoint/2010/main" val="1155532423"/>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xmlns:p14="http://schemas.microsoft.com/office/powerpoint/2010/main" spd="slow" advTm="12000"/>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solidFill>
            <a:srgbClr val="0000CC"/>
          </a:solidFill>
        </p:spPr>
        <p:txBody>
          <a:bodyPr>
            <a:normAutofit fontScale="90000"/>
          </a:bodyPr>
          <a:lstStyle/>
          <a:p>
            <a:pPr eaLnBrk="1" hangingPunct="1"/>
            <a:r>
              <a:rPr lang="en-US" sz="3600" dirty="0" smtClean="0">
                <a:solidFill>
                  <a:schemeClr val="bg1"/>
                </a:solidFill>
                <a:effectLst/>
              </a:rPr>
              <a:t>Why Develop a Scope and Sequence of Parent Involvement?</a:t>
            </a:r>
          </a:p>
        </p:txBody>
      </p:sp>
      <p:sp>
        <p:nvSpPr>
          <p:cNvPr id="49155" name="Rectangle 3"/>
          <p:cNvSpPr>
            <a:spLocks noGrp="1" noChangeArrowheads="1"/>
          </p:cNvSpPr>
          <p:nvPr>
            <p:ph type="body" idx="1"/>
          </p:nvPr>
        </p:nvSpPr>
        <p:spPr/>
        <p:txBody>
          <a:bodyPr/>
          <a:lstStyle/>
          <a:p>
            <a:pPr eaLnBrk="1" hangingPunct="1">
              <a:defRPr/>
            </a:pPr>
            <a:r>
              <a:rPr lang="en-US" dirty="0" smtClean="0">
                <a:cs typeface="Arial" pitchFamily="34" charset="0"/>
              </a:rPr>
              <a:t>Capitalize on the curriculum as a means of communicating with parents. It is an ongoing way to keep parents totally informed of their child's day, the school's goals and objectives…It's one way to begin to establish close, meaningful communication with busy parents... (p. 25)</a:t>
            </a:r>
          </a:p>
          <a:p>
            <a:pPr eaLnBrk="1" hangingPunct="1">
              <a:defRPr/>
            </a:pPr>
            <a:endParaRPr lang="en-US" dirty="0" smtClean="0"/>
          </a:p>
        </p:txBody>
      </p:sp>
    </p:spTree>
    <p:extLst>
      <p:ext uri="{BB962C8B-B14F-4D97-AF65-F5344CB8AC3E}">
        <p14:creationId xmlns:p14="http://schemas.microsoft.com/office/powerpoint/2010/main" val="3453242841"/>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xmlns:p14="http://schemas.microsoft.com/office/powerpoint/2010/main" spd="slow" advTm="12000"/>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 calcmode="lin" valueType="num">
                                      <p:cBhvr>
                                        <p:cTn id="7" dur="500" fill="hold"/>
                                        <p:tgtEl>
                                          <p:spTgt spid="49155">
                                            <p:txEl>
                                              <p:pRg st="0" end="0"/>
                                            </p:txEl>
                                          </p:spTgt>
                                        </p:tgtEl>
                                        <p:attrNameLst>
                                          <p:attrName>ppt_x</p:attrName>
                                        </p:attrNameLst>
                                      </p:cBhvr>
                                      <p:tavLst>
                                        <p:tav tm="0">
                                          <p:val>
                                            <p:strVal val="#ppt_x-#ppt_w/2"/>
                                          </p:val>
                                        </p:tav>
                                        <p:tav tm="100000">
                                          <p:val>
                                            <p:strVal val="#ppt_x"/>
                                          </p:val>
                                        </p:tav>
                                      </p:tavLst>
                                    </p:anim>
                                    <p:anim calcmode="lin" valueType="num">
                                      <p:cBhvr>
                                        <p:cTn id="8" dur="500" fill="hold"/>
                                        <p:tgtEl>
                                          <p:spTgt spid="49155">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49155">
                                            <p:txEl>
                                              <p:pRg st="0" end="0"/>
                                            </p:txEl>
                                          </p:spTgt>
                                        </p:tgtEl>
                                        <p:attrNameLst>
                                          <p:attrName>ppt_w</p:attrName>
                                        </p:attrNameLst>
                                      </p:cBhvr>
                                      <p:tavLst>
                                        <p:tav tm="0">
                                          <p:val>
                                            <p:fltVal val="0"/>
                                          </p:val>
                                        </p:tav>
                                        <p:tav tm="100000">
                                          <p:val>
                                            <p:strVal val="#ppt_w"/>
                                          </p:val>
                                        </p:tav>
                                      </p:tavLst>
                                    </p:anim>
                                    <p:anim calcmode="lin" valueType="num">
                                      <p:cBhvr>
                                        <p:cTn id="10" dur="500" fill="hold"/>
                                        <p:tgtEl>
                                          <p:spTgt spid="49155">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solidFill>
            <a:srgbClr val="0000CC"/>
          </a:solidFill>
        </p:spPr>
        <p:txBody>
          <a:bodyPr>
            <a:normAutofit fontScale="90000"/>
          </a:bodyPr>
          <a:lstStyle/>
          <a:p>
            <a:pPr eaLnBrk="1" hangingPunct="1"/>
            <a:r>
              <a:rPr lang="en-US" sz="3600" dirty="0" smtClean="0">
                <a:solidFill>
                  <a:srgbClr val="FFFFFF"/>
                </a:solidFill>
                <a:effectLst/>
              </a:rPr>
              <a:t>Developing a Scope and Sequence of Parent Involvement: Some Advice</a:t>
            </a:r>
          </a:p>
        </p:txBody>
      </p:sp>
      <p:sp>
        <p:nvSpPr>
          <p:cNvPr id="50179" name="Rectangle 3"/>
          <p:cNvSpPr>
            <a:spLocks noGrp="1" noChangeArrowheads="1"/>
          </p:cNvSpPr>
          <p:nvPr>
            <p:ph type="body" idx="1"/>
          </p:nvPr>
        </p:nvSpPr>
        <p:spPr/>
        <p:txBody>
          <a:bodyPr/>
          <a:lstStyle/>
          <a:p>
            <a:pPr eaLnBrk="1" hangingPunct="1">
              <a:defRPr/>
            </a:pPr>
            <a:r>
              <a:rPr lang="en-US" dirty="0" smtClean="0"/>
              <a:t>Folk theories about students and families</a:t>
            </a:r>
          </a:p>
          <a:p>
            <a:pPr eaLnBrk="1" hangingPunct="1">
              <a:defRPr/>
            </a:pPr>
            <a:r>
              <a:rPr lang="en-US" dirty="0" smtClean="0"/>
              <a:t>Cohesiveness of your instructional network</a:t>
            </a:r>
          </a:p>
          <a:p>
            <a:pPr eaLnBrk="1" hangingPunct="1">
              <a:defRPr/>
            </a:pPr>
            <a:r>
              <a:rPr lang="en-US" dirty="0" smtClean="0"/>
              <a:t>Developing a shared vision</a:t>
            </a:r>
          </a:p>
        </p:txBody>
      </p:sp>
    </p:spTree>
    <p:extLst>
      <p:ext uri="{BB962C8B-B14F-4D97-AF65-F5344CB8AC3E}">
        <p14:creationId xmlns:p14="http://schemas.microsoft.com/office/powerpoint/2010/main" val="3781237837"/>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xmlns:p14="http://schemas.microsoft.com/office/powerpoint/2010/main" spd="slow" advTm="12000"/>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 calcmode="lin" valueType="num">
                                      <p:cBhvr>
                                        <p:cTn id="7" dur="500" fill="hold"/>
                                        <p:tgtEl>
                                          <p:spTgt spid="50179">
                                            <p:txEl>
                                              <p:pRg st="0" end="0"/>
                                            </p:txEl>
                                          </p:spTgt>
                                        </p:tgtEl>
                                        <p:attrNameLst>
                                          <p:attrName>ppt_x</p:attrName>
                                        </p:attrNameLst>
                                      </p:cBhvr>
                                      <p:tavLst>
                                        <p:tav tm="0">
                                          <p:val>
                                            <p:strVal val="#ppt_x-#ppt_w/2"/>
                                          </p:val>
                                        </p:tav>
                                        <p:tav tm="100000">
                                          <p:val>
                                            <p:strVal val="#ppt_x"/>
                                          </p:val>
                                        </p:tav>
                                      </p:tavLst>
                                    </p:anim>
                                    <p:anim calcmode="lin" valueType="num">
                                      <p:cBhvr>
                                        <p:cTn id="8" dur="500" fill="hold"/>
                                        <p:tgtEl>
                                          <p:spTgt spid="50179">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50179">
                                            <p:txEl>
                                              <p:pRg st="0" end="0"/>
                                            </p:txEl>
                                          </p:spTgt>
                                        </p:tgtEl>
                                        <p:attrNameLst>
                                          <p:attrName>ppt_w</p:attrName>
                                        </p:attrNameLst>
                                      </p:cBhvr>
                                      <p:tavLst>
                                        <p:tav tm="0">
                                          <p:val>
                                            <p:fltVal val="0"/>
                                          </p:val>
                                        </p:tav>
                                        <p:tav tm="100000">
                                          <p:val>
                                            <p:strVal val="#ppt_w"/>
                                          </p:val>
                                        </p:tav>
                                      </p:tavLst>
                                    </p:anim>
                                    <p:anim calcmode="lin" valueType="num">
                                      <p:cBhvr>
                                        <p:cTn id="10" dur="500" fill="hold"/>
                                        <p:tgtEl>
                                          <p:spTgt spid="5017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50179">
                                            <p:txEl>
                                              <p:pRg st="1" end="1"/>
                                            </p:txEl>
                                          </p:spTgt>
                                        </p:tgtEl>
                                        <p:attrNameLst>
                                          <p:attrName>style.visibility</p:attrName>
                                        </p:attrNameLst>
                                      </p:cBhvr>
                                      <p:to>
                                        <p:strVal val="visible"/>
                                      </p:to>
                                    </p:set>
                                    <p:anim calcmode="lin" valueType="num">
                                      <p:cBhvr>
                                        <p:cTn id="15" dur="500" fill="hold"/>
                                        <p:tgtEl>
                                          <p:spTgt spid="50179">
                                            <p:txEl>
                                              <p:pRg st="1" end="1"/>
                                            </p:txEl>
                                          </p:spTgt>
                                        </p:tgtEl>
                                        <p:attrNameLst>
                                          <p:attrName>ppt_x</p:attrName>
                                        </p:attrNameLst>
                                      </p:cBhvr>
                                      <p:tavLst>
                                        <p:tav tm="0">
                                          <p:val>
                                            <p:strVal val="#ppt_x-#ppt_w/2"/>
                                          </p:val>
                                        </p:tav>
                                        <p:tav tm="100000">
                                          <p:val>
                                            <p:strVal val="#ppt_x"/>
                                          </p:val>
                                        </p:tav>
                                      </p:tavLst>
                                    </p:anim>
                                    <p:anim calcmode="lin" valueType="num">
                                      <p:cBhvr>
                                        <p:cTn id="16" dur="500" fill="hold"/>
                                        <p:tgtEl>
                                          <p:spTgt spid="50179">
                                            <p:txEl>
                                              <p:pRg st="1" end="1"/>
                                            </p:txEl>
                                          </p:spTgt>
                                        </p:tgtEl>
                                        <p:attrNameLst>
                                          <p:attrName>ppt_y</p:attrName>
                                        </p:attrNameLst>
                                      </p:cBhvr>
                                      <p:tavLst>
                                        <p:tav tm="0">
                                          <p:val>
                                            <p:strVal val="#ppt_y"/>
                                          </p:val>
                                        </p:tav>
                                        <p:tav tm="100000">
                                          <p:val>
                                            <p:strVal val="#ppt_y"/>
                                          </p:val>
                                        </p:tav>
                                      </p:tavLst>
                                    </p:anim>
                                    <p:anim calcmode="lin" valueType="num">
                                      <p:cBhvr>
                                        <p:cTn id="17" dur="500" fill="hold"/>
                                        <p:tgtEl>
                                          <p:spTgt spid="50179">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50179">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50179">
                                            <p:txEl>
                                              <p:pRg st="2" end="2"/>
                                            </p:txEl>
                                          </p:spTgt>
                                        </p:tgtEl>
                                        <p:attrNameLst>
                                          <p:attrName>style.visibility</p:attrName>
                                        </p:attrNameLst>
                                      </p:cBhvr>
                                      <p:to>
                                        <p:strVal val="visible"/>
                                      </p:to>
                                    </p:set>
                                    <p:anim calcmode="lin" valueType="num">
                                      <p:cBhvr>
                                        <p:cTn id="23" dur="500" fill="hold"/>
                                        <p:tgtEl>
                                          <p:spTgt spid="50179">
                                            <p:txEl>
                                              <p:pRg st="2" end="2"/>
                                            </p:txEl>
                                          </p:spTgt>
                                        </p:tgtEl>
                                        <p:attrNameLst>
                                          <p:attrName>ppt_x</p:attrName>
                                        </p:attrNameLst>
                                      </p:cBhvr>
                                      <p:tavLst>
                                        <p:tav tm="0">
                                          <p:val>
                                            <p:strVal val="#ppt_x-#ppt_w/2"/>
                                          </p:val>
                                        </p:tav>
                                        <p:tav tm="100000">
                                          <p:val>
                                            <p:strVal val="#ppt_x"/>
                                          </p:val>
                                        </p:tav>
                                      </p:tavLst>
                                    </p:anim>
                                    <p:anim calcmode="lin" valueType="num">
                                      <p:cBhvr>
                                        <p:cTn id="24" dur="500" fill="hold"/>
                                        <p:tgtEl>
                                          <p:spTgt spid="50179">
                                            <p:txEl>
                                              <p:pRg st="2" end="2"/>
                                            </p:txEl>
                                          </p:spTgt>
                                        </p:tgtEl>
                                        <p:attrNameLst>
                                          <p:attrName>ppt_y</p:attrName>
                                        </p:attrNameLst>
                                      </p:cBhvr>
                                      <p:tavLst>
                                        <p:tav tm="0">
                                          <p:val>
                                            <p:strVal val="#ppt_y"/>
                                          </p:val>
                                        </p:tav>
                                        <p:tav tm="100000">
                                          <p:val>
                                            <p:strVal val="#ppt_y"/>
                                          </p:val>
                                        </p:tav>
                                      </p:tavLst>
                                    </p:anim>
                                    <p:anim calcmode="lin" valueType="num">
                                      <p:cBhvr>
                                        <p:cTn id="25" dur="500" fill="hold"/>
                                        <p:tgtEl>
                                          <p:spTgt spid="50179">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50179">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solidFill>
            <a:srgbClr val="0000CC"/>
          </a:solidFill>
        </p:spPr>
        <p:txBody>
          <a:bodyPr>
            <a:normAutofit fontScale="90000"/>
          </a:bodyPr>
          <a:lstStyle/>
          <a:p>
            <a:pPr eaLnBrk="1" hangingPunct="1">
              <a:defRPr/>
            </a:pPr>
            <a:r>
              <a:rPr lang="en-US" sz="3600" dirty="0" smtClean="0">
                <a:solidFill>
                  <a:srgbClr val="FFFFFF"/>
                </a:solidFill>
                <a:effectLst/>
              </a:rPr>
              <a:t>Sample of a Scope and Sequence of Parent Involvement</a:t>
            </a:r>
          </a:p>
        </p:txBody>
      </p:sp>
      <p:sp>
        <p:nvSpPr>
          <p:cNvPr id="55299" name="Rectangle 3"/>
          <p:cNvSpPr>
            <a:spLocks noGrp="1" noChangeArrowheads="1"/>
          </p:cNvSpPr>
          <p:nvPr>
            <p:ph type="body" idx="1"/>
          </p:nvPr>
        </p:nvSpPr>
        <p:spPr>
          <a:xfrm>
            <a:off x="533400" y="1600200"/>
            <a:ext cx="8229600" cy="4530725"/>
          </a:xfrm>
        </p:spPr>
        <p:txBody>
          <a:bodyPr/>
          <a:lstStyle/>
          <a:p>
            <a:pPr eaLnBrk="1" hangingPunct="1">
              <a:defRPr/>
            </a:pPr>
            <a:r>
              <a:rPr lang="en-US" dirty="0" smtClean="0"/>
              <a:t>Kindergarten – </a:t>
            </a:r>
            <a:r>
              <a:rPr lang="en-US" dirty="0" smtClean="0">
                <a:solidFill>
                  <a:srgbClr val="00CC00"/>
                </a:solidFill>
                <a:effectLst/>
              </a:rPr>
              <a:t>Sharing Time </a:t>
            </a:r>
          </a:p>
          <a:p>
            <a:pPr eaLnBrk="1" hangingPunct="1">
              <a:defRPr/>
            </a:pPr>
            <a:r>
              <a:rPr lang="en-US" dirty="0" smtClean="0"/>
              <a:t>First Grade – </a:t>
            </a:r>
            <a:r>
              <a:rPr lang="en-US" dirty="0" smtClean="0">
                <a:solidFill>
                  <a:srgbClr val="FF9900"/>
                </a:solidFill>
                <a:effectLst/>
              </a:rPr>
              <a:t>Emergent Literacy</a:t>
            </a:r>
          </a:p>
          <a:p>
            <a:pPr eaLnBrk="1" hangingPunct="1">
              <a:defRPr/>
            </a:pPr>
            <a:r>
              <a:rPr lang="en-US" dirty="0" smtClean="0"/>
              <a:t>Second Grade- </a:t>
            </a:r>
            <a:r>
              <a:rPr lang="en-US" dirty="0" smtClean="0">
                <a:solidFill>
                  <a:srgbClr val="FF0000"/>
                </a:solidFill>
                <a:effectLst/>
              </a:rPr>
              <a:t>Reading and Writing 				     Connections</a:t>
            </a:r>
          </a:p>
          <a:p>
            <a:pPr eaLnBrk="1" hangingPunct="1">
              <a:defRPr/>
            </a:pPr>
            <a:r>
              <a:rPr lang="en-US" dirty="0" smtClean="0"/>
              <a:t>Third Grade– </a:t>
            </a:r>
            <a:r>
              <a:rPr lang="en-US" dirty="0" smtClean="0">
                <a:solidFill>
                  <a:srgbClr val="F97FEA"/>
                </a:solidFill>
                <a:effectLst/>
              </a:rPr>
              <a:t>Writing Process</a:t>
            </a:r>
          </a:p>
          <a:p>
            <a:pPr eaLnBrk="1" hangingPunct="1">
              <a:defRPr/>
            </a:pPr>
            <a:r>
              <a:rPr lang="en-US" dirty="0" smtClean="0"/>
              <a:t>Fourth Grade- </a:t>
            </a:r>
            <a:r>
              <a:rPr lang="en-US" dirty="0" smtClean="0">
                <a:solidFill>
                  <a:srgbClr val="FFFF00"/>
                </a:solidFill>
                <a:effectLst/>
              </a:rPr>
              <a:t>Content Area Reading</a:t>
            </a:r>
          </a:p>
          <a:p>
            <a:pPr eaLnBrk="1" hangingPunct="1">
              <a:defRPr/>
            </a:pPr>
            <a:r>
              <a:rPr lang="en-US" dirty="0" smtClean="0"/>
              <a:t>Fifth Grade – </a:t>
            </a:r>
            <a:r>
              <a:rPr lang="en-US" dirty="0" smtClean="0">
                <a:solidFill>
                  <a:srgbClr val="FF0066"/>
                </a:solidFill>
                <a:effectLst/>
              </a:rPr>
              <a:t>Content Area Reading</a:t>
            </a:r>
          </a:p>
        </p:txBody>
      </p:sp>
    </p:spTree>
    <p:extLst>
      <p:ext uri="{BB962C8B-B14F-4D97-AF65-F5344CB8AC3E}">
        <p14:creationId xmlns:p14="http://schemas.microsoft.com/office/powerpoint/2010/main" val="2581286234"/>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xmlns:p14="http://schemas.microsoft.com/office/powerpoint/2010/main" spd="slow" advTm="12000"/>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55299">
                                            <p:txEl>
                                              <p:pRg st="0" end="0"/>
                                            </p:txEl>
                                          </p:spTgt>
                                        </p:tgtEl>
                                        <p:attrNameLst>
                                          <p:attrName>style.visibility</p:attrName>
                                        </p:attrNameLst>
                                      </p:cBhvr>
                                      <p:to>
                                        <p:strVal val="visible"/>
                                      </p:to>
                                    </p:set>
                                    <p:anim calcmode="lin" valueType="num">
                                      <p:cBhvr>
                                        <p:cTn id="7" dur="500" fill="hold"/>
                                        <p:tgtEl>
                                          <p:spTgt spid="55299">
                                            <p:txEl>
                                              <p:pRg st="0" end="0"/>
                                            </p:txEl>
                                          </p:spTgt>
                                        </p:tgtEl>
                                        <p:attrNameLst>
                                          <p:attrName>ppt_x</p:attrName>
                                        </p:attrNameLst>
                                      </p:cBhvr>
                                      <p:tavLst>
                                        <p:tav tm="0">
                                          <p:val>
                                            <p:strVal val="#ppt_x-#ppt_w/2"/>
                                          </p:val>
                                        </p:tav>
                                        <p:tav tm="100000">
                                          <p:val>
                                            <p:strVal val="#ppt_x"/>
                                          </p:val>
                                        </p:tav>
                                      </p:tavLst>
                                    </p:anim>
                                    <p:anim calcmode="lin" valueType="num">
                                      <p:cBhvr>
                                        <p:cTn id="8" dur="500" fill="hold"/>
                                        <p:tgtEl>
                                          <p:spTgt spid="55299">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55299">
                                            <p:txEl>
                                              <p:pRg st="0" end="0"/>
                                            </p:txEl>
                                          </p:spTgt>
                                        </p:tgtEl>
                                        <p:attrNameLst>
                                          <p:attrName>ppt_w</p:attrName>
                                        </p:attrNameLst>
                                      </p:cBhvr>
                                      <p:tavLst>
                                        <p:tav tm="0">
                                          <p:val>
                                            <p:fltVal val="0"/>
                                          </p:val>
                                        </p:tav>
                                        <p:tav tm="100000">
                                          <p:val>
                                            <p:strVal val="#ppt_w"/>
                                          </p:val>
                                        </p:tav>
                                      </p:tavLst>
                                    </p:anim>
                                    <p:anim calcmode="lin" valueType="num">
                                      <p:cBhvr>
                                        <p:cTn id="10" dur="500" fill="hold"/>
                                        <p:tgtEl>
                                          <p:spTgt spid="5529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55299">
                                            <p:txEl>
                                              <p:pRg st="1" end="1"/>
                                            </p:txEl>
                                          </p:spTgt>
                                        </p:tgtEl>
                                        <p:attrNameLst>
                                          <p:attrName>style.visibility</p:attrName>
                                        </p:attrNameLst>
                                      </p:cBhvr>
                                      <p:to>
                                        <p:strVal val="visible"/>
                                      </p:to>
                                    </p:set>
                                    <p:anim calcmode="lin" valueType="num">
                                      <p:cBhvr>
                                        <p:cTn id="15" dur="500" fill="hold"/>
                                        <p:tgtEl>
                                          <p:spTgt spid="55299">
                                            <p:txEl>
                                              <p:pRg st="1" end="1"/>
                                            </p:txEl>
                                          </p:spTgt>
                                        </p:tgtEl>
                                        <p:attrNameLst>
                                          <p:attrName>ppt_x</p:attrName>
                                        </p:attrNameLst>
                                      </p:cBhvr>
                                      <p:tavLst>
                                        <p:tav tm="0">
                                          <p:val>
                                            <p:strVal val="#ppt_x-#ppt_w/2"/>
                                          </p:val>
                                        </p:tav>
                                        <p:tav tm="100000">
                                          <p:val>
                                            <p:strVal val="#ppt_x"/>
                                          </p:val>
                                        </p:tav>
                                      </p:tavLst>
                                    </p:anim>
                                    <p:anim calcmode="lin" valueType="num">
                                      <p:cBhvr>
                                        <p:cTn id="16" dur="500" fill="hold"/>
                                        <p:tgtEl>
                                          <p:spTgt spid="55299">
                                            <p:txEl>
                                              <p:pRg st="1" end="1"/>
                                            </p:txEl>
                                          </p:spTgt>
                                        </p:tgtEl>
                                        <p:attrNameLst>
                                          <p:attrName>ppt_y</p:attrName>
                                        </p:attrNameLst>
                                      </p:cBhvr>
                                      <p:tavLst>
                                        <p:tav tm="0">
                                          <p:val>
                                            <p:strVal val="#ppt_y"/>
                                          </p:val>
                                        </p:tav>
                                        <p:tav tm="100000">
                                          <p:val>
                                            <p:strVal val="#ppt_y"/>
                                          </p:val>
                                        </p:tav>
                                      </p:tavLst>
                                    </p:anim>
                                    <p:anim calcmode="lin" valueType="num">
                                      <p:cBhvr>
                                        <p:cTn id="17" dur="500" fill="hold"/>
                                        <p:tgtEl>
                                          <p:spTgt spid="55299">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55299">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55299">
                                            <p:txEl>
                                              <p:pRg st="2" end="2"/>
                                            </p:txEl>
                                          </p:spTgt>
                                        </p:tgtEl>
                                        <p:attrNameLst>
                                          <p:attrName>style.visibility</p:attrName>
                                        </p:attrNameLst>
                                      </p:cBhvr>
                                      <p:to>
                                        <p:strVal val="visible"/>
                                      </p:to>
                                    </p:set>
                                    <p:anim calcmode="lin" valueType="num">
                                      <p:cBhvr>
                                        <p:cTn id="23" dur="500" fill="hold"/>
                                        <p:tgtEl>
                                          <p:spTgt spid="55299">
                                            <p:txEl>
                                              <p:pRg st="2" end="2"/>
                                            </p:txEl>
                                          </p:spTgt>
                                        </p:tgtEl>
                                        <p:attrNameLst>
                                          <p:attrName>ppt_x</p:attrName>
                                        </p:attrNameLst>
                                      </p:cBhvr>
                                      <p:tavLst>
                                        <p:tav tm="0">
                                          <p:val>
                                            <p:strVal val="#ppt_x-#ppt_w/2"/>
                                          </p:val>
                                        </p:tav>
                                        <p:tav tm="100000">
                                          <p:val>
                                            <p:strVal val="#ppt_x"/>
                                          </p:val>
                                        </p:tav>
                                      </p:tavLst>
                                    </p:anim>
                                    <p:anim calcmode="lin" valueType="num">
                                      <p:cBhvr>
                                        <p:cTn id="24" dur="500" fill="hold"/>
                                        <p:tgtEl>
                                          <p:spTgt spid="55299">
                                            <p:txEl>
                                              <p:pRg st="2" end="2"/>
                                            </p:txEl>
                                          </p:spTgt>
                                        </p:tgtEl>
                                        <p:attrNameLst>
                                          <p:attrName>ppt_y</p:attrName>
                                        </p:attrNameLst>
                                      </p:cBhvr>
                                      <p:tavLst>
                                        <p:tav tm="0">
                                          <p:val>
                                            <p:strVal val="#ppt_y"/>
                                          </p:val>
                                        </p:tav>
                                        <p:tav tm="100000">
                                          <p:val>
                                            <p:strVal val="#ppt_y"/>
                                          </p:val>
                                        </p:tav>
                                      </p:tavLst>
                                    </p:anim>
                                    <p:anim calcmode="lin" valueType="num">
                                      <p:cBhvr>
                                        <p:cTn id="25" dur="500" fill="hold"/>
                                        <p:tgtEl>
                                          <p:spTgt spid="55299">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55299">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8" fill="hold" grpId="0" nodeType="clickEffect">
                                  <p:stCondLst>
                                    <p:cond delay="0"/>
                                  </p:stCondLst>
                                  <p:childTnLst>
                                    <p:set>
                                      <p:cBhvr>
                                        <p:cTn id="30" dur="1" fill="hold">
                                          <p:stCondLst>
                                            <p:cond delay="0"/>
                                          </p:stCondLst>
                                        </p:cTn>
                                        <p:tgtEl>
                                          <p:spTgt spid="55299">
                                            <p:txEl>
                                              <p:pRg st="3" end="3"/>
                                            </p:txEl>
                                          </p:spTgt>
                                        </p:tgtEl>
                                        <p:attrNameLst>
                                          <p:attrName>style.visibility</p:attrName>
                                        </p:attrNameLst>
                                      </p:cBhvr>
                                      <p:to>
                                        <p:strVal val="visible"/>
                                      </p:to>
                                    </p:set>
                                    <p:anim calcmode="lin" valueType="num">
                                      <p:cBhvr>
                                        <p:cTn id="31" dur="500" fill="hold"/>
                                        <p:tgtEl>
                                          <p:spTgt spid="55299">
                                            <p:txEl>
                                              <p:pRg st="3" end="3"/>
                                            </p:txEl>
                                          </p:spTgt>
                                        </p:tgtEl>
                                        <p:attrNameLst>
                                          <p:attrName>ppt_x</p:attrName>
                                        </p:attrNameLst>
                                      </p:cBhvr>
                                      <p:tavLst>
                                        <p:tav tm="0">
                                          <p:val>
                                            <p:strVal val="#ppt_x-#ppt_w/2"/>
                                          </p:val>
                                        </p:tav>
                                        <p:tav tm="100000">
                                          <p:val>
                                            <p:strVal val="#ppt_x"/>
                                          </p:val>
                                        </p:tav>
                                      </p:tavLst>
                                    </p:anim>
                                    <p:anim calcmode="lin" valueType="num">
                                      <p:cBhvr>
                                        <p:cTn id="32" dur="500" fill="hold"/>
                                        <p:tgtEl>
                                          <p:spTgt spid="55299">
                                            <p:txEl>
                                              <p:pRg st="3" end="3"/>
                                            </p:txEl>
                                          </p:spTgt>
                                        </p:tgtEl>
                                        <p:attrNameLst>
                                          <p:attrName>ppt_y</p:attrName>
                                        </p:attrNameLst>
                                      </p:cBhvr>
                                      <p:tavLst>
                                        <p:tav tm="0">
                                          <p:val>
                                            <p:strVal val="#ppt_y"/>
                                          </p:val>
                                        </p:tav>
                                        <p:tav tm="100000">
                                          <p:val>
                                            <p:strVal val="#ppt_y"/>
                                          </p:val>
                                        </p:tav>
                                      </p:tavLst>
                                    </p:anim>
                                    <p:anim calcmode="lin" valueType="num">
                                      <p:cBhvr>
                                        <p:cTn id="33" dur="500" fill="hold"/>
                                        <p:tgtEl>
                                          <p:spTgt spid="55299">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55299">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8" fill="hold" grpId="0" nodeType="clickEffect">
                                  <p:stCondLst>
                                    <p:cond delay="0"/>
                                  </p:stCondLst>
                                  <p:childTnLst>
                                    <p:set>
                                      <p:cBhvr>
                                        <p:cTn id="38" dur="1" fill="hold">
                                          <p:stCondLst>
                                            <p:cond delay="0"/>
                                          </p:stCondLst>
                                        </p:cTn>
                                        <p:tgtEl>
                                          <p:spTgt spid="55299">
                                            <p:txEl>
                                              <p:pRg st="4" end="4"/>
                                            </p:txEl>
                                          </p:spTgt>
                                        </p:tgtEl>
                                        <p:attrNameLst>
                                          <p:attrName>style.visibility</p:attrName>
                                        </p:attrNameLst>
                                      </p:cBhvr>
                                      <p:to>
                                        <p:strVal val="visible"/>
                                      </p:to>
                                    </p:set>
                                    <p:anim calcmode="lin" valueType="num">
                                      <p:cBhvr>
                                        <p:cTn id="39" dur="500" fill="hold"/>
                                        <p:tgtEl>
                                          <p:spTgt spid="55299">
                                            <p:txEl>
                                              <p:pRg st="4" end="4"/>
                                            </p:txEl>
                                          </p:spTgt>
                                        </p:tgtEl>
                                        <p:attrNameLst>
                                          <p:attrName>ppt_x</p:attrName>
                                        </p:attrNameLst>
                                      </p:cBhvr>
                                      <p:tavLst>
                                        <p:tav tm="0">
                                          <p:val>
                                            <p:strVal val="#ppt_x-#ppt_w/2"/>
                                          </p:val>
                                        </p:tav>
                                        <p:tav tm="100000">
                                          <p:val>
                                            <p:strVal val="#ppt_x"/>
                                          </p:val>
                                        </p:tav>
                                      </p:tavLst>
                                    </p:anim>
                                    <p:anim calcmode="lin" valueType="num">
                                      <p:cBhvr>
                                        <p:cTn id="40" dur="500" fill="hold"/>
                                        <p:tgtEl>
                                          <p:spTgt spid="55299">
                                            <p:txEl>
                                              <p:pRg st="4" end="4"/>
                                            </p:txEl>
                                          </p:spTgt>
                                        </p:tgtEl>
                                        <p:attrNameLst>
                                          <p:attrName>ppt_y</p:attrName>
                                        </p:attrNameLst>
                                      </p:cBhvr>
                                      <p:tavLst>
                                        <p:tav tm="0">
                                          <p:val>
                                            <p:strVal val="#ppt_y"/>
                                          </p:val>
                                        </p:tav>
                                        <p:tav tm="100000">
                                          <p:val>
                                            <p:strVal val="#ppt_y"/>
                                          </p:val>
                                        </p:tav>
                                      </p:tavLst>
                                    </p:anim>
                                    <p:anim calcmode="lin" valueType="num">
                                      <p:cBhvr>
                                        <p:cTn id="41" dur="500" fill="hold"/>
                                        <p:tgtEl>
                                          <p:spTgt spid="55299">
                                            <p:txEl>
                                              <p:pRg st="4" end="4"/>
                                            </p:txEl>
                                          </p:spTgt>
                                        </p:tgtEl>
                                        <p:attrNameLst>
                                          <p:attrName>ppt_w</p:attrName>
                                        </p:attrNameLst>
                                      </p:cBhvr>
                                      <p:tavLst>
                                        <p:tav tm="0">
                                          <p:val>
                                            <p:fltVal val="0"/>
                                          </p:val>
                                        </p:tav>
                                        <p:tav tm="100000">
                                          <p:val>
                                            <p:strVal val="#ppt_w"/>
                                          </p:val>
                                        </p:tav>
                                      </p:tavLst>
                                    </p:anim>
                                    <p:anim calcmode="lin" valueType="num">
                                      <p:cBhvr>
                                        <p:cTn id="42" dur="500" fill="hold"/>
                                        <p:tgtEl>
                                          <p:spTgt spid="55299">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7" presetClass="entr" presetSubtype="8" fill="hold" grpId="0" nodeType="clickEffect">
                                  <p:stCondLst>
                                    <p:cond delay="0"/>
                                  </p:stCondLst>
                                  <p:childTnLst>
                                    <p:set>
                                      <p:cBhvr>
                                        <p:cTn id="46" dur="1" fill="hold">
                                          <p:stCondLst>
                                            <p:cond delay="0"/>
                                          </p:stCondLst>
                                        </p:cTn>
                                        <p:tgtEl>
                                          <p:spTgt spid="55299">
                                            <p:txEl>
                                              <p:pRg st="5" end="5"/>
                                            </p:txEl>
                                          </p:spTgt>
                                        </p:tgtEl>
                                        <p:attrNameLst>
                                          <p:attrName>style.visibility</p:attrName>
                                        </p:attrNameLst>
                                      </p:cBhvr>
                                      <p:to>
                                        <p:strVal val="visible"/>
                                      </p:to>
                                    </p:set>
                                    <p:anim calcmode="lin" valueType="num">
                                      <p:cBhvr>
                                        <p:cTn id="47" dur="500" fill="hold"/>
                                        <p:tgtEl>
                                          <p:spTgt spid="55299">
                                            <p:txEl>
                                              <p:pRg st="5" end="5"/>
                                            </p:txEl>
                                          </p:spTgt>
                                        </p:tgtEl>
                                        <p:attrNameLst>
                                          <p:attrName>ppt_x</p:attrName>
                                        </p:attrNameLst>
                                      </p:cBhvr>
                                      <p:tavLst>
                                        <p:tav tm="0">
                                          <p:val>
                                            <p:strVal val="#ppt_x-#ppt_w/2"/>
                                          </p:val>
                                        </p:tav>
                                        <p:tav tm="100000">
                                          <p:val>
                                            <p:strVal val="#ppt_x"/>
                                          </p:val>
                                        </p:tav>
                                      </p:tavLst>
                                    </p:anim>
                                    <p:anim calcmode="lin" valueType="num">
                                      <p:cBhvr>
                                        <p:cTn id="48" dur="500" fill="hold"/>
                                        <p:tgtEl>
                                          <p:spTgt spid="55299">
                                            <p:txEl>
                                              <p:pRg st="5" end="5"/>
                                            </p:txEl>
                                          </p:spTgt>
                                        </p:tgtEl>
                                        <p:attrNameLst>
                                          <p:attrName>ppt_y</p:attrName>
                                        </p:attrNameLst>
                                      </p:cBhvr>
                                      <p:tavLst>
                                        <p:tav tm="0">
                                          <p:val>
                                            <p:strVal val="#ppt_y"/>
                                          </p:val>
                                        </p:tav>
                                        <p:tav tm="100000">
                                          <p:val>
                                            <p:strVal val="#ppt_y"/>
                                          </p:val>
                                        </p:tav>
                                      </p:tavLst>
                                    </p:anim>
                                    <p:anim calcmode="lin" valueType="num">
                                      <p:cBhvr>
                                        <p:cTn id="49" dur="500" fill="hold"/>
                                        <p:tgtEl>
                                          <p:spTgt spid="55299">
                                            <p:txEl>
                                              <p:pRg st="5" end="5"/>
                                            </p:txEl>
                                          </p:spTgt>
                                        </p:tgtEl>
                                        <p:attrNameLst>
                                          <p:attrName>ppt_w</p:attrName>
                                        </p:attrNameLst>
                                      </p:cBhvr>
                                      <p:tavLst>
                                        <p:tav tm="0">
                                          <p:val>
                                            <p:fltVal val="0"/>
                                          </p:val>
                                        </p:tav>
                                        <p:tav tm="100000">
                                          <p:val>
                                            <p:strVal val="#ppt_w"/>
                                          </p:val>
                                        </p:tav>
                                      </p:tavLst>
                                    </p:anim>
                                    <p:anim calcmode="lin" valueType="num">
                                      <p:cBhvr>
                                        <p:cTn id="50" dur="500" fill="hold"/>
                                        <p:tgtEl>
                                          <p:spTgt spid="55299">
                                            <p:txEl>
                                              <p:pRg st="5" end="5"/>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22781"/>
            <a:ext cx="8229600" cy="1143000"/>
          </a:xfrm>
        </p:spPr>
        <p:txBody>
          <a:bodyPr>
            <a:noAutofit/>
          </a:bodyPr>
          <a:lstStyle/>
          <a:p>
            <a:pPr algn="l"/>
            <a:r>
              <a:rPr lang="en-US" sz="3200" b="1" dirty="0" smtClean="0"/>
              <a:t>Questions to Ponder</a:t>
            </a:r>
            <a:r>
              <a:rPr lang="en-US" sz="3200" dirty="0" smtClean="0"/>
              <a:t>: How can you communicate with ALL the families represented in your classroom? What factors prohibit you from communicating with all families?</a:t>
            </a:r>
            <a:br>
              <a:rPr lang="en-US" sz="3200" dirty="0" smtClean="0"/>
            </a:br>
            <a:r>
              <a:rPr lang="en-US" sz="3200" dirty="0"/>
              <a:t/>
            </a:r>
            <a:br>
              <a:rPr lang="en-US" sz="3200" dirty="0"/>
            </a:br>
            <a:r>
              <a:rPr lang="en-US" sz="3200" dirty="0" smtClean="0"/>
              <a:t/>
            </a:r>
            <a:br>
              <a:rPr lang="en-US" sz="3200" dirty="0" smtClean="0"/>
            </a:br>
            <a:r>
              <a:rPr lang="en-US" sz="3200" b="1" dirty="0" smtClean="0"/>
              <a:t>Action Step: </a:t>
            </a:r>
            <a:r>
              <a:rPr lang="en-US" sz="3200" dirty="0" smtClean="0"/>
              <a:t>Develop a list of prohibiting factors and schedule a meeting with your school counselor. Seek their help and advise.</a:t>
            </a:r>
            <a:endParaRPr lang="en-US" sz="3200" dirty="0"/>
          </a:p>
        </p:txBody>
      </p:sp>
    </p:spTree>
    <p:extLst>
      <p:ext uri="{BB962C8B-B14F-4D97-AF65-F5344CB8AC3E}">
        <p14:creationId xmlns:p14="http://schemas.microsoft.com/office/powerpoint/2010/main" val="1635190009"/>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xmlns:p14="http://schemas.microsoft.com/office/powerpoint/2010/main" spd="slow" advTm="12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Presentation Objectives</a:t>
            </a:r>
            <a:endParaRPr lang="en-US" dirty="0"/>
          </a:p>
        </p:txBody>
      </p:sp>
      <p:sp>
        <p:nvSpPr>
          <p:cNvPr id="3" name="Content Placeholder 2"/>
          <p:cNvSpPr>
            <a:spLocks noGrp="1"/>
          </p:cNvSpPr>
          <p:nvPr>
            <p:ph idx="1"/>
          </p:nvPr>
        </p:nvSpPr>
        <p:spPr/>
        <p:txBody>
          <a:bodyPr/>
          <a:lstStyle/>
          <a:p>
            <a:r>
              <a:rPr lang="en-US" dirty="0" smtClean="0"/>
              <a:t>Who Are </a:t>
            </a:r>
            <a:r>
              <a:rPr lang="en-US" dirty="0"/>
              <a:t>Y</a:t>
            </a:r>
            <a:r>
              <a:rPr lang="en-US" dirty="0" smtClean="0"/>
              <a:t>our </a:t>
            </a:r>
            <a:r>
              <a:rPr lang="en-US" dirty="0"/>
              <a:t>S</a:t>
            </a:r>
            <a:r>
              <a:rPr lang="en-US" dirty="0" smtClean="0"/>
              <a:t>tudents and Parents: State, School, and Class Demographics</a:t>
            </a:r>
          </a:p>
          <a:p>
            <a:r>
              <a:rPr lang="en-US" dirty="0" smtClean="0"/>
              <a:t>Getting to Know your Parents and Students on a Personal Level: Maslow Rules</a:t>
            </a:r>
          </a:p>
          <a:p>
            <a:r>
              <a:rPr lang="en-US" dirty="0" smtClean="0"/>
              <a:t>Parental Involvement Strategies: Engagement in the 21</a:t>
            </a:r>
            <a:r>
              <a:rPr lang="en-US" baseline="30000" dirty="0" smtClean="0"/>
              <a:t>st</a:t>
            </a:r>
            <a:r>
              <a:rPr lang="en-US" dirty="0" smtClean="0"/>
              <a:t> Century</a:t>
            </a:r>
          </a:p>
          <a:p>
            <a:r>
              <a:rPr lang="en-US" dirty="0" smtClean="0"/>
              <a:t>Action Plan</a:t>
            </a:r>
          </a:p>
        </p:txBody>
      </p:sp>
    </p:spTree>
    <p:extLst>
      <p:ext uri="{BB962C8B-B14F-4D97-AF65-F5344CB8AC3E}">
        <p14:creationId xmlns:p14="http://schemas.microsoft.com/office/powerpoint/2010/main" val="4101103815"/>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xmlns:p14="http://schemas.microsoft.com/office/powerpoint/2010/main" spd="slow" advTm="12000"/>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872" y="1862235"/>
            <a:ext cx="8229600" cy="1143000"/>
          </a:xfrm>
        </p:spPr>
        <p:txBody>
          <a:bodyPr>
            <a:normAutofit fontScale="90000"/>
          </a:bodyPr>
          <a:lstStyle/>
          <a:p>
            <a:r>
              <a:rPr lang="en-US" dirty="0" smtClean="0"/>
              <a:t>New Ways to Engage </a:t>
            </a:r>
            <a:br>
              <a:rPr lang="en-US" dirty="0" smtClean="0"/>
            </a:br>
            <a:r>
              <a:rPr lang="en-US" dirty="0" smtClean="0"/>
              <a:t>Parents/Guardians</a:t>
            </a:r>
            <a:endParaRPr lang="en-US" dirty="0"/>
          </a:p>
        </p:txBody>
      </p:sp>
    </p:spTree>
    <p:extLst>
      <p:ext uri="{BB962C8B-B14F-4D97-AF65-F5344CB8AC3E}">
        <p14:creationId xmlns:p14="http://schemas.microsoft.com/office/powerpoint/2010/main" val="1192110500"/>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xmlns:p14="http://schemas.microsoft.com/office/powerpoint/2010/main" spd="slow" advTm="12000"/>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Develop a Demographic Profile</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b="1" dirty="0" smtClean="0"/>
              <a:t>The simplest and quickest way to do this is just to ask your students the following questions about their parents/guardians</a:t>
            </a:r>
          </a:p>
          <a:p>
            <a:pPr marL="514350" indent="-514350">
              <a:buAutoNum type="arabicPeriod"/>
            </a:pPr>
            <a:r>
              <a:rPr lang="en-US" dirty="0" smtClean="0"/>
              <a:t>Who do you live with?</a:t>
            </a:r>
          </a:p>
          <a:p>
            <a:pPr marL="514350" indent="-514350">
              <a:buAutoNum type="arabicPeriod"/>
            </a:pPr>
            <a:r>
              <a:rPr lang="en-US" dirty="0" smtClean="0"/>
              <a:t>Do they work? If so, where?</a:t>
            </a:r>
          </a:p>
          <a:p>
            <a:pPr marL="514350" indent="-514350">
              <a:buAutoNum type="arabicPeriod"/>
            </a:pPr>
            <a:r>
              <a:rPr lang="en-US" dirty="0" smtClean="0"/>
              <a:t>Day shift or night shift?</a:t>
            </a:r>
          </a:p>
          <a:p>
            <a:pPr marL="514350" indent="-514350">
              <a:buAutoNum type="arabicPeriod"/>
            </a:pPr>
            <a:r>
              <a:rPr lang="en-US" dirty="0" smtClean="0"/>
              <a:t>Where do you get off the bus?</a:t>
            </a:r>
          </a:p>
          <a:p>
            <a:pPr marL="514350" indent="-514350">
              <a:buAutoNum type="arabicPeriod"/>
            </a:pPr>
            <a:r>
              <a:rPr lang="en-US" dirty="0" smtClean="0"/>
              <a:t>Does anyone help you with your homework?        If so, who?</a:t>
            </a:r>
          </a:p>
          <a:p>
            <a:pPr marL="514350" indent="-514350">
              <a:buAutoNum type="arabicPeriod"/>
            </a:pPr>
            <a:r>
              <a:rPr lang="en-US" dirty="0" smtClean="0"/>
              <a:t>Do your parents/guardians speak English?</a:t>
            </a:r>
            <a:endParaRPr lang="en-US" dirty="0"/>
          </a:p>
        </p:txBody>
      </p:sp>
    </p:spTree>
    <p:extLst>
      <p:ext uri="{BB962C8B-B14F-4D97-AF65-F5344CB8AC3E}">
        <p14:creationId xmlns:p14="http://schemas.microsoft.com/office/powerpoint/2010/main" val="3091606118"/>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xmlns:p14="http://schemas.microsoft.com/office/powerpoint/2010/main" spd="slow" advTm="12000"/>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a Demographi</a:t>
            </a:r>
            <a:r>
              <a:rPr lang="en-US" dirty="0"/>
              <a:t>c</a:t>
            </a:r>
          </a:p>
        </p:txBody>
      </p:sp>
      <p:sp>
        <p:nvSpPr>
          <p:cNvPr id="3" name="Content Placeholder 2"/>
          <p:cNvSpPr>
            <a:spLocks noGrp="1"/>
          </p:cNvSpPr>
          <p:nvPr>
            <p:ph idx="1"/>
          </p:nvPr>
        </p:nvSpPr>
        <p:spPr/>
        <p:txBody>
          <a:bodyPr/>
          <a:lstStyle/>
          <a:p>
            <a:r>
              <a:rPr lang="en-US" dirty="0" smtClean="0"/>
              <a:t>Helps you understand who your students are</a:t>
            </a:r>
          </a:p>
          <a:p>
            <a:r>
              <a:rPr lang="en-US" dirty="0" smtClean="0"/>
              <a:t>The needs of your students</a:t>
            </a:r>
          </a:p>
          <a:p>
            <a:r>
              <a:rPr lang="en-US" dirty="0" smtClean="0"/>
              <a:t>Assists you in determining the best type of communication</a:t>
            </a:r>
          </a:p>
          <a:p>
            <a:r>
              <a:rPr lang="en-US" dirty="0" smtClean="0"/>
              <a:t>Who are your parents/caregivers? Understanding their situation will assist you to provide beneficial help to their children. (see Parent Stories video)</a:t>
            </a:r>
            <a:endParaRPr lang="en-US" dirty="0"/>
          </a:p>
        </p:txBody>
      </p:sp>
    </p:spTree>
    <p:extLst>
      <p:ext uri="{BB962C8B-B14F-4D97-AF65-F5344CB8AC3E}">
        <p14:creationId xmlns:p14="http://schemas.microsoft.com/office/powerpoint/2010/main" val="205917995"/>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xmlns:p14="http://schemas.microsoft.com/office/powerpoint/2010/main" spd="slow" advTm="12000"/>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Parent Stories</a:t>
            </a:r>
            <a:endParaRPr lang="en-US" dirty="0"/>
          </a:p>
        </p:txBody>
      </p:sp>
      <p:pic>
        <p:nvPicPr>
          <p:cNvPr id="4" name="Parent Storie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1275750651"/>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xmlns:p14="http://schemas.microsoft.com/office/powerpoint/2010/main" spd="slow" advTm="12000"/>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Before you proceed, know the following</a:t>
            </a:r>
            <a:endParaRPr lang="en-US" sz="3600" dirty="0"/>
          </a:p>
        </p:txBody>
      </p:sp>
      <p:sp>
        <p:nvSpPr>
          <p:cNvPr id="3" name="Content Placeholder 2"/>
          <p:cNvSpPr>
            <a:spLocks noGrp="1"/>
          </p:cNvSpPr>
          <p:nvPr>
            <p:ph idx="1"/>
          </p:nvPr>
        </p:nvSpPr>
        <p:spPr/>
        <p:txBody>
          <a:bodyPr/>
          <a:lstStyle/>
          <a:p>
            <a:r>
              <a:rPr lang="en-US" dirty="0" smtClean="0"/>
              <a:t>Do not ever make a home visit alone?</a:t>
            </a:r>
          </a:p>
          <a:p>
            <a:r>
              <a:rPr lang="en-US" dirty="0" smtClean="0"/>
              <a:t>Does your school have any policies on contacting parents?</a:t>
            </a:r>
          </a:p>
          <a:p>
            <a:r>
              <a:rPr lang="en-US" dirty="0" smtClean="0"/>
              <a:t>Be mindful that if you make a call from your personal cell phone, the parent has your number and can call/text you at will.</a:t>
            </a:r>
            <a:endParaRPr lang="en-US" dirty="0"/>
          </a:p>
        </p:txBody>
      </p:sp>
    </p:spTree>
    <p:extLst>
      <p:ext uri="{BB962C8B-B14F-4D97-AF65-F5344CB8AC3E}">
        <p14:creationId xmlns:p14="http://schemas.microsoft.com/office/powerpoint/2010/main" val="3593270362"/>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xmlns:p14="http://schemas.microsoft.com/office/powerpoint/2010/main" spd="slow" advTm="12000"/>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22781"/>
            <a:ext cx="8229600" cy="1143000"/>
          </a:xfrm>
        </p:spPr>
        <p:txBody>
          <a:bodyPr>
            <a:noAutofit/>
          </a:bodyPr>
          <a:lstStyle/>
          <a:p>
            <a:pPr algn="l"/>
            <a:r>
              <a:rPr lang="en-US" sz="3200" b="1" dirty="0" smtClean="0"/>
              <a:t>Questions to Ponder</a:t>
            </a:r>
            <a:r>
              <a:rPr lang="en-US" sz="3200" dirty="0" smtClean="0"/>
              <a:t>: What do you know about your students’ families? What sort of information would like to collect? </a:t>
            </a:r>
            <a:br>
              <a:rPr lang="en-US" sz="3200" dirty="0" smtClean="0"/>
            </a:br>
            <a:r>
              <a:rPr lang="en-US" sz="3200" dirty="0"/>
              <a:t/>
            </a:r>
            <a:br>
              <a:rPr lang="en-US" sz="3200" dirty="0"/>
            </a:br>
            <a:r>
              <a:rPr lang="en-US" sz="3200" dirty="0" smtClean="0"/>
              <a:t/>
            </a:r>
            <a:br>
              <a:rPr lang="en-US" sz="3200" dirty="0" smtClean="0"/>
            </a:br>
            <a:r>
              <a:rPr lang="en-US" sz="3200" b="1" dirty="0" smtClean="0"/>
              <a:t>Action Step: </a:t>
            </a:r>
            <a:r>
              <a:rPr lang="en-US" sz="3200" dirty="0" smtClean="0"/>
              <a:t>Create a parent inventory based on your response above and send it home to your parents. </a:t>
            </a:r>
            <a:endParaRPr lang="en-US" sz="3200" dirty="0"/>
          </a:p>
        </p:txBody>
      </p:sp>
    </p:spTree>
    <p:extLst>
      <p:ext uri="{BB962C8B-B14F-4D97-AF65-F5344CB8AC3E}">
        <p14:creationId xmlns:p14="http://schemas.microsoft.com/office/powerpoint/2010/main" val="1635190009"/>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xmlns:p14="http://schemas.microsoft.com/office/powerpoint/2010/main" spd="slow" advTm="12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Making the Most of Your Community</a:t>
            </a:r>
            <a:endParaRPr lang="en-US" dirty="0"/>
          </a:p>
        </p:txBody>
      </p:sp>
      <p:sp>
        <p:nvSpPr>
          <p:cNvPr id="3" name="Content Placeholder 2"/>
          <p:cNvSpPr>
            <a:spLocks noGrp="1"/>
          </p:cNvSpPr>
          <p:nvPr>
            <p:ph idx="1"/>
          </p:nvPr>
        </p:nvSpPr>
        <p:spPr>
          <a:xfrm>
            <a:off x="457200" y="1600200"/>
            <a:ext cx="8229600" cy="4917302"/>
          </a:xfrm>
        </p:spPr>
        <p:txBody>
          <a:bodyPr>
            <a:normAutofit fontScale="85000" lnSpcReduction="20000"/>
          </a:bodyPr>
          <a:lstStyle/>
          <a:p>
            <a:pPr marL="0" indent="0">
              <a:buNone/>
            </a:pPr>
            <a:r>
              <a:rPr lang="en-US" b="1" dirty="0" smtClean="0"/>
              <a:t>Identify the resources that are available to support children’s learning in the community and share this information with parents. Examples:</a:t>
            </a:r>
          </a:p>
          <a:p>
            <a:r>
              <a:rPr lang="en-US" dirty="0" smtClean="0"/>
              <a:t>After school clubs</a:t>
            </a:r>
          </a:p>
          <a:p>
            <a:r>
              <a:rPr lang="en-US" dirty="0" smtClean="0"/>
              <a:t>Religious organizations</a:t>
            </a:r>
          </a:p>
          <a:p>
            <a:r>
              <a:rPr lang="en-US" dirty="0" smtClean="0"/>
              <a:t>Volunteer and Community Groups: Delta Kappa Gamma, Rotary, Junior Auxiliary…etc.</a:t>
            </a:r>
          </a:p>
          <a:p>
            <a:r>
              <a:rPr lang="en-US" dirty="0" smtClean="0"/>
              <a:t>Free Clinics</a:t>
            </a:r>
          </a:p>
          <a:p>
            <a:r>
              <a:rPr lang="en-US" dirty="0" smtClean="0"/>
              <a:t>Library</a:t>
            </a:r>
          </a:p>
          <a:p>
            <a:pPr marL="0" indent="0">
              <a:buNone/>
            </a:pPr>
            <a:endParaRPr lang="en-US" dirty="0" smtClean="0"/>
          </a:p>
          <a:p>
            <a:pPr marL="0" indent="0">
              <a:buNone/>
            </a:pPr>
            <a:r>
              <a:rPr lang="en-US" b="1" dirty="0" smtClean="0"/>
              <a:t>Create a Community Directory and share with students and parents.</a:t>
            </a:r>
          </a:p>
          <a:p>
            <a:endParaRPr lang="en-US" dirty="0"/>
          </a:p>
        </p:txBody>
      </p:sp>
    </p:spTree>
    <p:extLst>
      <p:ext uri="{BB962C8B-B14F-4D97-AF65-F5344CB8AC3E}">
        <p14:creationId xmlns:p14="http://schemas.microsoft.com/office/powerpoint/2010/main" val="2776927095"/>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xmlns:p14="http://schemas.microsoft.com/office/powerpoint/2010/main" spd="slow" advTm="12000"/>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Methods of Engagement</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Engaging in Person-to-Person Interactions</a:t>
            </a:r>
          </a:p>
          <a:p>
            <a:r>
              <a:rPr lang="en-US" dirty="0" smtClean="0"/>
              <a:t>Using Technology to Communicate</a:t>
            </a:r>
          </a:p>
          <a:p>
            <a:r>
              <a:rPr lang="en-US" dirty="0" smtClean="0"/>
              <a:t>Bringing Parents Together Around Things that Matter</a:t>
            </a:r>
          </a:p>
          <a:p>
            <a:r>
              <a:rPr lang="en-US" dirty="0" smtClean="0"/>
              <a:t>Meet Parents Half-way and Have a Way to Meet </a:t>
            </a:r>
            <a:r>
              <a:rPr lang="en-US" dirty="0"/>
              <a:t>E</a:t>
            </a:r>
            <a:r>
              <a:rPr lang="en-US" dirty="0" smtClean="0"/>
              <a:t>very Parent</a:t>
            </a:r>
          </a:p>
          <a:p>
            <a:r>
              <a:rPr lang="en-US" dirty="0" smtClean="0"/>
              <a:t>Overcome the Ghosts in the School and its Community</a:t>
            </a:r>
          </a:p>
          <a:p>
            <a:r>
              <a:rPr lang="en-US" dirty="0" smtClean="0"/>
              <a:t>Models of Parental Involvement</a:t>
            </a:r>
          </a:p>
          <a:p>
            <a:r>
              <a:rPr lang="en-US" dirty="0" smtClean="0"/>
              <a:t>A Paradigm Shift</a:t>
            </a:r>
          </a:p>
          <a:p>
            <a:endParaRPr lang="en-US" dirty="0" smtClean="0"/>
          </a:p>
          <a:p>
            <a:endParaRPr lang="en-US" dirty="0"/>
          </a:p>
        </p:txBody>
      </p:sp>
    </p:spTree>
    <p:extLst>
      <p:ext uri="{BB962C8B-B14F-4D97-AF65-F5344CB8AC3E}">
        <p14:creationId xmlns:p14="http://schemas.microsoft.com/office/powerpoint/2010/main" val="2338890499"/>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xmlns:p14="http://schemas.microsoft.com/office/powerpoint/2010/main" spd="slow" advTm="12000"/>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Autofit/>
          </a:bodyPr>
          <a:lstStyle/>
          <a:p>
            <a:r>
              <a:rPr lang="en-US" sz="3600" dirty="0" smtClean="0"/>
              <a:t>Engaging in Person-to-Person Interactions</a:t>
            </a:r>
            <a:br>
              <a:rPr lang="en-US" sz="3600" dirty="0" smtClean="0"/>
            </a:br>
            <a:r>
              <a:rPr lang="en-US" sz="3600" dirty="0" smtClean="0"/>
              <a:t>Common Opportunities</a:t>
            </a:r>
            <a:br>
              <a:rPr lang="en-US" sz="3600" dirty="0" smtClean="0"/>
            </a:br>
            <a:endParaRPr lang="en-US" sz="3600" dirty="0"/>
          </a:p>
        </p:txBody>
      </p:sp>
      <p:sp>
        <p:nvSpPr>
          <p:cNvPr id="3" name="Content Placeholder 2"/>
          <p:cNvSpPr>
            <a:spLocks noGrp="1"/>
          </p:cNvSpPr>
          <p:nvPr>
            <p:ph idx="1"/>
          </p:nvPr>
        </p:nvSpPr>
        <p:spPr/>
        <p:txBody>
          <a:bodyPr/>
          <a:lstStyle/>
          <a:p>
            <a:r>
              <a:rPr lang="en-US" dirty="0" smtClean="0"/>
              <a:t>Beginning of the year contact. Make a call or send a letter. (Lots of addresses will have changed. If the letter is returned to you, have it on the student’s desk so they will know that you tried.)</a:t>
            </a:r>
          </a:p>
          <a:p>
            <a:r>
              <a:rPr lang="en-US" dirty="0" smtClean="0"/>
              <a:t>School Registration</a:t>
            </a:r>
          </a:p>
          <a:p>
            <a:r>
              <a:rPr lang="en-US" dirty="0" smtClean="0"/>
              <a:t>Open House</a:t>
            </a:r>
          </a:p>
          <a:p>
            <a:endParaRPr lang="en-US" dirty="0"/>
          </a:p>
        </p:txBody>
      </p:sp>
    </p:spTree>
    <p:extLst>
      <p:ext uri="{BB962C8B-B14F-4D97-AF65-F5344CB8AC3E}">
        <p14:creationId xmlns:p14="http://schemas.microsoft.com/office/powerpoint/2010/main" val="2065609075"/>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xmlns:p14="http://schemas.microsoft.com/office/powerpoint/2010/main" spd="slow" advTm="12000"/>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05472"/>
            <a:ext cx="8229600" cy="1143000"/>
          </a:xfrm>
        </p:spPr>
        <p:txBody>
          <a:bodyPr>
            <a:noAutofit/>
          </a:bodyPr>
          <a:lstStyle/>
          <a:p>
            <a:pPr algn="l"/>
            <a:r>
              <a:rPr lang="en-US" sz="3200" b="1" dirty="0" smtClean="0"/>
              <a:t>Questions to Ponder</a:t>
            </a:r>
            <a:r>
              <a:rPr lang="en-US" sz="3200" dirty="0" smtClean="0"/>
              <a:t>: What steps can you take at the beginning of a new school year (or semester if you teach on a block schedule) to share information about your classroom with your students’ caregivers? Does your school have a registration? Do you make an initial phone call? Do you mail an introductory letter? </a:t>
            </a:r>
            <a:br>
              <a:rPr lang="en-US" sz="3200" dirty="0" smtClean="0"/>
            </a:br>
            <a:r>
              <a:rPr lang="en-US" sz="3200" dirty="0"/>
              <a:t/>
            </a:r>
            <a:br>
              <a:rPr lang="en-US" sz="3200" dirty="0"/>
            </a:br>
            <a:r>
              <a:rPr lang="en-US" sz="3200" b="1" dirty="0" smtClean="0"/>
              <a:t>Action Step: </a:t>
            </a:r>
            <a:r>
              <a:rPr lang="en-US" sz="3200" dirty="0" smtClean="0"/>
              <a:t>Choose a communication/introductory strategy that works best for you and implement it next year/semester. </a:t>
            </a:r>
            <a:endParaRPr lang="en-US" sz="3200" dirty="0"/>
          </a:p>
        </p:txBody>
      </p:sp>
    </p:spTree>
    <p:extLst>
      <p:ext uri="{BB962C8B-B14F-4D97-AF65-F5344CB8AC3E}">
        <p14:creationId xmlns:p14="http://schemas.microsoft.com/office/powerpoint/2010/main" val="1635190009"/>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xmlns:p14="http://schemas.microsoft.com/office/powerpoint/2010/main" spd="slow" advTm="12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3997" y="1849989"/>
            <a:ext cx="2645731" cy="1143000"/>
          </a:xfrm>
        </p:spPr>
        <p:txBody>
          <a:bodyPr>
            <a:normAutofit fontScale="90000"/>
          </a:bodyPr>
          <a:lstStyle/>
          <a:p>
            <a:r>
              <a:rPr lang="en-US" dirty="0" smtClean="0"/>
              <a:t>Know Your State</a:t>
            </a:r>
            <a:endParaRPr lang="en-US" dirty="0"/>
          </a:p>
        </p:txBody>
      </p:sp>
      <p:pic>
        <p:nvPicPr>
          <p:cNvPr id="4" name="Content Placeholder 3" descr="mississippi-county-map.jpg"/>
          <p:cNvPicPr>
            <a:picLocks noGrp="1" noChangeAspect="1"/>
          </p:cNvPicPr>
          <p:nvPr>
            <p:ph idx="1"/>
          </p:nvPr>
        </p:nvPicPr>
        <p:blipFill>
          <a:blip r:embed="rId2">
            <a:extLst>
              <a:ext uri="{28A0092B-C50C-407E-A947-70E740481C1C}">
                <a14:useLocalDpi xmlns:a14="http://schemas.microsoft.com/office/drawing/2010/main" val="0"/>
              </a:ext>
            </a:extLst>
          </a:blip>
          <a:srcRect l="-94942" r="-94942"/>
          <a:stretch>
            <a:fillRect/>
          </a:stretch>
        </p:blipFill>
        <p:spPr>
          <a:xfrm>
            <a:off x="569742" y="80375"/>
            <a:ext cx="11906292" cy="6766215"/>
          </a:xfrm>
        </p:spPr>
      </p:pic>
    </p:spTree>
    <p:extLst>
      <p:ext uri="{BB962C8B-B14F-4D97-AF65-F5344CB8AC3E}">
        <p14:creationId xmlns:p14="http://schemas.microsoft.com/office/powerpoint/2010/main" val="1537452763"/>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xmlns:p14="http://schemas.microsoft.com/office/powerpoint/2010/main" spd="slow" advTm="12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Registration</a:t>
            </a:r>
            <a:endParaRPr lang="en-US" dirty="0"/>
          </a:p>
        </p:txBody>
      </p:sp>
      <p:sp>
        <p:nvSpPr>
          <p:cNvPr id="3" name="Content Placeholder 2"/>
          <p:cNvSpPr>
            <a:spLocks noGrp="1"/>
          </p:cNvSpPr>
          <p:nvPr>
            <p:ph idx="1"/>
          </p:nvPr>
        </p:nvSpPr>
        <p:spPr/>
        <p:txBody>
          <a:bodyPr>
            <a:normAutofit fontScale="85000" lnSpcReduction="20000"/>
          </a:bodyPr>
          <a:lstStyle/>
          <a:p>
            <a:pPr marL="0" indent="0">
              <a:buNone/>
            </a:pPr>
            <a:r>
              <a:rPr lang="en-US" b="1" dirty="0" smtClean="0"/>
              <a:t>Provide the parents with the following information</a:t>
            </a:r>
          </a:p>
          <a:p>
            <a:r>
              <a:rPr lang="en-US" dirty="0" smtClean="0"/>
              <a:t>District Handbook (attendance policy, discipline policy…</a:t>
            </a:r>
            <a:r>
              <a:rPr lang="en-US" dirty="0" err="1" smtClean="0"/>
              <a:t>etc</a:t>
            </a:r>
            <a:r>
              <a:rPr lang="en-US" dirty="0" smtClean="0"/>
              <a:t>)</a:t>
            </a:r>
          </a:p>
          <a:p>
            <a:r>
              <a:rPr lang="en-US" dirty="0" smtClean="0"/>
              <a:t>School Rules/Class Rules</a:t>
            </a:r>
          </a:p>
          <a:p>
            <a:r>
              <a:rPr lang="en-US" dirty="0" smtClean="0"/>
              <a:t>Personal Contact Information (Phone, Remind, Email…there must be something)</a:t>
            </a:r>
          </a:p>
          <a:p>
            <a:r>
              <a:rPr lang="en-US" dirty="0" smtClean="0"/>
              <a:t>Before School and After School Programs</a:t>
            </a:r>
          </a:p>
          <a:p>
            <a:r>
              <a:rPr lang="en-US" dirty="0" smtClean="0"/>
              <a:t>Lunch Applications</a:t>
            </a:r>
          </a:p>
          <a:p>
            <a:r>
              <a:rPr lang="en-US" dirty="0" smtClean="0"/>
              <a:t>Medical Forms</a:t>
            </a:r>
          </a:p>
          <a:p>
            <a:r>
              <a:rPr lang="en-US" dirty="0" smtClean="0"/>
              <a:t>School Forms</a:t>
            </a:r>
          </a:p>
          <a:p>
            <a:r>
              <a:rPr lang="en-US" dirty="0" smtClean="0"/>
              <a:t>How will the student get home? Bus, car, walker?</a:t>
            </a:r>
          </a:p>
          <a:p>
            <a:endParaRPr lang="en-US" dirty="0"/>
          </a:p>
        </p:txBody>
      </p:sp>
    </p:spTree>
    <p:extLst>
      <p:ext uri="{BB962C8B-B14F-4D97-AF65-F5344CB8AC3E}">
        <p14:creationId xmlns:p14="http://schemas.microsoft.com/office/powerpoint/2010/main" val="2836275125"/>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xmlns:p14="http://schemas.microsoft.com/office/powerpoint/2010/main" spd="slow" advTm="12000"/>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 House</a:t>
            </a:r>
            <a:endParaRPr lang="en-US" dirty="0"/>
          </a:p>
        </p:txBody>
      </p:sp>
      <p:sp>
        <p:nvSpPr>
          <p:cNvPr id="3" name="Content Placeholder 2"/>
          <p:cNvSpPr>
            <a:spLocks noGrp="1"/>
          </p:cNvSpPr>
          <p:nvPr>
            <p:ph idx="1"/>
          </p:nvPr>
        </p:nvSpPr>
        <p:spPr>
          <a:xfrm>
            <a:off x="457200" y="1600200"/>
            <a:ext cx="8229600" cy="5257800"/>
          </a:xfrm>
        </p:spPr>
        <p:txBody>
          <a:bodyPr>
            <a:normAutofit fontScale="70000" lnSpcReduction="20000"/>
          </a:bodyPr>
          <a:lstStyle/>
          <a:p>
            <a:r>
              <a:rPr lang="en-US" dirty="0" smtClean="0"/>
              <a:t>There is no way to predict when parents will come of if they will come. Often, they show up all at once. It can be overwhelming.</a:t>
            </a:r>
          </a:p>
          <a:p>
            <a:r>
              <a:rPr lang="en-US" dirty="0" smtClean="0"/>
              <a:t>If you do not have an assistant, ask a friend or family member to help you out.</a:t>
            </a:r>
          </a:p>
          <a:p>
            <a:r>
              <a:rPr lang="en-US" dirty="0" smtClean="0"/>
              <a:t>Have an assignment on the board (yes, for the family)! A classroom scavenger hunt is a great idea.</a:t>
            </a:r>
          </a:p>
          <a:p>
            <a:r>
              <a:rPr lang="en-US" dirty="0" smtClean="0"/>
              <a:t>Make the time to speak to every parent/guardian. This is your opportunity to begin to get to know each other. Establish Communication.</a:t>
            </a:r>
          </a:p>
          <a:p>
            <a:r>
              <a:rPr lang="en-US" dirty="0" smtClean="0"/>
              <a:t>Have a sheet where the parents sign by the student’s name (This will come in handy when you ask students to return papers signed. When in doubt of the authenticity of the signature, compare it with your sign in sheet. The school will ask for your sign in sheet. Provide the administration with a copy. You keep the original.)</a:t>
            </a:r>
          </a:p>
          <a:p>
            <a:r>
              <a:rPr lang="en-US" dirty="0" smtClean="0"/>
              <a:t>Offer an incentive for parents to come: A homework pass or a daily grade of 100 usually will suffice. </a:t>
            </a:r>
            <a:endParaRPr lang="en-US" dirty="0"/>
          </a:p>
        </p:txBody>
      </p:sp>
    </p:spTree>
    <p:extLst>
      <p:ext uri="{BB962C8B-B14F-4D97-AF65-F5344CB8AC3E}">
        <p14:creationId xmlns:p14="http://schemas.microsoft.com/office/powerpoint/2010/main" val="3295974858"/>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xmlns:p14="http://schemas.microsoft.com/office/powerpoint/2010/main" spd="slow" advTm="12000"/>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Open House Scavenger Hunt Example</a:t>
            </a:r>
            <a:endParaRPr lang="en-US" dirty="0"/>
          </a:p>
        </p:txBody>
      </p:sp>
      <p:pic>
        <p:nvPicPr>
          <p:cNvPr id="5" name="Content Placeholder 4" descr="Slide1.jpg"/>
          <p:cNvPicPr>
            <a:picLocks noGrp="1" noChangeAspect="1"/>
          </p:cNvPicPr>
          <p:nvPr>
            <p:ph idx="1"/>
          </p:nvPr>
        </p:nvPicPr>
        <p:blipFill>
          <a:blip r:embed="rId2">
            <a:extLst>
              <a:ext uri="{28A0092B-C50C-407E-A947-70E740481C1C}">
                <a14:useLocalDpi xmlns:a14="http://schemas.microsoft.com/office/drawing/2010/main" val="0"/>
              </a:ext>
            </a:extLst>
          </a:blip>
          <a:srcRect t="28757" b="28757"/>
          <a:stretch>
            <a:fillRect/>
          </a:stretch>
        </p:blipFill>
        <p:spPr>
          <a:xfrm>
            <a:off x="457200" y="1417638"/>
            <a:ext cx="8229600" cy="4525963"/>
          </a:xfrm>
        </p:spPr>
      </p:pic>
    </p:spTree>
    <p:extLst>
      <p:ext uri="{BB962C8B-B14F-4D97-AF65-F5344CB8AC3E}">
        <p14:creationId xmlns:p14="http://schemas.microsoft.com/office/powerpoint/2010/main" val="759046722"/>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xmlns:p14="http://schemas.microsoft.com/office/powerpoint/2010/main" spd="slow" advTm="12000"/>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Parent – Teacher Conference</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Provide parents with an update on their child’s progress</a:t>
            </a:r>
          </a:p>
          <a:p>
            <a:r>
              <a:rPr lang="en-US" dirty="0" smtClean="0"/>
              <a:t>Discuss difficult situations</a:t>
            </a:r>
          </a:p>
          <a:p>
            <a:r>
              <a:rPr lang="en-US" dirty="0" smtClean="0"/>
              <a:t>Set up early in the school year as a means for laying the foundation for two-way communication</a:t>
            </a:r>
          </a:p>
          <a:p>
            <a:r>
              <a:rPr lang="en-US" dirty="0" smtClean="0"/>
              <a:t>Get to know the parent</a:t>
            </a:r>
          </a:p>
          <a:p>
            <a:r>
              <a:rPr lang="en-US" dirty="0" smtClean="0"/>
              <a:t>Never meet with a parent alone. Ask either the assistant principal or counselor to join you.</a:t>
            </a:r>
            <a:endParaRPr lang="en-US" dirty="0"/>
          </a:p>
        </p:txBody>
      </p:sp>
    </p:spTree>
    <p:extLst>
      <p:ext uri="{BB962C8B-B14F-4D97-AF65-F5344CB8AC3E}">
        <p14:creationId xmlns:p14="http://schemas.microsoft.com/office/powerpoint/2010/main" val="1340337153"/>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xmlns:p14="http://schemas.microsoft.com/office/powerpoint/2010/main" spd="slow" advTm="12000"/>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Meeting with Parents, Another Idea</a:t>
            </a:r>
            <a:endParaRPr lang="en-US" dirty="0"/>
          </a:p>
        </p:txBody>
      </p:sp>
      <p:pic>
        <p:nvPicPr>
          <p:cNvPr id="4" name="Parent Meeting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3378559730"/>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xmlns:p14="http://schemas.microsoft.com/office/powerpoint/2010/main" spd="slow" advTm="12000"/>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Parent – Teacher Conference</a:t>
            </a:r>
            <a:endParaRPr lang="en-US" dirty="0"/>
          </a:p>
        </p:txBody>
      </p:sp>
      <p:sp>
        <p:nvSpPr>
          <p:cNvPr id="3" name="Content Placeholder 2"/>
          <p:cNvSpPr>
            <a:spLocks noGrp="1"/>
          </p:cNvSpPr>
          <p:nvPr>
            <p:ph idx="1"/>
          </p:nvPr>
        </p:nvSpPr>
        <p:spPr>
          <a:xfrm>
            <a:off x="457200" y="1600200"/>
            <a:ext cx="8229600" cy="4967437"/>
          </a:xfrm>
        </p:spPr>
        <p:txBody>
          <a:bodyPr>
            <a:normAutofit fontScale="70000" lnSpcReduction="20000"/>
          </a:bodyPr>
          <a:lstStyle/>
          <a:p>
            <a:r>
              <a:rPr lang="en-US" dirty="0" smtClean="0"/>
              <a:t>Be courteous</a:t>
            </a:r>
          </a:p>
          <a:p>
            <a:r>
              <a:rPr lang="en-US" dirty="0" smtClean="0"/>
              <a:t>Be clear</a:t>
            </a:r>
          </a:p>
          <a:p>
            <a:r>
              <a:rPr lang="en-US" dirty="0" smtClean="0"/>
              <a:t>Be helpful</a:t>
            </a:r>
            <a:r>
              <a:rPr lang="en-US" dirty="0"/>
              <a:t> </a:t>
            </a:r>
            <a:r>
              <a:rPr lang="en-US" dirty="0" smtClean="0"/>
              <a:t>– Make sure they leave with something to help their child, a plan and resources. </a:t>
            </a:r>
          </a:p>
          <a:p>
            <a:pPr marL="0" indent="0">
              <a:buNone/>
            </a:pPr>
            <a:endParaRPr lang="en-US" dirty="0"/>
          </a:p>
          <a:p>
            <a:pPr marL="0" indent="0">
              <a:buNone/>
            </a:pPr>
            <a:r>
              <a:rPr lang="en-US" b="1" dirty="0" smtClean="0"/>
              <a:t>If the parent called the meeting and is upset, let them speak first (after you’ve made all the introductions). </a:t>
            </a:r>
            <a:r>
              <a:rPr lang="en-US" dirty="0" smtClean="0"/>
              <a:t>Remain quiet even though you may feel defensive. If you do not allow them to “speak their peace” first, they will disrupt until they get their turn. Almost always there is a misunderstanding. Often, the child has not been truthful. Clarify the misunderstanding as professionally as you can.</a:t>
            </a:r>
          </a:p>
          <a:p>
            <a:pPr marL="0" indent="0">
              <a:buNone/>
            </a:pPr>
            <a:endParaRPr lang="en-US" dirty="0"/>
          </a:p>
          <a:p>
            <a:pPr marL="0" indent="0">
              <a:buNone/>
            </a:pPr>
            <a:r>
              <a:rPr lang="en-US" dirty="0" smtClean="0"/>
              <a:t>Often, you may want the child to join you after you and the parent have spoken privately first.</a:t>
            </a:r>
            <a:endParaRPr lang="en-US" dirty="0"/>
          </a:p>
        </p:txBody>
      </p:sp>
    </p:spTree>
    <p:extLst>
      <p:ext uri="{BB962C8B-B14F-4D97-AF65-F5344CB8AC3E}">
        <p14:creationId xmlns:p14="http://schemas.microsoft.com/office/powerpoint/2010/main" val="2290059333"/>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xmlns:p14="http://schemas.microsoft.com/office/powerpoint/2010/main" spd="slow" advTm="12000"/>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Opportunities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Class get together after school hours. Students are NOT allowed to be dropped off (You are not a baby sitter!). Encourage families to bring other siblings. </a:t>
            </a:r>
            <a:endParaRPr lang="en-US" dirty="0"/>
          </a:p>
          <a:p>
            <a:r>
              <a:rPr lang="en-US" dirty="0" smtClean="0"/>
              <a:t>This type of opportunity builds classroom community</a:t>
            </a:r>
          </a:p>
          <a:p>
            <a:r>
              <a:rPr lang="en-US" dirty="0" smtClean="0"/>
              <a:t>Meet at a ballgame, a park, or visit an event together. Visit the library together and get library cards and check out all their resources.</a:t>
            </a:r>
          </a:p>
          <a:p>
            <a:r>
              <a:rPr lang="en-US" dirty="0" smtClean="0"/>
              <a:t>Let your principal know you are doing this; although, it does not require permission. </a:t>
            </a:r>
            <a:endParaRPr lang="en-US" dirty="0"/>
          </a:p>
        </p:txBody>
      </p:sp>
    </p:spTree>
    <p:extLst>
      <p:ext uri="{BB962C8B-B14F-4D97-AF65-F5344CB8AC3E}">
        <p14:creationId xmlns:p14="http://schemas.microsoft.com/office/powerpoint/2010/main" val="2802387446"/>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xmlns:p14="http://schemas.microsoft.com/office/powerpoint/2010/main" spd="slow" advTm="12000"/>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Communication</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One way strategies - keep parents informed about activities and school policies</a:t>
            </a:r>
          </a:p>
          <a:p>
            <a:r>
              <a:rPr lang="en-US" dirty="0" smtClean="0"/>
              <a:t>Two way – an integral part of building partnerships with parents. Allows for the exchange of ideas including information on assessment and instruction to build productive partnerships.</a:t>
            </a:r>
          </a:p>
          <a:p>
            <a:pPr marL="0" indent="0">
              <a:buNone/>
            </a:pPr>
            <a:r>
              <a:rPr lang="en-US" b="1" dirty="0" smtClean="0"/>
              <a:t>True partnerships with parents/families can only be achieved when two-way communication strategies are utilized.</a:t>
            </a:r>
            <a:endParaRPr lang="en-US" b="1" dirty="0"/>
          </a:p>
        </p:txBody>
      </p:sp>
    </p:spTree>
    <p:extLst>
      <p:ext uri="{BB962C8B-B14F-4D97-AF65-F5344CB8AC3E}">
        <p14:creationId xmlns:p14="http://schemas.microsoft.com/office/powerpoint/2010/main" val="1060673614"/>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xmlns:p14="http://schemas.microsoft.com/office/powerpoint/2010/main" spd="slow" advTm="12000"/>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One Way Communication </a:t>
            </a:r>
            <a:endParaRPr lang="en-US" dirty="0"/>
          </a:p>
        </p:txBody>
      </p:sp>
      <p:sp>
        <p:nvSpPr>
          <p:cNvPr id="3" name="Content Placeholder 2"/>
          <p:cNvSpPr>
            <a:spLocks noGrp="1"/>
          </p:cNvSpPr>
          <p:nvPr>
            <p:ph idx="1"/>
          </p:nvPr>
        </p:nvSpPr>
        <p:spPr/>
        <p:txBody>
          <a:bodyPr/>
          <a:lstStyle/>
          <a:p>
            <a:r>
              <a:rPr lang="en-US" dirty="0" smtClean="0"/>
              <a:t>Newsletter</a:t>
            </a:r>
          </a:p>
          <a:p>
            <a:r>
              <a:rPr lang="en-US" dirty="0" smtClean="0"/>
              <a:t>Report cards/progress reports</a:t>
            </a:r>
          </a:p>
          <a:p>
            <a:r>
              <a:rPr lang="en-US" dirty="0" smtClean="0"/>
              <a:t>Handbooks</a:t>
            </a:r>
          </a:p>
          <a:p>
            <a:r>
              <a:rPr lang="en-US" dirty="0" smtClean="0"/>
              <a:t>Graded work &amp; assessments</a:t>
            </a:r>
          </a:p>
          <a:p>
            <a:r>
              <a:rPr lang="en-US" dirty="0" smtClean="0"/>
              <a:t>Text messages</a:t>
            </a:r>
          </a:p>
          <a:p>
            <a:r>
              <a:rPr lang="en-US" dirty="0" smtClean="0"/>
              <a:t>Websites</a:t>
            </a:r>
          </a:p>
          <a:p>
            <a:r>
              <a:rPr lang="en-US" dirty="0" smtClean="0"/>
              <a:t>Automated phone calls</a:t>
            </a:r>
            <a:endParaRPr lang="en-US" dirty="0"/>
          </a:p>
        </p:txBody>
      </p:sp>
    </p:spTree>
    <p:extLst>
      <p:ext uri="{BB962C8B-B14F-4D97-AF65-F5344CB8AC3E}">
        <p14:creationId xmlns:p14="http://schemas.microsoft.com/office/powerpoint/2010/main" val="796988876"/>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xmlns:p14="http://schemas.microsoft.com/office/powerpoint/2010/main" spd="slow" advTm="12000"/>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Way Communication</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Parent surveys</a:t>
            </a:r>
          </a:p>
          <a:p>
            <a:r>
              <a:rPr lang="en-US" dirty="0" smtClean="0"/>
              <a:t>Report cards/progress reports/newsletters that provide a space for parents to communicate through written notes</a:t>
            </a:r>
          </a:p>
          <a:p>
            <a:r>
              <a:rPr lang="en-US" dirty="0" smtClean="0"/>
              <a:t>Twitter/Remind if the option is chosen for parents to reply</a:t>
            </a:r>
          </a:p>
          <a:p>
            <a:r>
              <a:rPr lang="en-US" dirty="0" smtClean="0"/>
              <a:t>Classroom Facebook pages</a:t>
            </a:r>
          </a:p>
          <a:p>
            <a:r>
              <a:rPr lang="en-US" dirty="0" smtClean="0"/>
              <a:t>Phone calls</a:t>
            </a:r>
          </a:p>
          <a:p>
            <a:r>
              <a:rPr lang="en-US" dirty="0" smtClean="0"/>
              <a:t>Emails</a:t>
            </a:r>
            <a:endParaRPr lang="en-US" dirty="0"/>
          </a:p>
        </p:txBody>
      </p:sp>
    </p:spTree>
    <p:extLst>
      <p:ext uri="{BB962C8B-B14F-4D97-AF65-F5344CB8AC3E}">
        <p14:creationId xmlns:p14="http://schemas.microsoft.com/office/powerpoint/2010/main" val="1178503262"/>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xmlns:p14="http://schemas.microsoft.com/office/powerpoint/2010/main" spd="slow" advTm="12000"/>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8236"/>
            <a:ext cx="8229600" cy="1143000"/>
          </a:xfrm>
        </p:spPr>
        <p:txBody>
          <a:bodyPr>
            <a:normAutofit fontScale="90000"/>
          </a:bodyPr>
          <a:lstStyle/>
          <a:p>
            <a:r>
              <a:rPr lang="en-US" dirty="0" smtClean="0"/>
              <a:t>Public School in Mississippi</a:t>
            </a:r>
            <a:br>
              <a:rPr lang="en-US" dirty="0" smtClean="0"/>
            </a:br>
            <a:r>
              <a:rPr lang="en-US" dirty="0" smtClean="0"/>
              <a:t>Mississippi Department of Education, 2017</a:t>
            </a:r>
            <a:endParaRPr lang="en-US" dirty="0"/>
          </a:p>
        </p:txBody>
      </p:sp>
      <p:sp>
        <p:nvSpPr>
          <p:cNvPr id="3" name="Content Placeholder 2"/>
          <p:cNvSpPr>
            <a:spLocks noGrp="1"/>
          </p:cNvSpPr>
          <p:nvPr>
            <p:ph idx="1"/>
          </p:nvPr>
        </p:nvSpPr>
        <p:spPr>
          <a:xfrm>
            <a:off x="457200" y="2332037"/>
            <a:ext cx="8229600" cy="4525963"/>
          </a:xfrm>
        </p:spPr>
        <p:txBody>
          <a:bodyPr/>
          <a:lstStyle/>
          <a:p>
            <a:r>
              <a:rPr lang="en-US" dirty="0" smtClean="0"/>
              <a:t>Students in high minority and high poverty districts are disproportionately taught by inappropriately licensed teachers</a:t>
            </a:r>
          </a:p>
          <a:p>
            <a:r>
              <a:rPr lang="en-US" dirty="0" smtClean="0"/>
              <a:t>Students in high poverty schools are disproportionally taught by inexperienced teachers (0-3 years experience) </a:t>
            </a:r>
          </a:p>
          <a:p>
            <a:r>
              <a:rPr lang="en-US" dirty="0" smtClean="0"/>
              <a:t>Student Race: White 44%, Black 48%, Hispanic 4%, Other 4%</a:t>
            </a:r>
            <a:endParaRPr lang="en-US" dirty="0"/>
          </a:p>
        </p:txBody>
      </p:sp>
    </p:spTree>
    <p:extLst>
      <p:ext uri="{BB962C8B-B14F-4D97-AF65-F5344CB8AC3E}">
        <p14:creationId xmlns:p14="http://schemas.microsoft.com/office/powerpoint/2010/main" val="15721090"/>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xmlns:p14="http://schemas.microsoft.com/office/powerpoint/2010/main" spd="slow" advTm="12000"/>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t>Using Technology to Communicate w/Families</a:t>
            </a:r>
            <a:endParaRPr lang="en-US" sz="3200" b="1" dirty="0"/>
          </a:p>
        </p:txBody>
      </p:sp>
      <p:sp>
        <p:nvSpPr>
          <p:cNvPr id="3" name="Content Placeholder 2"/>
          <p:cNvSpPr>
            <a:spLocks noGrp="1"/>
          </p:cNvSpPr>
          <p:nvPr>
            <p:ph idx="1"/>
          </p:nvPr>
        </p:nvSpPr>
        <p:spPr>
          <a:xfrm>
            <a:off x="457200" y="1600200"/>
            <a:ext cx="8229600" cy="4967437"/>
          </a:xfrm>
        </p:spPr>
        <p:txBody>
          <a:bodyPr>
            <a:normAutofit fontScale="77500" lnSpcReduction="20000"/>
          </a:bodyPr>
          <a:lstStyle/>
          <a:p>
            <a:r>
              <a:rPr lang="en-US" dirty="0" smtClean="0"/>
              <a:t>Remind</a:t>
            </a:r>
          </a:p>
          <a:p>
            <a:r>
              <a:rPr lang="en-US" dirty="0" smtClean="0"/>
              <a:t>Voice Mail</a:t>
            </a:r>
          </a:p>
          <a:p>
            <a:r>
              <a:rPr lang="en-US" dirty="0" smtClean="0"/>
              <a:t>Email</a:t>
            </a:r>
          </a:p>
          <a:p>
            <a:r>
              <a:rPr lang="en-US" dirty="0" smtClean="0"/>
              <a:t>Texting</a:t>
            </a:r>
          </a:p>
          <a:p>
            <a:r>
              <a:rPr lang="en-US" dirty="0" smtClean="0"/>
              <a:t>Edmodo</a:t>
            </a:r>
          </a:p>
          <a:p>
            <a:r>
              <a:rPr lang="en-US" dirty="0" smtClean="0"/>
              <a:t>Skype/Google Hangouts/Zoom (Excellent for conferences)</a:t>
            </a:r>
          </a:p>
          <a:p>
            <a:r>
              <a:rPr lang="en-US" dirty="0" smtClean="0"/>
              <a:t>School websites</a:t>
            </a:r>
          </a:p>
          <a:p>
            <a:r>
              <a:rPr lang="en-US" dirty="0" smtClean="0"/>
              <a:t>Class Websites</a:t>
            </a:r>
          </a:p>
          <a:p>
            <a:r>
              <a:rPr lang="en-US" dirty="0" err="1" smtClean="0"/>
              <a:t>Instagram</a:t>
            </a:r>
            <a:r>
              <a:rPr lang="en-US" dirty="0" smtClean="0"/>
              <a:t>/Twitter</a:t>
            </a:r>
          </a:p>
          <a:p>
            <a:r>
              <a:rPr lang="en-US" dirty="0" smtClean="0"/>
              <a:t>Blogs/Wikis</a:t>
            </a:r>
          </a:p>
          <a:p>
            <a:r>
              <a:rPr lang="en-US" dirty="0" smtClean="0"/>
              <a:t>App List</a:t>
            </a:r>
          </a:p>
          <a:p>
            <a:r>
              <a:rPr lang="en-US" dirty="0" smtClean="0"/>
              <a:t>Website List</a:t>
            </a:r>
          </a:p>
          <a:p>
            <a:endParaRPr lang="en-US" dirty="0" smtClean="0"/>
          </a:p>
          <a:p>
            <a:endParaRPr lang="en-US" dirty="0"/>
          </a:p>
        </p:txBody>
      </p:sp>
    </p:spTree>
    <p:extLst>
      <p:ext uri="{BB962C8B-B14F-4D97-AF65-F5344CB8AC3E}">
        <p14:creationId xmlns:p14="http://schemas.microsoft.com/office/powerpoint/2010/main" val="1772084542"/>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xmlns:p14="http://schemas.microsoft.com/office/powerpoint/2010/main" spd="slow" advTm="12000"/>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Bringing Families Together Around Things that Matter</a:t>
            </a:r>
            <a:endParaRPr lang="en-US" dirty="0"/>
          </a:p>
        </p:txBody>
      </p:sp>
      <p:sp>
        <p:nvSpPr>
          <p:cNvPr id="3" name="Content Placeholder 2"/>
          <p:cNvSpPr>
            <a:spLocks noGrp="1"/>
          </p:cNvSpPr>
          <p:nvPr>
            <p:ph idx="1"/>
          </p:nvPr>
        </p:nvSpPr>
        <p:spPr>
          <a:xfrm>
            <a:off x="457200" y="1679649"/>
            <a:ext cx="8229600" cy="4525963"/>
          </a:xfrm>
        </p:spPr>
        <p:txBody>
          <a:bodyPr/>
          <a:lstStyle/>
          <a:p>
            <a:r>
              <a:rPr lang="en-US" dirty="0" smtClean="0"/>
              <a:t>Parent Informant Meetings</a:t>
            </a:r>
          </a:p>
          <a:p>
            <a:r>
              <a:rPr lang="en-US" dirty="0" smtClean="0"/>
              <a:t>Literacy Night</a:t>
            </a:r>
          </a:p>
          <a:p>
            <a:r>
              <a:rPr lang="en-US" dirty="0" smtClean="0"/>
              <a:t>Math Night</a:t>
            </a:r>
          </a:p>
          <a:p>
            <a:pPr marL="0" indent="0">
              <a:buNone/>
            </a:pPr>
            <a:endParaRPr lang="en-US" dirty="0"/>
          </a:p>
          <a:p>
            <a:pPr marL="0" indent="0">
              <a:buNone/>
            </a:pPr>
            <a:r>
              <a:rPr lang="en-US" dirty="0" smtClean="0"/>
              <a:t>Show parents what success looks like. Provide resources for families. Do NOT assume the parents can help the students.</a:t>
            </a:r>
            <a:endParaRPr lang="en-US" dirty="0"/>
          </a:p>
        </p:txBody>
      </p:sp>
    </p:spTree>
    <p:extLst>
      <p:ext uri="{BB962C8B-B14F-4D97-AF65-F5344CB8AC3E}">
        <p14:creationId xmlns:p14="http://schemas.microsoft.com/office/powerpoint/2010/main" val="1047365199"/>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xmlns:p14="http://schemas.microsoft.com/office/powerpoint/2010/main" spd="slow" advTm="12000"/>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156614"/>
          </a:xfrm>
        </p:spPr>
        <p:txBody>
          <a:bodyPr>
            <a:normAutofit/>
          </a:bodyPr>
          <a:lstStyle/>
          <a:p>
            <a:r>
              <a:rPr lang="en-US" dirty="0" smtClean="0"/>
              <a:t>Meet Parents Halfway, </a:t>
            </a:r>
            <a:br>
              <a:rPr lang="en-US" dirty="0" smtClean="0"/>
            </a:br>
            <a:r>
              <a:rPr lang="en-US" dirty="0" smtClean="0"/>
              <a:t>and Have a Way </a:t>
            </a:r>
            <a:br>
              <a:rPr lang="en-US" dirty="0" smtClean="0"/>
            </a:br>
            <a:r>
              <a:rPr lang="en-US" dirty="0" smtClean="0"/>
              <a:t>to Reach Every Parent</a:t>
            </a:r>
            <a:endParaRPr lang="en-US" dirty="0"/>
          </a:p>
        </p:txBody>
      </p:sp>
    </p:spTree>
    <p:extLst>
      <p:ext uri="{BB962C8B-B14F-4D97-AF65-F5344CB8AC3E}">
        <p14:creationId xmlns:p14="http://schemas.microsoft.com/office/powerpoint/2010/main" val="2576397841"/>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xmlns:p14="http://schemas.microsoft.com/office/powerpoint/2010/main" spd="slow" advTm="12000"/>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Parents Differ in Many Ways</a:t>
            </a:r>
            <a:endParaRPr lang="en-US" dirty="0"/>
          </a:p>
        </p:txBody>
      </p:sp>
      <p:sp>
        <p:nvSpPr>
          <p:cNvPr id="3" name="Content Placeholder 2"/>
          <p:cNvSpPr>
            <a:spLocks noGrp="1"/>
          </p:cNvSpPr>
          <p:nvPr>
            <p:ph idx="1"/>
          </p:nvPr>
        </p:nvSpPr>
        <p:spPr/>
        <p:txBody>
          <a:bodyPr/>
          <a:lstStyle/>
          <a:p>
            <a:r>
              <a:rPr lang="en-US" dirty="0" smtClean="0"/>
              <a:t>Parental/Family Dynamics</a:t>
            </a:r>
          </a:p>
          <a:p>
            <a:r>
              <a:rPr lang="en-US" dirty="0" smtClean="0"/>
              <a:t>Parent feelings regarding school</a:t>
            </a:r>
          </a:p>
          <a:p>
            <a:r>
              <a:rPr lang="en-US" dirty="0" smtClean="0"/>
              <a:t>Parent relationships with their children</a:t>
            </a:r>
          </a:p>
          <a:p>
            <a:r>
              <a:rPr lang="en-US" dirty="0" smtClean="0"/>
              <a:t>Parent values and goals</a:t>
            </a:r>
          </a:p>
          <a:p>
            <a:r>
              <a:rPr lang="en-US" dirty="0" smtClean="0"/>
              <a:t>Parent attitudes toward involvement with the school</a:t>
            </a:r>
            <a:endParaRPr lang="en-US" dirty="0"/>
          </a:p>
        </p:txBody>
      </p:sp>
    </p:spTree>
    <p:extLst>
      <p:ext uri="{BB962C8B-B14F-4D97-AF65-F5344CB8AC3E}">
        <p14:creationId xmlns:p14="http://schemas.microsoft.com/office/powerpoint/2010/main" val="2252314877"/>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xmlns:p14="http://schemas.microsoft.com/office/powerpoint/2010/main" spd="slow" advTm="12000"/>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smtClean="0"/>
              <a:t>Strategies to Get Parents Comfortable Talking</a:t>
            </a:r>
            <a:endParaRPr lang="en-US" sz="3200" b="1" dirty="0"/>
          </a:p>
        </p:txBody>
      </p:sp>
      <p:sp>
        <p:nvSpPr>
          <p:cNvPr id="3" name="Content Placeholder 2"/>
          <p:cNvSpPr>
            <a:spLocks noGrp="1"/>
          </p:cNvSpPr>
          <p:nvPr>
            <p:ph idx="1"/>
          </p:nvPr>
        </p:nvSpPr>
        <p:spPr/>
        <p:txBody>
          <a:bodyPr/>
          <a:lstStyle/>
          <a:p>
            <a:r>
              <a:rPr lang="en-US" dirty="0" smtClean="0"/>
              <a:t>Connect parents with other parents who have similar needs</a:t>
            </a:r>
          </a:p>
          <a:p>
            <a:r>
              <a:rPr lang="en-US" dirty="0" smtClean="0"/>
              <a:t>Provide a suggestion/comment box </a:t>
            </a:r>
          </a:p>
          <a:p>
            <a:r>
              <a:rPr lang="en-US" dirty="0" smtClean="0"/>
              <a:t>Provide a translator for parents who cannot speak English</a:t>
            </a:r>
          </a:p>
          <a:p>
            <a:r>
              <a:rPr lang="en-US" dirty="0" smtClean="0"/>
              <a:t>Keep a communication log to see who you are and are not communicating with and what are you are communicating about</a:t>
            </a:r>
            <a:endParaRPr lang="en-US" dirty="0"/>
          </a:p>
        </p:txBody>
      </p:sp>
    </p:spTree>
    <p:extLst>
      <p:ext uri="{BB962C8B-B14F-4D97-AF65-F5344CB8AC3E}">
        <p14:creationId xmlns:p14="http://schemas.microsoft.com/office/powerpoint/2010/main" val="2427365119"/>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xmlns:p14="http://schemas.microsoft.com/office/powerpoint/2010/main" spd="slow" advTm="12000"/>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Communication Log</a:t>
            </a:r>
            <a:endParaRPr lang="en-US" dirty="0"/>
          </a:p>
        </p:txBody>
      </p:sp>
      <p:pic>
        <p:nvPicPr>
          <p:cNvPr id="6" name="Content Placeholder 5" descr="Home-School-Communication-Log-Template1.jpg"/>
          <p:cNvPicPr>
            <a:picLocks noGrp="1" noChangeAspect="1"/>
          </p:cNvPicPr>
          <p:nvPr>
            <p:ph idx="1"/>
          </p:nvPr>
        </p:nvPicPr>
        <p:blipFill>
          <a:blip r:embed="rId2">
            <a:extLst>
              <a:ext uri="{28A0092B-C50C-407E-A947-70E740481C1C}">
                <a14:useLocalDpi xmlns:a14="http://schemas.microsoft.com/office/drawing/2010/main" val="0"/>
              </a:ext>
            </a:extLst>
          </a:blip>
          <a:srcRect l="1295" r="1295"/>
          <a:stretch>
            <a:fillRect/>
          </a:stretch>
        </p:blipFill>
        <p:spPr/>
      </p:pic>
    </p:spTree>
    <p:extLst>
      <p:ext uri="{BB962C8B-B14F-4D97-AF65-F5344CB8AC3E}">
        <p14:creationId xmlns:p14="http://schemas.microsoft.com/office/powerpoint/2010/main" val="3939193858"/>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xmlns:p14="http://schemas.microsoft.com/office/powerpoint/2010/main" spd="slow" advTm="12000"/>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22954"/>
            <a:ext cx="8229600" cy="1143000"/>
          </a:xfrm>
        </p:spPr>
        <p:txBody>
          <a:bodyPr>
            <a:noAutofit/>
          </a:bodyPr>
          <a:lstStyle/>
          <a:p>
            <a:pPr algn="l"/>
            <a:r>
              <a:rPr lang="en-US" sz="3200" b="1" dirty="0" smtClean="0"/>
              <a:t>Questions to Ponder</a:t>
            </a:r>
            <a:r>
              <a:rPr lang="en-US" sz="3200" dirty="0" smtClean="0"/>
              <a:t>: How do you regularly communicate with your students’ families? Do you regularly communicate? Is your communication one-way or two-way? </a:t>
            </a:r>
            <a:br>
              <a:rPr lang="en-US" sz="3200" dirty="0" smtClean="0"/>
            </a:br>
            <a:r>
              <a:rPr lang="en-US" sz="3200" dirty="0" smtClean="0"/>
              <a:t/>
            </a:r>
            <a:br>
              <a:rPr lang="en-US" sz="3200" dirty="0" smtClean="0"/>
            </a:br>
            <a:r>
              <a:rPr lang="en-US" sz="3200" b="1" dirty="0" smtClean="0"/>
              <a:t>Action Step: </a:t>
            </a:r>
            <a:r>
              <a:rPr lang="en-US" sz="3200" dirty="0" smtClean="0"/>
              <a:t>For two weeks, keep a communication journal. Who do you talk to? Do you contact them or do they contact you? Do you make a phone call, schedule a conference, or send a email. Is your communication only about behavior? Is your communication negative or positive? Analyze your results and take action.</a:t>
            </a:r>
            <a:endParaRPr lang="en-US" sz="3200" dirty="0"/>
          </a:p>
        </p:txBody>
      </p:sp>
    </p:spTree>
    <p:extLst>
      <p:ext uri="{BB962C8B-B14F-4D97-AF65-F5344CB8AC3E}">
        <p14:creationId xmlns:p14="http://schemas.microsoft.com/office/powerpoint/2010/main" val="1635190009"/>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xmlns:p14="http://schemas.microsoft.com/office/powerpoint/2010/main" spd="slow" advTm="1200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Don’t Blame Families</a:t>
            </a:r>
            <a:endParaRPr lang="en-US" dirty="0"/>
          </a:p>
        </p:txBody>
      </p:sp>
      <p:sp>
        <p:nvSpPr>
          <p:cNvPr id="3" name="Content Placeholder 2"/>
          <p:cNvSpPr>
            <a:spLocks noGrp="1"/>
          </p:cNvSpPr>
          <p:nvPr>
            <p:ph idx="1"/>
          </p:nvPr>
        </p:nvSpPr>
        <p:spPr/>
        <p:txBody>
          <a:bodyPr>
            <a:normAutofit lnSpcReduction="10000"/>
          </a:bodyPr>
          <a:lstStyle/>
          <a:p>
            <a:r>
              <a:rPr lang="en-US" dirty="0" smtClean="0"/>
              <a:t>A common misperception about families who are not actively involved at school is that they simply, “don’t care about their children’s education.”</a:t>
            </a:r>
          </a:p>
          <a:p>
            <a:r>
              <a:rPr lang="en-US" dirty="0" smtClean="0"/>
              <a:t>Building trust by examining and addressing these barriers and obstacles is more likely to lead to higher levels of family involvement.</a:t>
            </a:r>
          </a:p>
          <a:p>
            <a:r>
              <a:rPr lang="en-US" dirty="0" smtClean="0"/>
              <a:t>White, higher-income families tend to be more visible in many schools.</a:t>
            </a:r>
            <a:endParaRPr lang="en-US" dirty="0"/>
          </a:p>
        </p:txBody>
      </p:sp>
    </p:spTree>
    <p:extLst>
      <p:ext uri="{BB962C8B-B14F-4D97-AF65-F5344CB8AC3E}">
        <p14:creationId xmlns:p14="http://schemas.microsoft.com/office/powerpoint/2010/main" val="1129486476"/>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xmlns:p14="http://schemas.microsoft.com/office/powerpoint/2010/main" spd="slow" advTm="12000"/>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13025"/>
            <a:ext cx="8229600" cy="1143000"/>
          </a:xfrm>
        </p:spPr>
        <p:txBody>
          <a:bodyPr>
            <a:normAutofit fontScale="90000"/>
          </a:bodyPr>
          <a:lstStyle/>
          <a:p>
            <a:r>
              <a:rPr lang="en-US" sz="6600" dirty="0" smtClean="0"/>
              <a:t>Develop an</a:t>
            </a:r>
            <a:br>
              <a:rPr lang="en-US" sz="6600" dirty="0" smtClean="0"/>
            </a:br>
            <a:r>
              <a:rPr lang="en-US" sz="6600" dirty="0" smtClean="0"/>
              <a:t>Action Plan</a:t>
            </a:r>
            <a:endParaRPr lang="en-US" sz="6600" dirty="0"/>
          </a:p>
        </p:txBody>
      </p:sp>
    </p:spTree>
    <p:extLst>
      <p:ext uri="{BB962C8B-B14F-4D97-AF65-F5344CB8AC3E}">
        <p14:creationId xmlns:p14="http://schemas.microsoft.com/office/powerpoint/2010/main" val="3810018788"/>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xmlns:p14="http://schemas.microsoft.com/office/powerpoint/2010/main" spd="slow" advTm="1200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to do with all the data?</a:t>
            </a:r>
            <a:endParaRPr lang="en-US" dirty="0"/>
          </a:p>
        </p:txBody>
      </p:sp>
      <p:sp>
        <p:nvSpPr>
          <p:cNvPr id="3" name="Content Placeholder 2"/>
          <p:cNvSpPr>
            <a:spLocks noGrp="1"/>
          </p:cNvSpPr>
          <p:nvPr>
            <p:ph idx="1"/>
          </p:nvPr>
        </p:nvSpPr>
        <p:spPr/>
        <p:txBody>
          <a:bodyPr/>
          <a:lstStyle/>
          <a:p>
            <a:r>
              <a:rPr lang="en-US" dirty="0" smtClean="0"/>
              <a:t>Use the data to drive your instruction, plan remediation and enrichment activities, and to help plan assessment.</a:t>
            </a:r>
          </a:p>
          <a:p>
            <a:r>
              <a:rPr lang="en-US" dirty="0" smtClean="0"/>
              <a:t>WARNING: Do NOT just read it and put it away. </a:t>
            </a:r>
            <a:endParaRPr lang="en-US" dirty="0"/>
          </a:p>
        </p:txBody>
      </p:sp>
    </p:spTree>
    <p:extLst>
      <p:ext uri="{BB962C8B-B14F-4D97-AF65-F5344CB8AC3E}">
        <p14:creationId xmlns:p14="http://schemas.microsoft.com/office/powerpoint/2010/main" val="3723179926"/>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xmlns:p14="http://schemas.microsoft.com/office/powerpoint/2010/main" spd="slow" advTm="12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Poverty, MDE </a:t>
            </a:r>
            <a:endParaRPr lang="en-US" dirty="0"/>
          </a:p>
        </p:txBody>
      </p:sp>
      <p:pic>
        <p:nvPicPr>
          <p:cNvPr id="4" name="Content Placeholder 3" descr="Screen Shot 2018-10-18 at 12.25.20 PM.png"/>
          <p:cNvPicPr>
            <a:picLocks noGrp="1" noChangeAspect="1"/>
          </p:cNvPicPr>
          <p:nvPr>
            <p:ph idx="1"/>
          </p:nvPr>
        </p:nvPicPr>
        <p:blipFill>
          <a:blip r:embed="rId2">
            <a:extLst>
              <a:ext uri="{28A0092B-C50C-407E-A947-70E740481C1C}">
                <a14:useLocalDpi xmlns:a14="http://schemas.microsoft.com/office/drawing/2010/main" val="0"/>
              </a:ext>
            </a:extLst>
          </a:blip>
          <a:srcRect t="1373" b="1373"/>
          <a:stretch>
            <a:fillRect/>
          </a:stretch>
        </p:blipFill>
        <p:spPr>
          <a:xfrm>
            <a:off x="0" y="1417638"/>
            <a:ext cx="9144000" cy="5440362"/>
          </a:xfrm>
        </p:spPr>
      </p:pic>
    </p:spTree>
    <p:extLst>
      <p:ext uri="{BB962C8B-B14F-4D97-AF65-F5344CB8AC3E}">
        <p14:creationId xmlns:p14="http://schemas.microsoft.com/office/powerpoint/2010/main" val="1540185528"/>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xmlns:p14="http://schemas.microsoft.com/office/powerpoint/2010/main" spd="slow" advTm="12000"/>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Notebook</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Each year, crate a data notebook for your class. (If you have multiple classes, you’ll need a notebook for each class.)</a:t>
            </a:r>
          </a:p>
          <a:p>
            <a:r>
              <a:rPr lang="en-US" dirty="0" smtClean="0"/>
              <a:t>1</a:t>
            </a:r>
            <a:r>
              <a:rPr lang="en-US" baseline="30000" dirty="0" smtClean="0"/>
              <a:t>st</a:t>
            </a:r>
            <a:r>
              <a:rPr lang="en-US" dirty="0" smtClean="0"/>
              <a:t> page has all students listed and any major health issues indicated or ruling out beside their name.</a:t>
            </a:r>
          </a:p>
          <a:p>
            <a:r>
              <a:rPr lang="en-US" dirty="0" smtClean="0"/>
              <a:t>2</a:t>
            </a:r>
            <a:r>
              <a:rPr lang="en-US" baseline="30000" dirty="0" smtClean="0"/>
              <a:t>nd</a:t>
            </a:r>
            <a:r>
              <a:rPr lang="en-US" dirty="0" smtClean="0"/>
              <a:t> page should be your communication log.</a:t>
            </a:r>
          </a:p>
          <a:p>
            <a:r>
              <a:rPr lang="en-US" dirty="0" smtClean="0"/>
              <a:t>Partition the notebook for each student.</a:t>
            </a:r>
          </a:p>
          <a:p>
            <a:r>
              <a:rPr lang="en-US" dirty="0" smtClean="0"/>
              <a:t>Each student should have the following information: a copy of their health sheet (this will provide emergency contact information), learning styles inventories, interest inventories, test data, and data collected from parents</a:t>
            </a:r>
          </a:p>
          <a:p>
            <a:pPr marL="0" indent="0">
              <a:buNone/>
            </a:pPr>
            <a:r>
              <a:rPr lang="en-US" b="1" dirty="0" smtClean="0"/>
              <a:t>Your notebook may not contain all of these data items, but the idea is to collect and assemble as much data as you can about each student. </a:t>
            </a:r>
          </a:p>
          <a:p>
            <a:pPr marL="0" indent="0">
              <a:buNone/>
            </a:pPr>
            <a:r>
              <a:rPr lang="en-US" dirty="0" smtClean="0">
                <a:solidFill>
                  <a:srgbClr val="FF0000"/>
                </a:solidFill>
              </a:rPr>
              <a:t>*It is ideal to create this notebook at start of the year, but the important thing is to create it.</a:t>
            </a:r>
            <a:endParaRPr lang="en-US" dirty="0">
              <a:solidFill>
                <a:srgbClr val="FF0000"/>
              </a:solidFill>
            </a:endParaRPr>
          </a:p>
        </p:txBody>
      </p:sp>
    </p:spTree>
    <p:extLst>
      <p:ext uri="{BB962C8B-B14F-4D97-AF65-F5344CB8AC3E}">
        <p14:creationId xmlns:p14="http://schemas.microsoft.com/office/powerpoint/2010/main" val="3196777663"/>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xmlns:p14="http://schemas.microsoft.com/office/powerpoint/2010/main" spd="slow" advTm="1200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Recap</a:t>
            </a:r>
            <a:endParaRPr lang="en-US" dirty="0"/>
          </a:p>
        </p:txBody>
      </p:sp>
      <p:sp>
        <p:nvSpPr>
          <p:cNvPr id="3" name="Content Placeholder 2"/>
          <p:cNvSpPr>
            <a:spLocks noGrp="1"/>
          </p:cNvSpPr>
          <p:nvPr>
            <p:ph idx="1"/>
          </p:nvPr>
        </p:nvSpPr>
        <p:spPr/>
        <p:txBody>
          <a:bodyPr/>
          <a:lstStyle/>
          <a:p>
            <a:r>
              <a:rPr lang="en-US" dirty="0" smtClean="0"/>
              <a:t>Gather data on your students (quantitative and qualitative). Know who they are and where they are.</a:t>
            </a:r>
          </a:p>
          <a:p>
            <a:r>
              <a:rPr lang="en-US" dirty="0" smtClean="0"/>
              <a:t>Gather data from your parents. Know who they are and their expectations for their child.</a:t>
            </a:r>
          </a:p>
          <a:p>
            <a:r>
              <a:rPr lang="en-US" dirty="0" smtClean="0"/>
              <a:t>Build a relationship with parents</a:t>
            </a:r>
          </a:p>
          <a:p>
            <a:r>
              <a:rPr lang="en-US" dirty="0" smtClean="0"/>
              <a:t>Use two-way communication</a:t>
            </a:r>
          </a:p>
          <a:p>
            <a:r>
              <a:rPr lang="en-US" dirty="0" smtClean="0"/>
              <a:t>Utilize technology</a:t>
            </a:r>
          </a:p>
          <a:p>
            <a:endParaRPr lang="en-US" dirty="0"/>
          </a:p>
        </p:txBody>
      </p:sp>
    </p:spTree>
    <p:extLst>
      <p:ext uri="{BB962C8B-B14F-4D97-AF65-F5344CB8AC3E}">
        <p14:creationId xmlns:p14="http://schemas.microsoft.com/office/powerpoint/2010/main" val="3053800336"/>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xmlns:p14="http://schemas.microsoft.com/office/powerpoint/2010/main" spd="slow" advTm="1200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Books by Dr. Patricia A. Edwards</a:t>
            </a:r>
            <a:endParaRPr lang="en-US" dirty="0"/>
          </a:p>
        </p:txBody>
      </p:sp>
      <p:sp>
        <p:nvSpPr>
          <p:cNvPr id="3" name="Content Placeholder 2"/>
          <p:cNvSpPr>
            <a:spLocks noGrp="1"/>
          </p:cNvSpPr>
          <p:nvPr>
            <p:ph idx="1"/>
          </p:nvPr>
        </p:nvSpPr>
        <p:spPr/>
        <p:txBody>
          <a:bodyPr>
            <a:normAutofit fontScale="77500" lnSpcReduction="20000"/>
          </a:bodyPr>
          <a:lstStyle/>
          <a:p>
            <a:r>
              <a:rPr lang="en-US" i="1" dirty="0" smtClean="0"/>
              <a:t>New Ways to Engage Parents: Strategies and Tools for Teachers and Leaders, K-12</a:t>
            </a:r>
            <a:r>
              <a:rPr lang="en-US" dirty="0" smtClean="0"/>
              <a:t> (2016)</a:t>
            </a:r>
          </a:p>
          <a:p>
            <a:r>
              <a:rPr lang="en-US" dirty="0" smtClean="0"/>
              <a:t>Br</a:t>
            </a:r>
            <a:r>
              <a:rPr lang="en-US" i="1" dirty="0" smtClean="0"/>
              <a:t>idging Literacy and Equity: The Essential Guide to Social Equality Teaching </a:t>
            </a:r>
            <a:r>
              <a:rPr lang="en-US" dirty="0" smtClean="0"/>
              <a:t>(2012)</a:t>
            </a:r>
          </a:p>
          <a:p>
            <a:r>
              <a:rPr lang="en-US" i="1" dirty="0" smtClean="0"/>
              <a:t>Change is </a:t>
            </a:r>
            <a:r>
              <a:rPr lang="en-US" i="1" dirty="0" err="1" smtClean="0"/>
              <a:t>Gonna</a:t>
            </a:r>
            <a:r>
              <a:rPr lang="en-US" i="1" dirty="0" smtClean="0"/>
              <a:t> Come: Transforming Literacy Education for African American Children </a:t>
            </a:r>
            <a:r>
              <a:rPr lang="en-US" dirty="0" smtClean="0"/>
              <a:t>(2011)</a:t>
            </a:r>
          </a:p>
          <a:p>
            <a:r>
              <a:rPr lang="en-US" i="1" dirty="0" smtClean="0"/>
              <a:t>Taping the Potential of Parents: A Strategic Guide to Boosting Student Achievement through Family Involvement </a:t>
            </a:r>
            <a:r>
              <a:rPr lang="en-US" dirty="0" smtClean="0"/>
              <a:t>(2009)</a:t>
            </a:r>
          </a:p>
          <a:p>
            <a:r>
              <a:rPr lang="en-US" i="1" dirty="0" smtClean="0"/>
              <a:t>Children’s Literacy Development: Making it Happen through School, Family, and Community Involvement </a:t>
            </a:r>
            <a:r>
              <a:rPr lang="en-US" dirty="0" smtClean="0"/>
              <a:t>(2004)</a:t>
            </a:r>
          </a:p>
          <a:p>
            <a:r>
              <a:rPr lang="en-US" i="1" dirty="0" smtClean="0"/>
              <a:t>A Path to Follow: Learning to Listen to Parents </a:t>
            </a:r>
            <a:r>
              <a:rPr lang="en-US" dirty="0" smtClean="0"/>
              <a:t>(1999)</a:t>
            </a:r>
          </a:p>
        </p:txBody>
      </p:sp>
    </p:spTree>
    <p:extLst>
      <p:ext uri="{BB962C8B-B14F-4D97-AF65-F5344CB8AC3E}">
        <p14:creationId xmlns:p14="http://schemas.microsoft.com/office/powerpoint/2010/main" val="1295922376"/>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xmlns:p14="http://schemas.microsoft.com/office/powerpoint/2010/main" spd="slow" advTm="12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Education</a:t>
            </a:r>
            <a:endParaRPr lang="en-US" dirty="0"/>
          </a:p>
        </p:txBody>
      </p:sp>
      <p:sp>
        <p:nvSpPr>
          <p:cNvPr id="3" name="Content Placeholder 2"/>
          <p:cNvSpPr>
            <a:spLocks noGrp="1"/>
          </p:cNvSpPr>
          <p:nvPr>
            <p:ph idx="1"/>
          </p:nvPr>
        </p:nvSpPr>
        <p:spPr/>
        <p:txBody>
          <a:bodyPr/>
          <a:lstStyle/>
          <a:p>
            <a:r>
              <a:rPr lang="en-US" dirty="0" smtClean="0"/>
              <a:t>50% of MS teachers leave the profession within the first 5 years of teaching</a:t>
            </a:r>
          </a:p>
          <a:p>
            <a:r>
              <a:rPr lang="en-US" dirty="0" smtClean="0"/>
              <a:t>MS has a significant shortage of teachers and administrators</a:t>
            </a:r>
          </a:p>
          <a:p>
            <a:r>
              <a:rPr lang="en-US" dirty="0" smtClean="0"/>
              <a:t>(2014) 2/3 of MS kindergarteners scored below the benchmark associated with 70% mastery of early literacy skills.</a:t>
            </a:r>
            <a:endParaRPr lang="en-US" dirty="0"/>
          </a:p>
        </p:txBody>
      </p:sp>
    </p:spTree>
    <p:extLst>
      <p:ext uri="{BB962C8B-B14F-4D97-AF65-F5344CB8AC3E}">
        <p14:creationId xmlns:p14="http://schemas.microsoft.com/office/powerpoint/2010/main" val="3277698460"/>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xmlns:p14="http://schemas.microsoft.com/office/powerpoint/2010/main" spd="slow" advTm="12000"/>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9518"/>
            <a:ext cx="8229600" cy="760088"/>
          </a:xfrm>
        </p:spPr>
        <p:txBody>
          <a:bodyPr>
            <a:normAutofit fontScale="90000"/>
          </a:bodyPr>
          <a:lstStyle/>
          <a:p>
            <a:r>
              <a:rPr lang="en-US" dirty="0"/>
              <a:t>Achievement Gap Analysis</a:t>
            </a:r>
            <a:br>
              <a:rPr lang="en-US" dirty="0"/>
            </a:br>
            <a:endParaRPr lang="en-US" dirty="0"/>
          </a:p>
        </p:txBody>
      </p:sp>
      <p:pic>
        <p:nvPicPr>
          <p:cNvPr id="4" name="Content Placeholder 3" descr="Screen Shot 2018-10-18 at 12.14.52 PM.png"/>
          <p:cNvPicPr>
            <a:picLocks noGrp="1" noChangeAspect="1"/>
          </p:cNvPicPr>
          <p:nvPr>
            <p:ph idx="1"/>
          </p:nvPr>
        </p:nvPicPr>
        <p:blipFill>
          <a:blip r:embed="rId2">
            <a:extLst>
              <a:ext uri="{28A0092B-C50C-407E-A947-70E740481C1C}">
                <a14:useLocalDpi xmlns:a14="http://schemas.microsoft.com/office/drawing/2010/main" val="0"/>
              </a:ext>
            </a:extLst>
          </a:blip>
          <a:srcRect t="-3556" b="-3556"/>
          <a:stretch>
            <a:fillRect/>
          </a:stretch>
        </p:blipFill>
        <p:spPr>
          <a:xfrm>
            <a:off x="0" y="799562"/>
            <a:ext cx="9144000" cy="6058438"/>
          </a:xfrm>
        </p:spPr>
      </p:pic>
    </p:spTree>
    <p:extLst>
      <p:ext uri="{BB962C8B-B14F-4D97-AF65-F5344CB8AC3E}">
        <p14:creationId xmlns:p14="http://schemas.microsoft.com/office/powerpoint/2010/main" val="1411796237"/>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xmlns:p14="http://schemas.microsoft.com/office/powerpoint/2010/main" spd="slow" advTm="12000"/>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Sources</a:t>
            </a:r>
            <a:endParaRPr lang="en-US" dirty="0"/>
          </a:p>
        </p:txBody>
      </p:sp>
      <p:sp>
        <p:nvSpPr>
          <p:cNvPr id="3" name="Content Placeholder 2"/>
          <p:cNvSpPr>
            <a:spLocks noGrp="1"/>
          </p:cNvSpPr>
          <p:nvPr>
            <p:ph idx="1"/>
          </p:nvPr>
        </p:nvSpPr>
        <p:spPr/>
        <p:txBody>
          <a:bodyPr/>
          <a:lstStyle/>
          <a:p>
            <a:r>
              <a:rPr lang="en-US" dirty="0" smtClean="0"/>
              <a:t>MDE, MS Equitable Access Plan</a:t>
            </a:r>
          </a:p>
          <a:p>
            <a:r>
              <a:rPr lang="en-US" dirty="0" smtClean="0"/>
              <a:t>MDE, Enrollment Report</a:t>
            </a:r>
          </a:p>
          <a:p>
            <a:r>
              <a:rPr lang="en-US" dirty="0" smtClean="0"/>
              <a:t>MDE, Assessment Achievement Gap Analysis</a:t>
            </a:r>
          </a:p>
          <a:p>
            <a:r>
              <a:rPr lang="en-US" dirty="0" err="1" smtClean="0"/>
              <a:t>Talkpoverty.org</a:t>
            </a:r>
            <a:endParaRPr lang="en-US" dirty="0"/>
          </a:p>
        </p:txBody>
      </p:sp>
    </p:spTree>
    <p:extLst>
      <p:ext uri="{BB962C8B-B14F-4D97-AF65-F5344CB8AC3E}">
        <p14:creationId xmlns:p14="http://schemas.microsoft.com/office/powerpoint/2010/main" val="735311537"/>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xmlns:p14="http://schemas.microsoft.com/office/powerpoint/2010/main" spd="slow" advTm="12000"/>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2189</TotalTime>
  <Words>2701</Words>
  <Application>Microsoft Macintosh PowerPoint</Application>
  <PresentationFormat>On-screen Show (4:3)</PresentationFormat>
  <Paragraphs>284</Paragraphs>
  <Slides>62</Slides>
  <Notes>2</Notes>
  <HiddenSlides>0</HiddenSlides>
  <MMClips>2</MMClip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Office Theme</vt:lpstr>
      <vt:lpstr>Tapping the Potential of Parents: Moving Beyond Family Involvement “Activities” to Authentic Engagement</vt:lpstr>
      <vt:lpstr>Please, Note</vt:lpstr>
      <vt:lpstr>Presentation Objectives</vt:lpstr>
      <vt:lpstr>Know Your State</vt:lpstr>
      <vt:lpstr>Public School in Mississippi Mississippi Department of Education, 2017</vt:lpstr>
      <vt:lpstr>Poverty, MDE </vt:lpstr>
      <vt:lpstr>Education</vt:lpstr>
      <vt:lpstr>Achievement Gap Analysis </vt:lpstr>
      <vt:lpstr>Data Sources</vt:lpstr>
      <vt:lpstr>Questions to Ponder: What is knowing this data and information about your school important and necessary?   Action Step: Research the data for your school.</vt:lpstr>
      <vt:lpstr>What does it take to produce a successful student?</vt:lpstr>
      <vt:lpstr>Challenges Facing  Schools and Families</vt:lpstr>
      <vt:lpstr>Barriers to School-Family Partnerships</vt:lpstr>
      <vt:lpstr>Schools are communicating with a variety of parent groups</vt:lpstr>
      <vt:lpstr>Schools are communicating with a variety of parent groups</vt:lpstr>
      <vt:lpstr>Parents respond to schools based upon past experience and the current situation</vt:lpstr>
      <vt:lpstr>Questions to Ponder: Sometimes unintentional bias may exist. If you do not agree with the life style or decisions of a family, does it affect your interaction with that student and his/her family?   Action Step: How can you safe guard again unintentional bias?</vt:lpstr>
      <vt:lpstr>Remember</vt:lpstr>
      <vt:lpstr>Whose job is it, Anyway?</vt:lpstr>
      <vt:lpstr>Culture IS an Issue</vt:lpstr>
      <vt:lpstr>The Cultural Iceberg</vt:lpstr>
      <vt:lpstr>Questions to Ponder: What issues might a student from a different culture face in your classroom or school? How would you even know it was an issue?  Action Step: Research your students’ cultures if their culture is different from yours.</vt:lpstr>
      <vt:lpstr>Why Learning to Work with Families is Important?</vt:lpstr>
      <vt:lpstr>Students’ Time In and Out of School</vt:lpstr>
      <vt:lpstr>Teacher Education</vt:lpstr>
      <vt:lpstr>Why Develop a Scope and Sequence of Parent Involvement?</vt:lpstr>
      <vt:lpstr>Developing a Scope and Sequence of Parent Involvement: Some Advice</vt:lpstr>
      <vt:lpstr>Sample of a Scope and Sequence of Parent Involvement</vt:lpstr>
      <vt:lpstr>Questions to Ponder: How can you communicate with ALL the families represented in your classroom? What factors prohibit you from communicating with all families?   Action Step: Develop a list of prohibiting factors and schedule a meeting with your school counselor. Seek their help and advise.</vt:lpstr>
      <vt:lpstr>New Ways to Engage  Parents/Guardians</vt:lpstr>
      <vt:lpstr>Develop a Demographic Profile</vt:lpstr>
      <vt:lpstr>Creating a Demographic</vt:lpstr>
      <vt:lpstr>Parent Stories</vt:lpstr>
      <vt:lpstr>Before you proceed, know the following</vt:lpstr>
      <vt:lpstr>Questions to Ponder: What do you know about your students’ families? What sort of information would like to collect?    Action Step: Create a parent inventory based on your response above and send it home to your parents. </vt:lpstr>
      <vt:lpstr>Making the Most of Your Community</vt:lpstr>
      <vt:lpstr>Methods of Engagement</vt:lpstr>
      <vt:lpstr>Engaging in Person-to-Person Interactions Common Opportunities </vt:lpstr>
      <vt:lpstr>Questions to Ponder: What steps can you take at the beginning of a new school year (or semester if you teach on a block schedule) to share information about your classroom with your students’ caregivers? Does your school have a registration? Do you make an initial phone call? Do you mail an introductory letter?   Action Step: Choose a communication/introductory strategy that works best for you and implement it next year/semester. </vt:lpstr>
      <vt:lpstr>Registration</vt:lpstr>
      <vt:lpstr>Open House</vt:lpstr>
      <vt:lpstr>Open House Scavenger Hunt Example</vt:lpstr>
      <vt:lpstr>Parent – Teacher Conference</vt:lpstr>
      <vt:lpstr>Meeting with Parents, Another Idea</vt:lpstr>
      <vt:lpstr>Parent – Teacher Conference</vt:lpstr>
      <vt:lpstr>Additional Opportunities</vt:lpstr>
      <vt:lpstr>Types of Communication</vt:lpstr>
      <vt:lpstr>One Way Communication </vt:lpstr>
      <vt:lpstr>Two Way Communication</vt:lpstr>
      <vt:lpstr>Using Technology to Communicate w/Families</vt:lpstr>
      <vt:lpstr>Bringing Families Together Around Things that Matter</vt:lpstr>
      <vt:lpstr>Meet Parents Halfway,  and Have a Way  to Reach Every Parent</vt:lpstr>
      <vt:lpstr>Parents Differ in Many Ways</vt:lpstr>
      <vt:lpstr>Strategies to Get Parents Comfortable Talking</vt:lpstr>
      <vt:lpstr>Sample Communication Log</vt:lpstr>
      <vt:lpstr>Questions to Ponder: How do you regularly communicate with your students’ families? Do you regularly communicate? Is your communication one-way or two-way?   Action Step: For two weeks, keep a communication journal. Who do you talk to? Do you contact them or do they contact you? Do you make a phone call, schedule a conference, or send a email. Is your communication only about behavior? Is your communication negative or positive? Analyze your results and take action.</vt:lpstr>
      <vt:lpstr>Don’t Blame Families</vt:lpstr>
      <vt:lpstr>Develop an Action Plan</vt:lpstr>
      <vt:lpstr>What to do with all the data?</vt:lpstr>
      <vt:lpstr>Data Notebook</vt:lpstr>
      <vt:lpstr>Recap</vt:lpstr>
      <vt:lpstr>Books by Dr. Patricia A. Edwards</vt:lpstr>
    </vt:vector>
  </TitlesOfParts>
  <Company>The University of Mississippi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School of Education</dc:creator>
  <cp:lastModifiedBy>School of Education</cp:lastModifiedBy>
  <cp:revision>71</cp:revision>
  <cp:lastPrinted>2018-11-02T13:31:50Z</cp:lastPrinted>
  <dcterms:created xsi:type="dcterms:W3CDTF">2018-10-15T18:55:35Z</dcterms:created>
  <dcterms:modified xsi:type="dcterms:W3CDTF">2018-11-27T16:06:53Z</dcterms:modified>
</cp:coreProperties>
</file>