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media/audio1.bin" ContentType="audio/unknown"/>
  <Override PartName="/ppt/media/audio2.bin" ContentType="audio/unknown"/>
  <Override PartName="/ppt/notesSlides/notesSlide2.xml" ContentType="application/vnd.openxmlformats-officedocument.presentationml.notesSlide+xml"/>
  <Override PartName="/ppt/notesSlides/notesSlide3.xml" ContentType="application/vnd.openxmlformats-officedocument.presentationml.notesSlide+xml"/>
  <Override PartName="/ppt/media/audio3.bin" ContentType="audio/unknown"/>
  <Override PartName="/ppt/media/audio4.bin" ContentType="audio/unknown"/>
  <Override PartName="/ppt/embeddings/oleObject1.bin" ContentType="application/vnd.openxmlformats-officedocument.oleObject"/>
  <Override PartName="/ppt/media/audio5.bin" ContentType="audio/unknown"/>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Lst>
  <p:notesMasterIdLst>
    <p:notesMasterId r:id="rId18"/>
  </p:notesMasterIdLst>
  <p:sldIdLst>
    <p:sldId id="256" r:id="rId2"/>
    <p:sldId id="280" r:id="rId3"/>
    <p:sldId id="282" r:id="rId4"/>
    <p:sldId id="284" r:id="rId5"/>
    <p:sldId id="286" r:id="rId6"/>
    <p:sldId id="258" r:id="rId7"/>
    <p:sldId id="260" r:id="rId8"/>
    <p:sldId id="262" r:id="rId9"/>
    <p:sldId id="264" r:id="rId10"/>
    <p:sldId id="266" r:id="rId11"/>
    <p:sldId id="268" r:id="rId12"/>
    <p:sldId id="270" r:id="rId13"/>
    <p:sldId id="274" r:id="rId14"/>
    <p:sldId id="276" r:id="rId15"/>
    <p:sldId id="278" r:id="rId16"/>
    <p:sldId id="287"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2" d="100"/>
          <a:sy n="72" d="100"/>
        </p:scale>
        <p:origin x="-132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57EA32-2DA4-374A-9B83-653554901B10}" type="datetimeFigureOut">
              <a:rPr lang="en-US" smtClean="0"/>
              <a:t>6/13/19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1F37E8-EF62-9848-8209-BD6B1F001120}" type="slidenum">
              <a:rPr lang="en-US" smtClean="0"/>
              <a:t>‹#›</a:t>
            </a:fld>
            <a:endParaRPr lang="en-US"/>
          </a:p>
        </p:txBody>
      </p:sp>
    </p:spTree>
    <p:extLst>
      <p:ext uri="{BB962C8B-B14F-4D97-AF65-F5344CB8AC3E}">
        <p14:creationId xmlns:p14="http://schemas.microsoft.com/office/powerpoint/2010/main" val="177207073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body" idx="1"/>
          </p:nvPr>
        </p:nvSpPr>
        <p:spPr>
          <a:ln/>
        </p:spPr>
        <p:txBody>
          <a:bodyPr/>
          <a:lstStyle/>
          <a:p>
            <a:pPr>
              <a:defRPr/>
            </a:pPr>
            <a:r>
              <a:rPr lang="en-US" smtClean="0">
                <a:cs typeface="+mn-cs"/>
              </a:rPr>
              <a:t>Law as the application of known rules to diverse facts.</a:t>
            </a:r>
          </a:p>
          <a:p>
            <a:pPr>
              <a:defRPr/>
            </a:pPr>
            <a:endParaRPr lang="en-US" smtClean="0">
              <a:cs typeface="+mn-cs"/>
            </a:endParaRPr>
          </a:p>
          <a:p>
            <a:pPr>
              <a:defRPr/>
            </a:pPr>
            <a:r>
              <a:rPr lang="en-US" smtClean="0">
                <a:cs typeface="+mn-cs"/>
              </a:rPr>
              <a:t>Evolution of student-institutional relationship</a:t>
            </a:r>
          </a:p>
          <a:p>
            <a:pPr>
              <a:defRPr/>
            </a:pPr>
            <a:endParaRPr lang="en-US" smtClean="0">
              <a:cs typeface="+mn-cs"/>
            </a:endParaRPr>
          </a:p>
          <a:p>
            <a:pPr>
              <a:defRPr/>
            </a:pPr>
            <a:r>
              <a:rPr lang="en-US" smtClean="0">
                <a:cs typeface="+mn-cs"/>
              </a:rPr>
              <a:t>Intent versus impact of Section 1983</a:t>
            </a:r>
          </a:p>
          <a:p>
            <a:pPr>
              <a:defRPr/>
            </a:pPr>
            <a:endParaRPr lang="en-US" smtClean="0">
              <a:cs typeface="+mn-cs"/>
            </a:endParaRPr>
          </a:p>
          <a:p>
            <a:pPr>
              <a:defRPr/>
            </a:pPr>
            <a:r>
              <a:rPr lang="en-US" smtClean="0">
                <a:cs typeface="+mn-cs"/>
              </a:rPr>
              <a:t>Application of Bill of Rights to the States</a:t>
            </a:r>
          </a:p>
          <a:p>
            <a:pPr>
              <a:defRPr/>
            </a:pPr>
            <a:endParaRPr lang="en-US" smtClean="0">
              <a:cs typeface="+mn-cs"/>
            </a:endParaRPr>
          </a:p>
          <a:p>
            <a:pPr>
              <a:defRPr/>
            </a:pPr>
            <a:r>
              <a:rPr lang="en-US" smtClean="0">
                <a:cs typeface="+mn-cs"/>
              </a:rPr>
              <a:t>INCREMENTAL CHANGE</a:t>
            </a:r>
          </a:p>
          <a:p>
            <a:pPr>
              <a:defRPr/>
            </a:pPr>
            <a:endParaRPr lang="en-US" smtClean="0">
              <a:cs typeface="+mn-cs"/>
            </a:endParaRPr>
          </a:p>
          <a:p>
            <a:pPr>
              <a:defRPr/>
            </a:pPr>
            <a:r>
              <a:rPr lang="en-US" smtClean="0">
                <a:cs typeface="+mn-cs"/>
              </a:rPr>
              <a:t>Distinction between law and policy</a:t>
            </a:r>
          </a:p>
        </p:txBody>
      </p:sp>
      <p:sp>
        <p:nvSpPr>
          <p:cNvPr id="6147" name="Rectangle 3"/>
          <p:cNvSpPr>
            <a:spLocks noGrp="1" noRot="1" noChangeAspect="1" noChangeArrowheads="1" noTextEdit="1"/>
          </p:cNvSpPr>
          <p:nvPr>
            <p:ph type="sldImg"/>
          </p:nvPr>
        </p:nvSpPr>
        <p:spPr>
          <a:ln cap="flat"/>
          <a:extLst>
            <a:ext uri="{FAA26D3D-D897-4be2-8F04-BA451C77F1D7}">
              <ma14:placeholderFlag xmlns:ma14="http://schemas.microsoft.com/office/mac/drawingml/2011/main" val="1"/>
            </a:ext>
          </a:extLs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a:t>*</a:t>
            </a:r>
            <a:endParaRPr lang="en-US" sz="1200" i="0"/>
          </a:p>
        </p:txBody>
      </p:sp>
      <p:sp>
        <p:nvSpPr>
          <p:cNvPr id="22530"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a:t>07/16/96</a:t>
            </a:r>
            <a:endParaRPr lang="en-US" sz="1200" i="0"/>
          </a:p>
        </p:txBody>
      </p:sp>
      <p:sp>
        <p:nvSpPr>
          <p:cNvPr id="22531"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a:t>*</a:t>
            </a:r>
            <a:endParaRPr lang="en-US" sz="1200" i="0"/>
          </a:p>
        </p:txBody>
      </p:sp>
      <p:sp>
        <p:nvSpPr>
          <p:cNvPr id="2253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a:t>##</a:t>
            </a:r>
            <a:endParaRPr lang="en-US" sz="1200" i="0"/>
          </a:p>
        </p:txBody>
      </p:sp>
      <p:sp>
        <p:nvSpPr>
          <p:cNvPr id="22533" name="Rectangle 2"/>
          <p:cNvSpPr>
            <a:spLocks noGrp="1" noRot="1" noChangeAspect="1" noChangeArrowheads="1" noTextEdit="1"/>
          </p:cNvSpPr>
          <p:nvPr>
            <p:ph type="sldImg"/>
          </p:nvPr>
        </p:nvSpPr>
        <p:spPr>
          <a:ln/>
        </p:spPr>
      </p:sp>
      <p:sp>
        <p:nvSpPr>
          <p:cNvPr id="2253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t>Content related restrictions are suspect because of attempt to suppress ideas. </a:t>
            </a:r>
          </a:p>
          <a:p>
            <a:endParaRPr lang="en-US"/>
          </a:p>
          <a:p>
            <a:r>
              <a:rPr lang="en-US"/>
              <a:t>Fighting words or imminent lawless action not protected.</a:t>
            </a:r>
          </a:p>
          <a:p>
            <a:endParaRPr lang="en-US"/>
          </a:p>
          <a:p>
            <a:r>
              <a:rPr lang="en-US"/>
              <a:t>See Papish, Healy v. James, Widmar v. Vincent, Rosenberger v. Rectors, and Southworth decision.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24E0F0AB-AF5F-1E47-B275-08787F9EDCD2}" type="slidenum">
              <a:rPr lang="en-US" sz="1200">
                <a:latin typeface="Times New Roman" charset="0"/>
              </a:rPr>
              <a:pPr/>
              <a:t>12</a:t>
            </a:fld>
            <a:endParaRPr lang="en-US" sz="1200">
              <a:latin typeface="Times New Roman" charset="0"/>
            </a:endParaRPr>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t>See Goss v. Lopez, a United State Supreme Court decision outlining the due process rights of a public school student in instances of long-term suspension or expulsion.</a:t>
            </a:r>
          </a:p>
          <a:p>
            <a:r>
              <a:rPr lang="en-US"/>
              <a:t>Liberty=stigma foreclosing other opportunities (borders on defamation)</a:t>
            </a:r>
          </a:p>
          <a:p>
            <a:r>
              <a:rPr lang="en-US"/>
              <a:t>Property=entitlement, more than a unilateral expectation</a:t>
            </a:r>
          </a:p>
          <a:p>
            <a:r>
              <a:rPr lang="en-US"/>
              <a:t>Contract=see Fellheimer hypothetical of private college disciplinary action</a:t>
            </a:r>
          </a:p>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C53385-B249-0A49-A95E-3F3D380506C3}" type="datetimeFigureOut">
              <a:rPr lang="en-US" smtClean="0"/>
              <a:t>6/13/19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9648A0-D13C-FE4E-A410-E4C7718F7087}"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C53385-B249-0A49-A95E-3F3D380506C3}" type="datetimeFigureOut">
              <a:rPr lang="en-US" smtClean="0"/>
              <a:t>6/13/19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9648A0-D13C-FE4E-A410-E4C7718F7087}"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C53385-B249-0A49-A95E-3F3D380506C3}" type="datetimeFigureOut">
              <a:rPr lang="en-US" smtClean="0"/>
              <a:t>6/13/19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9648A0-D13C-FE4E-A410-E4C7718F7087}"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73075"/>
            <a:ext cx="81534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533400" y="1828800"/>
            <a:ext cx="4000500" cy="4038600"/>
          </a:xfrm>
        </p:spPr>
        <p:txBody>
          <a:bodyPr/>
          <a:lstStyle/>
          <a:p>
            <a:pPr lvl="0"/>
            <a:endParaRPr lang="en-US" noProof="0" smtClean="0"/>
          </a:p>
        </p:txBody>
      </p:sp>
      <p:sp>
        <p:nvSpPr>
          <p:cNvPr id="4" name="Text Placeholder 3"/>
          <p:cNvSpPr>
            <a:spLocks noGrp="1"/>
          </p:cNvSpPr>
          <p:nvPr>
            <p:ph type="body" sz="half" idx="2"/>
          </p:nvPr>
        </p:nvSpPr>
        <p:spPr>
          <a:xfrm>
            <a:off x="4686300" y="1828800"/>
            <a:ext cx="40005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63E74A88-68AB-AD40-A837-076420658420}" type="slidenum">
              <a:rPr lang="en-US"/>
              <a:pPr>
                <a:defRPr/>
              </a:pPr>
              <a:t>‹#›</a:t>
            </a:fld>
            <a:endParaRPr lang="en-US"/>
          </a:p>
        </p:txBody>
      </p:sp>
    </p:spTree>
    <p:extLst>
      <p:ext uri="{BB962C8B-B14F-4D97-AF65-F5344CB8AC3E}">
        <p14:creationId xmlns:p14="http://schemas.microsoft.com/office/powerpoint/2010/main" val="2414603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C53385-B249-0A49-A95E-3F3D380506C3}" type="datetimeFigureOut">
              <a:rPr lang="en-US" smtClean="0"/>
              <a:t>6/13/19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9648A0-D13C-FE4E-A410-E4C7718F7087}"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C53385-B249-0A49-A95E-3F3D380506C3}" type="datetimeFigureOut">
              <a:rPr lang="en-US" smtClean="0"/>
              <a:t>6/13/19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9648A0-D13C-FE4E-A410-E4C7718F7087}"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C53385-B249-0A49-A95E-3F3D380506C3}" type="datetimeFigureOut">
              <a:rPr lang="en-US" smtClean="0"/>
              <a:t>6/13/19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9648A0-D13C-FE4E-A410-E4C7718F7087}"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C53385-B249-0A49-A95E-3F3D380506C3}" type="datetimeFigureOut">
              <a:rPr lang="en-US" smtClean="0"/>
              <a:t>6/13/19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9648A0-D13C-FE4E-A410-E4C7718F7087}"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C53385-B249-0A49-A95E-3F3D380506C3}" type="datetimeFigureOut">
              <a:rPr lang="en-US" smtClean="0"/>
              <a:t>6/13/19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9648A0-D13C-FE4E-A410-E4C7718F7087}"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C53385-B249-0A49-A95E-3F3D380506C3}" type="datetimeFigureOut">
              <a:rPr lang="en-US" smtClean="0"/>
              <a:t>6/13/19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9648A0-D13C-FE4E-A410-E4C7718F7087}"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C53385-B249-0A49-A95E-3F3D380506C3}" type="datetimeFigureOut">
              <a:rPr lang="en-US" smtClean="0"/>
              <a:t>6/13/19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9648A0-D13C-FE4E-A410-E4C7718F7087}"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C53385-B249-0A49-A95E-3F3D380506C3}" type="datetimeFigureOut">
              <a:rPr lang="en-US" smtClean="0"/>
              <a:t>6/13/19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9648A0-D13C-FE4E-A410-E4C7718F7087}"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C53385-B249-0A49-A95E-3F3D380506C3}" type="datetimeFigureOut">
              <a:rPr lang="en-US" smtClean="0"/>
              <a:t>6/13/19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9648A0-D13C-FE4E-A410-E4C7718F7087}"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audio" Target="../media/audio3.bin"/></Relationships>
</file>

<file path=ppt/slides/_rels/slide13.xml.rels><?xml version="1.0" encoding="UTF-8" standalone="yes"?>
<Relationships xmlns="http://schemas.openxmlformats.org/package/2006/relationships"><Relationship Id="rId3" Type="http://schemas.openxmlformats.org/officeDocument/2006/relationships/audio" Target="../media/audio4.bin"/><Relationship Id="rId4" Type="http://schemas.openxmlformats.org/officeDocument/2006/relationships/oleObject" Target="../embeddings/oleObject1.bin"/><Relationship Id="rId5" Type="http://schemas.openxmlformats.org/officeDocument/2006/relationships/image" Target="../media/image1.wmf"/><Relationship Id="rId1" Type="http://schemas.openxmlformats.org/officeDocument/2006/relationships/vmlDrawing" Target="../drawings/vmlDrawing1.vml"/><Relationship Id="rId2"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5.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audio" Target="../media/audio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audio" Target="../media/audio2.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Education Law 101</a:t>
            </a:r>
            <a:endParaRPr lang="en-US" dirty="0"/>
          </a:p>
        </p:txBody>
      </p:sp>
      <p:sp>
        <p:nvSpPr>
          <p:cNvPr id="3" name="Subtitle 2"/>
          <p:cNvSpPr>
            <a:spLocks noGrp="1"/>
          </p:cNvSpPr>
          <p:nvPr>
            <p:ph type="subTitle" idx="1"/>
          </p:nvPr>
        </p:nvSpPr>
        <p:spPr/>
        <p:txBody>
          <a:bodyPr>
            <a:normAutofit/>
          </a:bodyPr>
          <a:lstStyle/>
          <a:p>
            <a:r>
              <a:rPr lang="en-US" sz="2800" dirty="0" smtClean="0"/>
              <a:t>Mississippi Education Law Conference</a:t>
            </a:r>
          </a:p>
          <a:p>
            <a:r>
              <a:rPr lang="en-US" sz="2800" dirty="0" smtClean="0"/>
              <a:t>14 June 2019</a:t>
            </a:r>
            <a:endParaRPr lang="en-US" sz="2800" dirty="0"/>
          </a:p>
        </p:txBody>
      </p:sp>
    </p:spTree>
    <p:extLst>
      <p:ext uri="{BB962C8B-B14F-4D97-AF65-F5344CB8AC3E}">
        <p14:creationId xmlns:p14="http://schemas.microsoft.com/office/powerpoint/2010/main" val="2985008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z="4000" b="1" dirty="0">
                <a:latin typeface="Times New Roman" charset="0"/>
                <a:ea typeface="ＭＳ Ｐゴシック" charset="0"/>
              </a:rPr>
              <a:t>Time, Place, &amp; Manner Restrictions</a:t>
            </a:r>
          </a:p>
        </p:txBody>
      </p:sp>
      <p:sp>
        <p:nvSpPr>
          <p:cNvPr id="67587" name="Rectangle 3"/>
          <p:cNvSpPr>
            <a:spLocks noGrp="1" noChangeArrowheads="1"/>
          </p:cNvSpPr>
          <p:nvPr>
            <p:ph idx="1"/>
          </p:nvPr>
        </p:nvSpPr>
        <p:spPr/>
        <p:txBody>
          <a:bodyPr/>
          <a:lstStyle/>
          <a:p>
            <a:pPr marL="590550" indent="-590550" eaLnBrk="1" hangingPunct="1">
              <a:buFont typeface="Wingdings" charset="0"/>
              <a:buAutoNum type="arabicPeriod"/>
            </a:pPr>
            <a:r>
              <a:rPr lang="en-US" dirty="0">
                <a:latin typeface="Arial" charset="0"/>
                <a:ea typeface="ＭＳ Ｐゴシック" charset="0"/>
              </a:rPr>
              <a:t>Are not based on speech</a:t>
            </a:r>
            <a:r>
              <a:rPr lang="ja-JP" altLang="en-US" dirty="0">
                <a:latin typeface="Arial" charset="0"/>
                <a:ea typeface="ＭＳ Ｐゴシック" charset="0"/>
              </a:rPr>
              <a:t>’</a:t>
            </a:r>
            <a:r>
              <a:rPr lang="en-US" altLang="ja-JP" dirty="0">
                <a:latin typeface="Arial" charset="0"/>
                <a:ea typeface="ＭＳ Ｐゴシック" charset="0"/>
              </a:rPr>
              <a:t>s content or subject matter;</a:t>
            </a:r>
          </a:p>
          <a:p>
            <a:pPr marL="590550" indent="-590550" eaLnBrk="1" hangingPunct="1">
              <a:buFont typeface="Wingdings" charset="0"/>
              <a:buAutoNum type="arabicPeriod"/>
            </a:pPr>
            <a:r>
              <a:rPr lang="en-US" dirty="0">
                <a:latin typeface="Arial" charset="0"/>
                <a:ea typeface="ＭＳ Ｐゴシック" charset="0"/>
              </a:rPr>
              <a:t>Serve a significant government interest;</a:t>
            </a:r>
          </a:p>
          <a:p>
            <a:pPr marL="590550" indent="-590550" eaLnBrk="1" hangingPunct="1">
              <a:buFont typeface="Wingdings" charset="0"/>
              <a:buAutoNum type="arabicPeriod"/>
            </a:pPr>
            <a:r>
              <a:rPr lang="en-US" dirty="0">
                <a:latin typeface="Arial" charset="0"/>
                <a:ea typeface="ＭＳ Ｐゴシック" charset="0"/>
              </a:rPr>
              <a:t>Leave open ample alternate channels for communication.</a:t>
            </a:r>
          </a:p>
        </p:txBody>
      </p:sp>
      <p:sp>
        <p:nvSpPr>
          <p:cNvPr id="26625" name="Date Placeholder 3"/>
          <p:cNvSpPr>
            <a:spLocks noGrp="1"/>
          </p:cNvSpPr>
          <p:nvPr>
            <p:ph type="dt" sz="half"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ea typeface="ＭＳ Ｐゴシック" charset="0"/>
                <a:cs typeface="ＭＳ Ｐゴシック" charset="0"/>
              </a:defRPr>
            </a:lvl1pPr>
            <a:lvl2pPr>
              <a:defRPr sz="26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000">
                <a:solidFill>
                  <a:schemeClr val="tx1"/>
                </a:solidFill>
                <a:latin typeface="Arial" charset="0"/>
                <a:ea typeface="ＭＳ Ｐゴシック" charset="0"/>
              </a:defRPr>
            </a:lvl4pPr>
            <a:lvl5pPr>
              <a:defRPr sz="2000">
                <a:solidFill>
                  <a:schemeClr val="tx1"/>
                </a:solidFill>
                <a:latin typeface="Arial" charset="0"/>
                <a:ea typeface="ＭＳ Ｐゴシック" charset="0"/>
              </a:defRPr>
            </a:lvl5pPr>
            <a:lvl6pPr eaLnBrk="0" hangingPunct="0">
              <a:defRPr sz="2000">
                <a:solidFill>
                  <a:schemeClr val="tx1"/>
                </a:solidFill>
                <a:latin typeface="Arial" charset="0"/>
                <a:ea typeface="ＭＳ Ｐゴシック" charset="0"/>
              </a:defRPr>
            </a:lvl6pPr>
            <a:lvl7pPr eaLnBrk="0" hangingPunct="0">
              <a:defRPr sz="2000">
                <a:solidFill>
                  <a:schemeClr val="tx1"/>
                </a:solidFill>
                <a:latin typeface="Arial" charset="0"/>
                <a:ea typeface="ＭＳ Ｐゴシック" charset="0"/>
              </a:defRPr>
            </a:lvl7pPr>
            <a:lvl8pPr eaLnBrk="0" hangingPunct="0">
              <a:defRPr sz="2000">
                <a:solidFill>
                  <a:schemeClr val="tx1"/>
                </a:solidFill>
                <a:latin typeface="Arial" charset="0"/>
                <a:ea typeface="ＭＳ Ｐゴシック" charset="0"/>
              </a:defRPr>
            </a:lvl8pPr>
            <a:lvl9pPr eaLnBrk="0" hangingPunct="0">
              <a:defRPr sz="2000">
                <a:solidFill>
                  <a:schemeClr val="tx1"/>
                </a:solidFill>
                <a:latin typeface="Arial" charset="0"/>
                <a:ea typeface="ＭＳ Ｐゴシック" charset="0"/>
              </a:defRPr>
            </a:lvl9pPr>
          </a:lstStyle>
          <a:p>
            <a:fld id="{CCF5FB58-0F5D-674C-9231-009ED85AD7CE}" type="datetime1">
              <a:rPr lang="en-US" sz="1000"/>
              <a:pPr/>
              <a:t>6/13/19</a:t>
            </a:fld>
            <a:endParaRPr lang="en-US" sz="1000"/>
          </a:p>
        </p:txBody>
      </p:sp>
    </p:spTree>
    <p:extLst>
      <p:ext uri="{BB962C8B-B14F-4D97-AF65-F5344CB8AC3E}">
        <p14:creationId xmlns:p14="http://schemas.microsoft.com/office/powerpoint/2010/main" val="22150041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animEffect transition="in" filter="blinds(horizontal)">
                                      <p:cBhvr>
                                        <p:cTn id="7" dur="500"/>
                                        <p:tgtEl>
                                          <p:spTgt spid="675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67587">
                                            <p:txEl>
                                              <p:pRg st="1" end="1"/>
                                            </p:txEl>
                                          </p:spTgt>
                                        </p:tgtEl>
                                        <p:attrNameLst>
                                          <p:attrName>style.visibility</p:attrName>
                                        </p:attrNameLst>
                                      </p:cBhvr>
                                      <p:to>
                                        <p:strVal val="visible"/>
                                      </p:to>
                                    </p:set>
                                    <p:animEffect transition="in" filter="blinds(horizontal)">
                                      <p:cBhvr>
                                        <p:cTn id="12" dur="500"/>
                                        <p:tgtEl>
                                          <p:spTgt spid="675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67587">
                                            <p:txEl>
                                              <p:pRg st="2" end="2"/>
                                            </p:txEl>
                                          </p:spTgt>
                                        </p:tgtEl>
                                        <p:attrNameLst>
                                          <p:attrName>style.visibility</p:attrName>
                                        </p:attrNameLst>
                                      </p:cBhvr>
                                      <p:to>
                                        <p:strVal val="visible"/>
                                      </p:to>
                                    </p:set>
                                    <p:animEffect transition="in" filter="blinds(horizontal)">
                                      <p:cBhvr>
                                        <p:cTn id="17" dur="500"/>
                                        <p:tgtEl>
                                          <p:spTgt spid="675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pPr eaLnBrk="1" hangingPunct="1"/>
            <a:r>
              <a:rPr lang="en-US">
                <a:latin typeface="Times New Roman" charset="0"/>
                <a:ea typeface="ＭＳ Ｐゴシック" charset="0"/>
              </a:rPr>
              <a:t>14</a:t>
            </a:r>
            <a:r>
              <a:rPr lang="en-US" baseline="30000">
                <a:latin typeface="Times New Roman" charset="0"/>
                <a:ea typeface="ＭＳ Ｐゴシック" charset="0"/>
              </a:rPr>
              <a:t>th</a:t>
            </a:r>
            <a:r>
              <a:rPr lang="en-US">
                <a:latin typeface="Times New Roman" charset="0"/>
                <a:ea typeface="ＭＳ Ｐゴシック" charset="0"/>
              </a:rPr>
              <a:t> Amendment</a:t>
            </a:r>
          </a:p>
        </p:txBody>
      </p:sp>
      <p:sp>
        <p:nvSpPr>
          <p:cNvPr id="17410" name="Rectangle 3"/>
          <p:cNvSpPr>
            <a:spLocks noGrp="1" noChangeArrowheads="1"/>
          </p:cNvSpPr>
          <p:nvPr>
            <p:ph idx="1"/>
          </p:nvPr>
        </p:nvSpPr>
        <p:spPr/>
        <p:txBody>
          <a:bodyPr/>
          <a:lstStyle/>
          <a:p>
            <a:pPr eaLnBrk="1" hangingPunct="1">
              <a:lnSpc>
                <a:spcPct val="90000"/>
              </a:lnSpc>
            </a:pPr>
            <a:r>
              <a:rPr lang="en-US" sz="2700">
                <a:latin typeface="Arial" charset="0"/>
                <a:ea typeface="ＭＳ Ｐゴシック" charset="0"/>
              </a:rPr>
              <a:t>Section 1. All persons born or naturalized in the United States, and subject to the jurisdiction thereof, are citizens of the United States and of the state wherein they reside. No state shall make or enforce any law which shall abridge the privileges or immunities of citizens of the United States; </a:t>
            </a:r>
            <a:r>
              <a:rPr lang="en-US" sz="2700" b="1" i="1">
                <a:latin typeface="Arial" charset="0"/>
                <a:ea typeface="ＭＳ Ｐゴシック" charset="0"/>
              </a:rPr>
              <a:t>nor shall any state deprive any person of life, liberty, or property, without due process of law</a:t>
            </a:r>
            <a:r>
              <a:rPr lang="en-US" sz="2700">
                <a:latin typeface="Arial" charset="0"/>
                <a:ea typeface="ＭＳ Ｐゴシック" charset="0"/>
              </a:rPr>
              <a:t>; nor deny to any person within its jurisdiction the equal protection of the laws. </a:t>
            </a:r>
          </a:p>
        </p:txBody>
      </p:sp>
    </p:spTree>
    <p:extLst>
      <p:ext uri="{BB962C8B-B14F-4D97-AF65-F5344CB8AC3E}">
        <p14:creationId xmlns:p14="http://schemas.microsoft.com/office/powerpoint/2010/main" val="168616823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z="5400">
                <a:latin typeface="Impact" charset="0"/>
                <a:ea typeface="ＭＳ Ｐゴシック" charset="0"/>
              </a:rPr>
              <a:t>BASIS FOR DUE PROCESS</a:t>
            </a:r>
          </a:p>
        </p:txBody>
      </p:sp>
      <p:sp>
        <p:nvSpPr>
          <p:cNvPr id="4099" name="Rectangle 3"/>
          <p:cNvSpPr>
            <a:spLocks noGrp="1" noChangeArrowheads="1"/>
          </p:cNvSpPr>
          <p:nvPr>
            <p:ph idx="1"/>
          </p:nvPr>
        </p:nvSpPr>
        <p:spPr>
          <a:xfrm>
            <a:off x="762000" y="1752600"/>
            <a:ext cx="7772400" cy="4343400"/>
          </a:xfrm>
        </p:spPr>
        <p:txBody>
          <a:bodyPr/>
          <a:lstStyle/>
          <a:p>
            <a:pPr eaLnBrk="1" hangingPunct="1">
              <a:lnSpc>
                <a:spcPct val="80000"/>
              </a:lnSpc>
            </a:pPr>
            <a:r>
              <a:rPr lang="en-US" sz="2400" b="1" dirty="0">
                <a:latin typeface="Arial" charset="0"/>
                <a:ea typeface="ＭＳ Ｐゴシック" charset="0"/>
              </a:rPr>
              <a:t>14th Amendment Guarantees</a:t>
            </a:r>
          </a:p>
          <a:p>
            <a:pPr lvl="1" eaLnBrk="1" hangingPunct="1">
              <a:lnSpc>
                <a:spcPct val="80000"/>
              </a:lnSpc>
            </a:pPr>
            <a:r>
              <a:rPr lang="en-US" sz="2100" b="1" dirty="0">
                <a:latin typeface="Arial" charset="0"/>
                <a:ea typeface="ＭＳ Ｐゴシック" charset="0"/>
              </a:rPr>
              <a:t>Liberty</a:t>
            </a:r>
          </a:p>
          <a:p>
            <a:pPr lvl="2" eaLnBrk="1" hangingPunct="1">
              <a:lnSpc>
                <a:spcPct val="80000"/>
              </a:lnSpc>
            </a:pPr>
            <a:r>
              <a:rPr lang="en-US" sz="2000" b="1" dirty="0">
                <a:latin typeface="Arial" charset="0"/>
                <a:ea typeface="ＭＳ Ｐゴシック" charset="0"/>
              </a:rPr>
              <a:t>Restriction on a person</a:t>
            </a:r>
            <a:r>
              <a:rPr lang="ja-JP" altLang="en-US" sz="2000" b="1" dirty="0">
                <a:latin typeface="Arial" charset="0"/>
                <a:ea typeface="ＭＳ Ｐゴシック" charset="0"/>
              </a:rPr>
              <a:t>’</a:t>
            </a:r>
            <a:r>
              <a:rPr lang="en-US" altLang="ja-JP" sz="2000" b="1" dirty="0">
                <a:latin typeface="Arial" charset="0"/>
                <a:ea typeface="ＭＳ Ｐゴシック" charset="0"/>
              </a:rPr>
              <a:t>s freedom of movement;  </a:t>
            </a:r>
          </a:p>
          <a:p>
            <a:pPr lvl="2" eaLnBrk="1" hangingPunct="1">
              <a:lnSpc>
                <a:spcPct val="80000"/>
              </a:lnSpc>
            </a:pPr>
            <a:r>
              <a:rPr lang="en-US" sz="2000" b="1" dirty="0">
                <a:latin typeface="Arial" charset="0"/>
                <a:ea typeface="ＭＳ Ｐゴシック" charset="0"/>
              </a:rPr>
              <a:t>HE:  Stigmatizing a person forecloses future opportunities, </a:t>
            </a:r>
            <a:r>
              <a:rPr lang="en-US" sz="2000" b="1" dirty="0" err="1">
                <a:latin typeface="Arial" charset="0"/>
                <a:ea typeface="ＭＳ Ｐゴシック" charset="0"/>
              </a:rPr>
              <a:t>ie</a:t>
            </a:r>
            <a:r>
              <a:rPr lang="en-US" sz="2000" b="1" dirty="0">
                <a:latin typeface="Arial" charset="0"/>
                <a:ea typeface="ＭＳ Ｐゴシック" charset="0"/>
              </a:rPr>
              <a:t>, other schools, jobs.</a:t>
            </a:r>
          </a:p>
          <a:p>
            <a:pPr lvl="1" eaLnBrk="1" hangingPunct="1">
              <a:lnSpc>
                <a:spcPct val="80000"/>
              </a:lnSpc>
            </a:pPr>
            <a:r>
              <a:rPr lang="en-US" sz="2100" b="1" dirty="0">
                <a:latin typeface="Arial" charset="0"/>
                <a:ea typeface="ＭＳ Ｐゴシック" charset="0"/>
              </a:rPr>
              <a:t>Property </a:t>
            </a:r>
          </a:p>
          <a:p>
            <a:pPr lvl="2" eaLnBrk="1" hangingPunct="1">
              <a:lnSpc>
                <a:spcPct val="80000"/>
              </a:lnSpc>
            </a:pPr>
            <a:r>
              <a:rPr lang="en-US" sz="2000" b="1" dirty="0">
                <a:latin typeface="Arial" charset="0"/>
                <a:ea typeface="ＭＳ Ｐゴシック" charset="0"/>
              </a:rPr>
              <a:t>More than a unilateral expectation—an entitlement</a:t>
            </a:r>
          </a:p>
          <a:p>
            <a:pPr eaLnBrk="1" hangingPunct="1">
              <a:lnSpc>
                <a:spcPct val="80000"/>
              </a:lnSpc>
            </a:pPr>
            <a:r>
              <a:rPr lang="en-US" sz="2400" b="1" dirty="0" smtClean="0">
                <a:latin typeface="Arial" charset="0"/>
                <a:ea typeface="ＭＳ Ｐゴシック" charset="0"/>
              </a:rPr>
              <a:t>State </a:t>
            </a:r>
            <a:r>
              <a:rPr lang="en-US" sz="2400" b="1" dirty="0">
                <a:latin typeface="Arial" charset="0"/>
                <a:ea typeface="ＭＳ Ｐゴシック" charset="0"/>
              </a:rPr>
              <a:t>Law </a:t>
            </a:r>
            <a:endParaRPr lang="en-US" sz="2400" b="1" dirty="0" smtClean="0">
              <a:latin typeface="Arial" charset="0"/>
              <a:ea typeface="ＭＳ Ｐゴシック" charset="0"/>
            </a:endParaRPr>
          </a:p>
          <a:p>
            <a:pPr eaLnBrk="1" hangingPunct="1">
              <a:lnSpc>
                <a:spcPct val="80000"/>
              </a:lnSpc>
            </a:pPr>
            <a:r>
              <a:rPr lang="en-US" sz="2400" b="1" dirty="0" smtClean="0">
                <a:latin typeface="Arial" charset="0"/>
                <a:ea typeface="ＭＳ Ｐゴシック" charset="0"/>
              </a:rPr>
              <a:t>Contract </a:t>
            </a:r>
            <a:r>
              <a:rPr lang="en-US" sz="2400" b="1" dirty="0">
                <a:latin typeface="Arial" charset="0"/>
                <a:ea typeface="ＭＳ Ｐゴシック" charset="0"/>
              </a:rPr>
              <a:t>Rights</a:t>
            </a:r>
          </a:p>
          <a:p>
            <a:pPr eaLnBrk="1" hangingPunct="1">
              <a:lnSpc>
                <a:spcPct val="80000"/>
              </a:lnSpc>
            </a:pPr>
            <a:r>
              <a:rPr lang="en-US" sz="2400" b="1" dirty="0">
                <a:latin typeface="Arial" charset="0"/>
                <a:ea typeface="ＭＳ Ｐゴシック" charset="0"/>
              </a:rPr>
              <a:t>Institutional Policy and Procedures</a:t>
            </a:r>
          </a:p>
          <a:p>
            <a:pPr eaLnBrk="1" hangingPunct="1">
              <a:lnSpc>
                <a:spcPct val="80000"/>
              </a:lnSpc>
              <a:buFont typeface="Wingdings" charset="0"/>
              <a:buNone/>
            </a:pPr>
            <a:endParaRPr lang="en-US" sz="2400" b="1" dirty="0">
              <a:latin typeface="Arial" charset="0"/>
              <a:ea typeface="ＭＳ Ｐゴシック" charset="0"/>
            </a:endParaRPr>
          </a:p>
        </p:txBody>
      </p:sp>
    </p:spTree>
    <p:extLst>
      <p:ext uri="{BB962C8B-B14F-4D97-AF65-F5344CB8AC3E}">
        <p14:creationId xmlns:p14="http://schemas.microsoft.com/office/powerpoint/2010/main" val="16618783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500" fill="hold"/>
                                        <p:tgtEl>
                                          <p:spTgt spid="4098"/>
                                        </p:tgtEl>
                                        <p:attrNameLst>
                                          <p:attrName>ppt_x</p:attrName>
                                        </p:attrNameLst>
                                      </p:cBhvr>
                                      <p:tavLst>
                                        <p:tav tm="0">
                                          <p:val>
                                            <p:strVal val="#ppt_x"/>
                                          </p:val>
                                        </p:tav>
                                        <p:tav tm="100000">
                                          <p:val>
                                            <p:strVal val="#ppt_x"/>
                                          </p:val>
                                        </p:tav>
                                      </p:tavLst>
                                    </p:anim>
                                    <p:anim calcmode="lin" valueType="num">
                                      <p:cBhvr additive="base">
                                        <p:cTn id="8" dur="500" fill="hold"/>
                                        <p:tgtEl>
                                          <p:spTgt spid="4098"/>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4099">
                                            <p:txEl>
                                              <p:pRg st="0" end="0"/>
                                            </p:txEl>
                                          </p:spTgt>
                                        </p:tgtEl>
                                        <p:attrNameLst>
                                          <p:attrName>style.visibility</p:attrName>
                                        </p:attrNameLst>
                                      </p:cBhvr>
                                      <p:to>
                                        <p:strVal val="visible"/>
                                      </p:to>
                                    </p:set>
                                    <p:animEffect transition="in" filter="blinds(horizontal)">
                                      <p:cBhvr>
                                        <p:cTn id="13" dur="500"/>
                                        <p:tgtEl>
                                          <p:spTgt spid="4099">
                                            <p:txEl>
                                              <p:pRg st="0" end="0"/>
                                            </p:txEl>
                                          </p:spTgt>
                                        </p:tgtEl>
                                      </p:cBhvr>
                                    </p:animEffect>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par>
                                <p:cTn id="14" presetID="3" presetClass="entr" presetSubtype="10" fill="hold" grpId="0" nodeType="withEffect">
                                  <p:stCondLst>
                                    <p:cond delay="0"/>
                                  </p:stCondLst>
                                  <p:childTnLst>
                                    <p:set>
                                      <p:cBhvr>
                                        <p:cTn id="15" dur="1" fill="hold">
                                          <p:stCondLst>
                                            <p:cond delay="0"/>
                                          </p:stCondLst>
                                        </p:cTn>
                                        <p:tgtEl>
                                          <p:spTgt spid="4099">
                                            <p:txEl>
                                              <p:pRg st="1" end="1"/>
                                            </p:txEl>
                                          </p:spTgt>
                                        </p:tgtEl>
                                        <p:attrNameLst>
                                          <p:attrName>style.visibility</p:attrName>
                                        </p:attrNameLst>
                                      </p:cBhvr>
                                      <p:to>
                                        <p:strVal val="visible"/>
                                      </p:to>
                                    </p:set>
                                    <p:animEffect transition="in" filter="blinds(horizontal)">
                                      <p:cBhvr>
                                        <p:cTn id="16" dur="500"/>
                                        <p:tgtEl>
                                          <p:spTgt spid="4099">
                                            <p:txEl>
                                              <p:pRg st="1" end="1"/>
                                            </p:txEl>
                                          </p:spTgt>
                                        </p:tgtEl>
                                      </p:cBhvr>
                                    </p:animEffect>
                                  </p:childTnLst>
                                  <p:subTnLst>
                                    <p:audio>
                                      <p:cMediaNode>
                                        <p:cTn display="0" masterRel="sameClick">
                                          <p:stCondLst>
                                            <p:cond evt="begin" delay="0">
                                              <p:tn val="14"/>
                                            </p:cond>
                                          </p:stCondLst>
                                          <p:endCondLst>
                                            <p:cond evt="onStopAudio" delay="0">
                                              <p:tgtEl>
                                                <p:sldTgt/>
                                              </p:tgtEl>
                                            </p:cond>
                                          </p:endCondLst>
                                        </p:cTn>
                                        <p:tgtEl>
                                          <p:sndTgt r:embed="rId3" name="WHOOSH.WAV"/>
                                        </p:tgtEl>
                                      </p:cMediaNode>
                                    </p:audio>
                                  </p:subTnLst>
                                </p:cTn>
                              </p:par>
                              <p:par>
                                <p:cTn id="17" presetID="3" presetClass="entr" presetSubtype="10" fill="hold" grpId="0" nodeType="with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Effect transition="in" filter="blinds(horizontal)">
                                      <p:cBhvr>
                                        <p:cTn id="19" dur="500"/>
                                        <p:tgtEl>
                                          <p:spTgt spid="4099">
                                            <p:txEl>
                                              <p:pRg st="2" end="2"/>
                                            </p:txEl>
                                          </p:spTgt>
                                        </p:tgtEl>
                                      </p:cBhvr>
                                    </p:animEffect>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par>
                                <p:cTn id="20" presetID="3" presetClass="entr" presetSubtype="10" fill="hold" grpId="0" nodeType="with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blinds(horizontal)">
                                      <p:cBhvr>
                                        <p:cTn id="22" dur="500"/>
                                        <p:tgtEl>
                                          <p:spTgt spid="4099">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3" name="WHOOSH.WAV"/>
                                        </p:tgtEl>
                                      </p:cMediaNode>
                                    </p:audio>
                                  </p:subTnLst>
                                </p:cTn>
                              </p:par>
                              <p:par>
                                <p:cTn id="23" presetID="3" presetClass="entr" presetSubtype="10" fill="hold" grpId="0" nodeType="withEffect">
                                  <p:stCondLst>
                                    <p:cond delay="0"/>
                                  </p:stCondLst>
                                  <p:childTnLst>
                                    <p:set>
                                      <p:cBhvr>
                                        <p:cTn id="24" dur="1" fill="hold">
                                          <p:stCondLst>
                                            <p:cond delay="0"/>
                                          </p:stCondLst>
                                        </p:cTn>
                                        <p:tgtEl>
                                          <p:spTgt spid="4099">
                                            <p:txEl>
                                              <p:pRg st="4" end="4"/>
                                            </p:txEl>
                                          </p:spTgt>
                                        </p:tgtEl>
                                        <p:attrNameLst>
                                          <p:attrName>style.visibility</p:attrName>
                                        </p:attrNameLst>
                                      </p:cBhvr>
                                      <p:to>
                                        <p:strVal val="visible"/>
                                      </p:to>
                                    </p:set>
                                    <p:animEffect transition="in" filter="blinds(horizontal)">
                                      <p:cBhvr>
                                        <p:cTn id="25" dur="500"/>
                                        <p:tgtEl>
                                          <p:spTgt spid="4099">
                                            <p:txEl>
                                              <p:pRg st="4" end="4"/>
                                            </p:txEl>
                                          </p:spTgt>
                                        </p:tgtEl>
                                      </p:cBhvr>
                                    </p:animEffect>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par>
                                <p:cTn id="26" presetID="3" presetClass="entr" presetSubtype="10" fill="hold" grpId="0" nodeType="withEffect">
                                  <p:stCondLst>
                                    <p:cond delay="0"/>
                                  </p:stCondLst>
                                  <p:childTnLst>
                                    <p:set>
                                      <p:cBhvr>
                                        <p:cTn id="27" dur="1" fill="hold">
                                          <p:stCondLst>
                                            <p:cond delay="0"/>
                                          </p:stCondLst>
                                        </p:cTn>
                                        <p:tgtEl>
                                          <p:spTgt spid="4099">
                                            <p:txEl>
                                              <p:pRg st="5" end="5"/>
                                            </p:txEl>
                                          </p:spTgt>
                                        </p:tgtEl>
                                        <p:attrNameLst>
                                          <p:attrName>style.visibility</p:attrName>
                                        </p:attrNameLst>
                                      </p:cBhvr>
                                      <p:to>
                                        <p:strVal val="visible"/>
                                      </p:to>
                                    </p:set>
                                    <p:animEffect transition="in" filter="blinds(horizontal)">
                                      <p:cBhvr>
                                        <p:cTn id="28" dur="500"/>
                                        <p:tgtEl>
                                          <p:spTgt spid="4099">
                                            <p:txEl>
                                              <p:pRg st="5" end="5"/>
                                            </p:txEl>
                                          </p:spTgt>
                                        </p:tgtEl>
                                      </p:cBhvr>
                                    </p:animEffect>
                                  </p:childTnLst>
                                  <p:subTnLst>
                                    <p:audio>
                                      <p:cMediaNode>
                                        <p:cTn display="0" masterRel="sameClick">
                                          <p:stCondLst>
                                            <p:cond evt="begin" delay="0">
                                              <p:tn val="26"/>
                                            </p:cond>
                                          </p:stCondLst>
                                          <p:endCondLst>
                                            <p:cond evt="onStopAudio" delay="0">
                                              <p:tgtEl>
                                                <p:sldTgt/>
                                              </p:tgtEl>
                                            </p:cond>
                                          </p:endCondLst>
                                        </p:cTn>
                                        <p:tgtEl>
                                          <p:sndTgt r:embed="rId3" name="WHOOSH.WAV"/>
                                        </p:tgtEl>
                                      </p:cMediaNode>
                                    </p:audio>
                                  </p:sub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4099">
                                            <p:txEl>
                                              <p:pRg st="6" end="6"/>
                                            </p:txEl>
                                          </p:spTgt>
                                        </p:tgtEl>
                                        <p:attrNameLst>
                                          <p:attrName>style.visibility</p:attrName>
                                        </p:attrNameLst>
                                      </p:cBhvr>
                                      <p:to>
                                        <p:strVal val="visible"/>
                                      </p:to>
                                    </p:set>
                                    <p:animEffect transition="in" filter="blinds(horizontal)">
                                      <p:cBhvr>
                                        <p:cTn id="33" dur="500"/>
                                        <p:tgtEl>
                                          <p:spTgt spid="4099">
                                            <p:txEl>
                                              <p:pRg st="6" end="6"/>
                                            </p:txEl>
                                          </p:spTgt>
                                        </p:tgtEl>
                                      </p:cBhvr>
                                    </p:animEffect>
                                  </p:childTnLst>
                                  <p:subTnLst>
                                    <p:audio>
                                      <p:cMediaNode>
                                        <p:cTn display="0" masterRel="sameClick">
                                          <p:stCondLst>
                                            <p:cond evt="begin" delay="0">
                                              <p:tn val="31"/>
                                            </p:cond>
                                          </p:stCondLst>
                                          <p:endCondLst>
                                            <p:cond evt="onStopAudio" delay="0">
                                              <p:tgtEl>
                                                <p:sldTgt/>
                                              </p:tgtEl>
                                            </p:cond>
                                          </p:endCondLst>
                                        </p:cTn>
                                        <p:tgtEl>
                                          <p:sndTgt r:embed="rId3" name="WHOOSH.WAV"/>
                                        </p:tgtEl>
                                      </p:cMediaNode>
                                    </p:audio>
                                  </p:sub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4099">
                                            <p:txEl>
                                              <p:pRg st="7" end="7"/>
                                            </p:txEl>
                                          </p:spTgt>
                                        </p:tgtEl>
                                        <p:attrNameLst>
                                          <p:attrName>style.visibility</p:attrName>
                                        </p:attrNameLst>
                                      </p:cBhvr>
                                      <p:to>
                                        <p:strVal val="visible"/>
                                      </p:to>
                                    </p:set>
                                    <p:animEffect transition="in" filter="blinds(horizontal)">
                                      <p:cBhvr>
                                        <p:cTn id="38" dur="500"/>
                                        <p:tgtEl>
                                          <p:spTgt spid="4099">
                                            <p:txEl>
                                              <p:pRg st="7" end="7"/>
                                            </p:txEl>
                                          </p:spTgt>
                                        </p:tgtEl>
                                      </p:cBhvr>
                                    </p:animEffect>
                                  </p:childTnLst>
                                  <p:subTnLst>
                                    <p:audio>
                                      <p:cMediaNode>
                                        <p:cTn display="0" masterRel="sameClick">
                                          <p:stCondLst>
                                            <p:cond evt="begin" delay="0">
                                              <p:tn val="36"/>
                                            </p:cond>
                                          </p:stCondLst>
                                          <p:endCondLst>
                                            <p:cond evt="onStopAudio" delay="0">
                                              <p:tgtEl>
                                                <p:sldTgt/>
                                              </p:tgtEl>
                                            </p:cond>
                                          </p:endCondLst>
                                        </p:cTn>
                                        <p:tgtEl>
                                          <p:sndTgt r:embed="rId3" name="WHOOSH.WAV"/>
                                        </p:tgtEl>
                                      </p:cMediaNode>
                                    </p:audio>
                                  </p:subTnLst>
                                </p:cTn>
                              </p:par>
                            </p:childTnLst>
                          </p:cTn>
                        </p:par>
                      </p:childTnLst>
                    </p:cTn>
                  </p:par>
                  <p:par>
                    <p:cTn id="39" fill="hold" nodeType="clickPar">
                      <p:stCondLst>
                        <p:cond delay="indefinite"/>
                      </p:stCondLst>
                      <p:childTnLst>
                        <p:par>
                          <p:cTn id="40" fill="hold" nodeType="withGroup">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4099">
                                            <p:txEl>
                                              <p:pRg st="8" end="8"/>
                                            </p:txEl>
                                          </p:spTgt>
                                        </p:tgtEl>
                                        <p:attrNameLst>
                                          <p:attrName>style.visibility</p:attrName>
                                        </p:attrNameLst>
                                      </p:cBhvr>
                                      <p:to>
                                        <p:strVal val="visible"/>
                                      </p:to>
                                    </p:set>
                                    <p:animEffect transition="in" filter="blinds(horizontal)">
                                      <p:cBhvr>
                                        <p:cTn id="43" dur="500"/>
                                        <p:tgtEl>
                                          <p:spTgt spid="4099">
                                            <p:txEl>
                                              <p:pRg st="8" end="8"/>
                                            </p:txEl>
                                          </p:spTgt>
                                        </p:tgtEl>
                                      </p:cBhvr>
                                    </p:animEffect>
                                  </p:childTnLst>
                                  <p:subTnLst>
                                    <p:audio>
                                      <p:cMediaNode>
                                        <p:cTn display="0" masterRel="sameClick">
                                          <p:stCondLst>
                                            <p:cond evt="begin" delay="0">
                                              <p:tn val="41"/>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autoUpdateAnimBg="0"/>
      <p:bldP spid="4099"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defRPr/>
            </a:pPr>
            <a:r>
              <a:rPr lang="en-US" sz="6000" smtClean="0">
                <a:cs typeface="+mj-cs"/>
              </a:rPr>
              <a:t>Employment Contracts</a:t>
            </a:r>
            <a:endParaRPr lang="en-US" smtClean="0">
              <a:cs typeface="+mj-cs"/>
            </a:endParaRPr>
          </a:p>
        </p:txBody>
      </p:sp>
      <p:graphicFrame>
        <p:nvGraphicFramePr>
          <p:cNvPr id="10242" name="Object 3"/>
          <p:cNvGraphicFramePr>
            <a:graphicFrameLocks noGrp="1" noChangeAspect="1"/>
          </p:cNvGraphicFramePr>
          <p:nvPr>
            <p:ph type="clipArt" sz="half" idx="1"/>
          </p:nvPr>
        </p:nvGraphicFramePr>
        <p:xfrm>
          <a:off x="533400" y="2312988"/>
          <a:ext cx="4000500" cy="3070225"/>
        </p:xfrm>
        <a:graphic>
          <a:graphicData uri="http://schemas.openxmlformats.org/presentationml/2006/ole">
            <mc:AlternateContent xmlns:mc="http://schemas.openxmlformats.org/markup-compatibility/2006">
              <mc:Choice xmlns:v="urn:schemas-microsoft-com:vml" Requires="v">
                <p:oleObj spid="_x0000_s12292" name="Clip" r:id="rId4" imgW="4516877" imgH="3466289" progId="MS_ClipArt_Gallery.2">
                  <p:embed/>
                </p:oleObj>
              </mc:Choice>
              <mc:Fallback>
                <p:oleObj name="Clip" r:id="rId4" imgW="4516877" imgH="3466289" progId="MS_ClipArt_Gallery.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2312988"/>
                        <a:ext cx="4000500" cy="307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32" name="Rectangle 4"/>
          <p:cNvSpPr>
            <a:spLocks noGrp="1" noChangeArrowheads="1"/>
          </p:cNvSpPr>
          <p:nvPr>
            <p:ph type="body" sz="half" idx="2"/>
          </p:nvPr>
        </p:nvSpPr>
        <p:spPr>
          <a:xfrm>
            <a:off x="5249863" y="1911350"/>
            <a:ext cx="3436937" cy="3956050"/>
          </a:xfrm>
        </p:spPr>
        <p:txBody>
          <a:bodyPr/>
          <a:lstStyle/>
          <a:p>
            <a:pPr eaLnBrk="1" hangingPunct="1">
              <a:defRPr/>
            </a:pPr>
            <a:r>
              <a:rPr lang="en-US" sz="6100" smtClean="0">
                <a:cs typeface="+mn-cs"/>
              </a:rPr>
              <a:t>At Will</a:t>
            </a:r>
          </a:p>
          <a:p>
            <a:pPr eaLnBrk="1" hangingPunct="1">
              <a:defRPr/>
            </a:pPr>
            <a:r>
              <a:rPr lang="en-US" sz="6100" smtClean="0">
                <a:cs typeface="+mn-cs"/>
              </a:rPr>
              <a:t>Term</a:t>
            </a:r>
          </a:p>
          <a:p>
            <a:pPr eaLnBrk="1" hangingPunct="1">
              <a:defRPr/>
            </a:pPr>
            <a:r>
              <a:rPr lang="en-US" sz="6100" smtClean="0">
                <a:cs typeface="+mn-cs"/>
              </a:rPr>
              <a:t>Tenure</a:t>
            </a:r>
          </a:p>
        </p:txBody>
      </p:sp>
    </p:spTree>
    <p:extLst>
      <p:ext uri="{BB962C8B-B14F-4D97-AF65-F5344CB8AC3E}">
        <p14:creationId xmlns:p14="http://schemas.microsoft.com/office/powerpoint/2010/main" val="42673528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2532">
                                            <p:txEl>
                                              <p:pRg st="0" end="0"/>
                                            </p:txEl>
                                          </p:spTgt>
                                        </p:tgtEl>
                                        <p:attrNameLst>
                                          <p:attrName>style.visibility</p:attrName>
                                        </p:attrNameLst>
                                      </p:cBhvr>
                                      <p:to>
                                        <p:strVal val="visible"/>
                                      </p:to>
                                    </p:set>
                                    <p:anim calcmode="lin" valueType="num">
                                      <p:cBhvr>
                                        <p:cTn id="7" dur="500" fill="hold"/>
                                        <p:tgtEl>
                                          <p:spTgt spid="2253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2532">
                                            <p:txEl>
                                              <p:pRg st="0" end="0"/>
                                            </p:txEl>
                                          </p:spTgt>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chimes.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2532">
                                            <p:txEl>
                                              <p:pRg st="1" end="1"/>
                                            </p:txEl>
                                          </p:spTgt>
                                        </p:tgtEl>
                                        <p:attrNameLst>
                                          <p:attrName>style.visibility</p:attrName>
                                        </p:attrNameLst>
                                      </p:cBhvr>
                                      <p:to>
                                        <p:strVal val="visible"/>
                                      </p:to>
                                    </p:set>
                                    <p:anim calcmode="lin" valueType="num">
                                      <p:cBhvr>
                                        <p:cTn id="13" dur="500" fill="hold"/>
                                        <p:tgtEl>
                                          <p:spTgt spid="22532">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22532">
                                            <p:txEl>
                                              <p:pRg st="1" end="1"/>
                                            </p:txEl>
                                          </p:spTgt>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11"/>
                                            </p:cond>
                                          </p:stCondLst>
                                          <p:endCondLst>
                                            <p:cond evt="onStopAudio" delay="0">
                                              <p:tgtEl>
                                                <p:sldTgt/>
                                              </p:tgtEl>
                                            </p:cond>
                                          </p:endCondLst>
                                        </p:cTn>
                                        <p:tgtEl>
                                          <p:sndTgt r:embed="rId3" name="chimes.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2532">
                                            <p:txEl>
                                              <p:pRg st="2" end="2"/>
                                            </p:txEl>
                                          </p:spTgt>
                                        </p:tgtEl>
                                        <p:attrNameLst>
                                          <p:attrName>style.visibility</p:attrName>
                                        </p:attrNameLst>
                                      </p:cBhvr>
                                      <p:to>
                                        <p:strVal val="visible"/>
                                      </p:to>
                                    </p:set>
                                    <p:anim calcmode="lin" valueType="num">
                                      <p:cBhvr>
                                        <p:cTn id="19" dur="500" fill="hold"/>
                                        <p:tgtEl>
                                          <p:spTgt spid="22532">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22532">
                                            <p:txEl>
                                              <p:pRg st="2" end="2"/>
                                            </p:txEl>
                                          </p:spTgt>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17"/>
                                            </p:cond>
                                          </p:stCondLst>
                                          <p:endCondLst>
                                            <p:cond evt="onStopAudio" delay="0">
                                              <p:tgtEl>
                                                <p:sldTgt/>
                                              </p:tgtEl>
                                            </p:cond>
                                          </p:endCondLst>
                                        </p:cTn>
                                        <p:tgtEl>
                                          <p:sndTgt r:embed="rId3"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2"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762000" y="381000"/>
            <a:ext cx="8382000" cy="1447800"/>
          </a:xfrm>
        </p:spPr>
        <p:txBody>
          <a:bodyPr>
            <a:normAutofit fontScale="90000"/>
          </a:bodyPr>
          <a:lstStyle/>
          <a:p>
            <a:pPr eaLnBrk="1" hangingPunct="1">
              <a:defRPr/>
            </a:pPr>
            <a:r>
              <a:rPr lang="en-US" sz="5400" b="1" dirty="0" smtClean="0">
                <a:cs typeface="+mj-cs"/>
              </a:rPr>
              <a:t>Adverse Employment Decisions</a:t>
            </a:r>
          </a:p>
        </p:txBody>
      </p:sp>
      <p:sp>
        <p:nvSpPr>
          <p:cNvPr id="23555" name="Rectangle 3"/>
          <p:cNvSpPr>
            <a:spLocks noGrp="1" noChangeArrowheads="1"/>
          </p:cNvSpPr>
          <p:nvPr>
            <p:ph idx="1"/>
          </p:nvPr>
        </p:nvSpPr>
        <p:spPr>
          <a:xfrm>
            <a:off x="1676400" y="2133600"/>
            <a:ext cx="6477000" cy="3733800"/>
          </a:xfrm>
        </p:spPr>
        <p:txBody>
          <a:bodyPr/>
          <a:lstStyle/>
          <a:p>
            <a:pPr eaLnBrk="1" hangingPunct="1">
              <a:lnSpc>
                <a:spcPct val="90000"/>
              </a:lnSpc>
              <a:defRPr/>
            </a:pPr>
            <a:r>
              <a:rPr lang="en-US" sz="4400" dirty="0" smtClean="0">
                <a:cs typeface="+mn-cs"/>
              </a:rPr>
              <a:t>Reprimand</a:t>
            </a:r>
          </a:p>
          <a:p>
            <a:pPr eaLnBrk="1" hangingPunct="1">
              <a:lnSpc>
                <a:spcPct val="90000"/>
              </a:lnSpc>
              <a:defRPr/>
            </a:pPr>
            <a:r>
              <a:rPr lang="en-US" sz="4400" dirty="0" smtClean="0">
                <a:cs typeface="+mn-cs"/>
              </a:rPr>
              <a:t>Suspension</a:t>
            </a:r>
          </a:p>
          <a:p>
            <a:pPr eaLnBrk="1" hangingPunct="1">
              <a:lnSpc>
                <a:spcPct val="90000"/>
              </a:lnSpc>
              <a:defRPr/>
            </a:pPr>
            <a:r>
              <a:rPr lang="en-US" sz="4400" dirty="0" smtClean="0">
                <a:cs typeface="+mn-cs"/>
              </a:rPr>
              <a:t>Demotion</a:t>
            </a:r>
          </a:p>
          <a:p>
            <a:pPr eaLnBrk="1" hangingPunct="1">
              <a:lnSpc>
                <a:spcPct val="90000"/>
              </a:lnSpc>
              <a:defRPr/>
            </a:pPr>
            <a:r>
              <a:rPr lang="en-US" sz="4400" dirty="0" smtClean="0">
                <a:cs typeface="+mn-cs"/>
              </a:rPr>
              <a:t>Nonrenewal</a:t>
            </a:r>
          </a:p>
          <a:p>
            <a:pPr eaLnBrk="1" hangingPunct="1">
              <a:lnSpc>
                <a:spcPct val="90000"/>
              </a:lnSpc>
              <a:defRPr/>
            </a:pPr>
            <a:r>
              <a:rPr lang="en-US" sz="4400" dirty="0" smtClean="0">
                <a:cs typeface="+mn-cs"/>
              </a:rPr>
              <a:t>Lay-off</a:t>
            </a:r>
          </a:p>
        </p:txBody>
      </p:sp>
    </p:spTree>
    <p:extLst>
      <p:ext uri="{BB962C8B-B14F-4D97-AF65-F5344CB8AC3E}">
        <p14:creationId xmlns:p14="http://schemas.microsoft.com/office/powerpoint/2010/main" val="36935471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 calcmode="lin" valueType="num">
                                      <p:cBhvr additive="base">
                                        <p:cTn id="7" dur="500" fill="hold"/>
                                        <p:tgtEl>
                                          <p:spTgt spid="235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5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555">
                                            <p:txEl>
                                              <p:pRg st="1" end="1"/>
                                            </p:txEl>
                                          </p:spTgt>
                                        </p:tgtEl>
                                        <p:attrNameLst>
                                          <p:attrName>style.visibility</p:attrName>
                                        </p:attrNameLst>
                                      </p:cBhvr>
                                      <p:to>
                                        <p:strVal val="visible"/>
                                      </p:to>
                                    </p:set>
                                    <p:anim calcmode="lin" valueType="num">
                                      <p:cBhvr additive="base">
                                        <p:cTn id="13" dur="500" fill="hold"/>
                                        <p:tgtEl>
                                          <p:spTgt spid="2355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35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3555">
                                            <p:txEl>
                                              <p:pRg st="2" end="2"/>
                                            </p:txEl>
                                          </p:spTgt>
                                        </p:tgtEl>
                                        <p:attrNameLst>
                                          <p:attrName>style.visibility</p:attrName>
                                        </p:attrNameLst>
                                      </p:cBhvr>
                                      <p:to>
                                        <p:strVal val="visible"/>
                                      </p:to>
                                    </p:set>
                                    <p:anim calcmode="lin" valueType="num">
                                      <p:cBhvr additive="base">
                                        <p:cTn id="19" dur="500" fill="hold"/>
                                        <p:tgtEl>
                                          <p:spTgt spid="2355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355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3555">
                                            <p:txEl>
                                              <p:pRg st="3" end="3"/>
                                            </p:txEl>
                                          </p:spTgt>
                                        </p:tgtEl>
                                        <p:attrNameLst>
                                          <p:attrName>style.visibility</p:attrName>
                                        </p:attrNameLst>
                                      </p:cBhvr>
                                      <p:to>
                                        <p:strVal val="visible"/>
                                      </p:to>
                                    </p:set>
                                    <p:anim calcmode="lin" valueType="num">
                                      <p:cBhvr additive="base">
                                        <p:cTn id="25" dur="500" fill="hold"/>
                                        <p:tgtEl>
                                          <p:spTgt spid="2355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355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3555">
                                            <p:txEl>
                                              <p:pRg st="4" end="4"/>
                                            </p:txEl>
                                          </p:spTgt>
                                        </p:tgtEl>
                                        <p:attrNameLst>
                                          <p:attrName>style.visibility</p:attrName>
                                        </p:attrNameLst>
                                      </p:cBhvr>
                                      <p:to>
                                        <p:strVal val="visible"/>
                                      </p:to>
                                    </p:set>
                                    <p:anim calcmode="lin" valueType="num">
                                      <p:cBhvr additive="base">
                                        <p:cTn id="31" dur="500" fill="hold"/>
                                        <p:tgtEl>
                                          <p:spTgt spid="2355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355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685800"/>
            <a:ext cx="7772400" cy="990600"/>
          </a:xfrm>
        </p:spPr>
        <p:txBody>
          <a:bodyPr/>
          <a:lstStyle/>
          <a:p>
            <a:pPr eaLnBrk="1" hangingPunct="1">
              <a:defRPr/>
            </a:pPr>
            <a:r>
              <a:rPr lang="en-US" sz="5400" b="1" dirty="0" smtClean="0">
                <a:cs typeface="+mj-cs"/>
              </a:rPr>
              <a:t>Good Cause</a:t>
            </a:r>
          </a:p>
        </p:txBody>
      </p:sp>
      <p:sp>
        <p:nvSpPr>
          <p:cNvPr id="24579" name="Rectangle 3"/>
          <p:cNvSpPr>
            <a:spLocks noGrp="1" noChangeArrowheads="1"/>
          </p:cNvSpPr>
          <p:nvPr>
            <p:ph idx="1"/>
          </p:nvPr>
        </p:nvSpPr>
        <p:spPr>
          <a:xfrm>
            <a:off x="1420813" y="1828800"/>
            <a:ext cx="7265987" cy="4038600"/>
          </a:xfrm>
        </p:spPr>
        <p:txBody>
          <a:bodyPr/>
          <a:lstStyle/>
          <a:p>
            <a:pPr eaLnBrk="1" hangingPunct="1">
              <a:lnSpc>
                <a:spcPct val="90000"/>
              </a:lnSpc>
              <a:defRPr/>
            </a:pPr>
            <a:r>
              <a:rPr lang="en-US" sz="3500" dirty="0" smtClean="0">
                <a:cs typeface="+mn-cs"/>
              </a:rPr>
              <a:t>Incompetence</a:t>
            </a:r>
          </a:p>
          <a:p>
            <a:pPr eaLnBrk="1" hangingPunct="1">
              <a:lnSpc>
                <a:spcPct val="90000"/>
              </a:lnSpc>
              <a:defRPr/>
            </a:pPr>
            <a:r>
              <a:rPr lang="en-US" sz="3500" dirty="0" smtClean="0">
                <a:cs typeface="+mn-cs"/>
              </a:rPr>
              <a:t>Insubordination</a:t>
            </a:r>
          </a:p>
          <a:p>
            <a:pPr eaLnBrk="1" hangingPunct="1">
              <a:lnSpc>
                <a:spcPct val="90000"/>
              </a:lnSpc>
              <a:defRPr/>
            </a:pPr>
            <a:r>
              <a:rPr lang="en-US" sz="3500" dirty="0" smtClean="0">
                <a:cs typeface="+mn-cs"/>
              </a:rPr>
              <a:t>Neglect of Duty</a:t>
            </a:r>
          </a:p>
          <a:p>
            <a:pPr eaLnBrk="1" hangingPunct="1">
              <a:lnSpc>
                <a:spcPct val="90000"/>
              </a:lnSpc>
              <a:defRPr/>
            </a:pPr>
            <a:r>
              <a:rPr lang="en-US" sz="3500" dirty="0" smtClean="0">
                <a:cs typeface="+mn-cs"/>
              </a:rPr>
              <a:t>Immorality</a:t>
            </a:r>
          </a:p>
          <a:p>
            <a:pPr eaLnBrk="1" hangingPunct="1">
              <a:lnSpc>
                <a:spcPct val="90000"/>
              </a:lnSpc>
              <a:defRPr/>
            </a:pPr>
            <a:r>
              <a:rPr lang="en-US" sz="3500" dirty="0" smtClean="0">
                <a:cs typeface="+mn-cs"/>
              </a:rPr>
              <a:t>Unprofessional Conduct</a:t>
            </a:r>
          </a:p>
          <a:p>
            <a:pPr eaLnBrk="1" hangingPunct="1">
              <a:lnSpc>
                <a:spcPct val="90000"/>
              </a:lnSpc>
              <a:defRPr/>
            </a:pPr>
            <a:r>
              <a:rPr lang="en-US" sz="3500" dirty="0" smtClean="0">
                <a:cs typeface="+mn-cs"/>
              </a:rPr>
              <a:t>Other Good Cause</a:t>
            </a:r>
          </a:p>
        </p:txBody>
      </p:sp>
    </p:spTree>
    <p:extLst>
      <p:ext uri="{BB962C8B-B14F-4D97-AF65-F5344CB8AC3E}">
        <p14:creationId xmlns:p14="http://schemas.microsoft.com/office/powerpoint/2010/main" val="368074836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blinds(horizontal)">
                                      <p:cBhvr>
                                        <p:cTn id="7" dur="500"/>
                                        <p:tgtEl>
                                          <p:spTgt spid="24579">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explode.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4579">
                                            <p:txEl>
                                              <p:pRg st="1" end="1"/>
                                            </p:txEl>
                                          </p:spTgt>
                                        </p:tgtEl>
                                        <p:attrNameLst>
                                          <p:attrName>style.visibility</p:attrName>
                                        </p:attrNameLst>
                                      </p:cBhvr>
                                      <p:to>
                                        <p:strVal val="visible"/>
                                      </p:to>
                                    </p:set>
                                    <p:animEffect transition="in" filter="blinds(horizontal)">
                                      <p:cBhvr>
                                        <p:cTn id="12" dur="500"/>
                                        <p:tgtEl>
                                          <p:spTgt spid="24579">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explode.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4579">
                                            <p:txEl>
                                              <p:pRg st="2" end="2"/>
                                            </p:txEl>
                                          </p:spTgt>
                                        </p:tgtEl>
                                        <p:attrNameLst>
                                          <p:attrName>style.visibility</p:attrName>
                                        </p:attrNameLst>
                                      </p:cBhvr>
                                      <p:to>
                                        <p:strVal val="visible"/>
                                      </p:to>
                                    </p:set>
                                    <p:animEffect transition="in" filter="blinds(horizontal)">
                                      <p:cBhvr>
                                        <p:cTn id="17" dur="500"/>
                                        <p:tgtEl>
                                          <p:spTgt spid="24579">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explode.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4579">
                                            <p:txEl>
                                              <p:pRg st="3" end="3"/>
                                            </p:txEl>
                                          </p:spTgt>
                                        </p:tgtEl>
                                        <p:attrNameLst>
                                          <p:attrName>style.visibility</p:attrName>
                                        </p:attrNameLst>
                                      </p:cBhvr>
                                      <p:to>
                                        <p:strVal val="visible"/>
                                      </p:to>
                                    </p:set>
                                    <p:animEffect transition="in" filter="blinds(horizontal)">
                                      <p:cBhvr>
                                        <p:cTn id="22" dur="500"/>
                                        <p:tgtEl>
                                          <p:spTgt spid="24579">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explode.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4579">
                                            <p:txEl>
                                              <p:pRg st="4" end="4"/>
                                            </p:txEl>
                                          </p:spTgt>
                                        </p:tgtEl>
                                        <p:attrNameLst>
                                          <p:attrName>style.visibility</p:attrName>
                                        </p:attrNameLst>
                                      </p:cBhvr>
                                      <p:to>
                                        <p:strVal val="visible"/>
                                      </p:to>
                                    </p:set>
                                    <p:animEffect transition="in" filter="blinds(horizontal)">
                                      <p:cBhvr>
                                        <p:cTn id="27" dur="500"/>
                                        <p:tgtEl>
                                          <p:spTgt spid="24579">
                                            <p:txEl>
                                              <p:pRg st="4" end="4"/>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2" name="explode.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4579">
                                            <p:txEl>
                                              <p:pRg st="5" end="5"/>
                                            </p:txEl>
                                          </p:spTgt>
                                        </p:tgtEl>
                                        <p:attrNameLst>
                                          <p:attrName>style.visibility</p:attrName>
                                        </p:attrNameLst>
                                      </p:cBhvr>
                                      <p:to>
                                        <p:strVal val="visible"/>
                                      </p:to>
                                    </p:set>
                                    <p:animEffect transition="in" filter="blinds(horizontal)">
                                      <p:cBhvr>
                                        <p:cTn id="32" dur="500"/>
                                        <p:tgtEl>
                                          <p:spTgt spid="24579">
                                            <p:txEl>
                                              <p:pRg st="5" end="5"/>
                                            </p:txEl>
                                          </p:spTgt>
                                        </p:tgtEl>
                                      </p:cBhvr>
                                    </p:animEffect>
                                  </p:childTnLst>
                                  <p:subTnLst>
                                    <p:audio>
                                      <p:cMediaNode>
                                        <p:cTn display="0" masterRel="sameClick">
                                          <p:stCondLst>
                                            <p:cond evt="begin" delay="0">
                                              <p:tn val="30"/>
                                            </p:cond>
                                          </p:stCondLst>
                                          <p:endCondLst>
                                            <p:cond evt="onStopAudio" delay="0">
                                              <p:tgtEl>
                                                <p:sldTgt/>
                                              </p:tgtEl>
                                            </p:cond>
                                          </p:endCondLst>
                                        </p:cTn>
                                        <p:tgtEl>
                                          <p:sndTgt r:embed="rId2" name="explod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Transition to Issues</a:t>
            </a:r>
            <a:endParaRPr lang="en-US" dirty="0"/>
          </a:p>
        </p:txBody>
      </p:sp>
      <p:sp>
        <p:nvSpPr>
          <p:cNvPr id="3" name="Content Placeholder 2"/>
          <p:cNvSpPr>
            <a:spLocks noGrp="1"/>
          </p:cNvSpPr>
          <p:nvPr>
            <p:ph idx="1"/>
          </p:nvPr>
        </p:nvSpPr>
        <p:spPr/>
        <p:txBody>
          <a:bodyPr/>
          <a:lstStyle/>
          <a:p>
            <a:r>
              <a:rPr lang="en-US" dirty="0" smtClean="0"/>
              <a:t>Your questions from the cards</a:t>
            </a:r>
            <a:r>
              <a:rPr lang="mr-IN" smtClean="0"/>
              <a:t>…</a:t>
            </a:r>
            <a:endParaRPr lang="en-US"/>
          </a:p>
        </p:txBody>
      </p:sp>
    </p:spTree>
    <p:extLst>
      <p:ext uri="{BB962C8B-B14F-4D97-AF65-F5344CB8AC3E}">
        <p14:creationId xmlns:p14="http://schemas.microsoft.com/office/powerpoint/2010/main" val="1350420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6154" y="381001"/>
            <a:ext cx="7771694" cy="915080"/>
          </a:xfrm>
          <a:extLst>
            <a:ext uri="{91240B29-F687-4f45-9708-019B960494DF}">
              <a14:hiddenLine xmlns:a14="http://schemas.microsoft.com/office/drawing/2010/main" w="12700">
                <a:solidFill>
                  <a:schemeClr val="tx1"/>
                </a:solidFill>
                <a:miter lim="800000"/>
                <a:headEnd/>
                <a:tailEnd/>
              </a14:hiddenLine>
            </a:ext>
          </a:extLst>
        </p:spPr>
        <p:txBody>
          <a:bodyPr lIns="90475" tIns="44444" rIns="90475" bIns="44444"/>
          <a:lstStyle/>
          <a:p>
            <a:pPr eaLnBrk="1" hangingPunct="1">
              <a:defRPr/>
            </a:pPr>
            <a:r>
              <a:rPr lang="en-US" sz="5400"/>
              <a:t>Sources of Law</a:t>
            </a:r>
          </a:p>
        </p:txBody>
      </p:sp>
      <p:sp>
        <p:nvSpPr>
          <p:cNvPr id="5123" name="Rectangle 3"/>
          <p:cNvSpPr>
            <a:spLocks noGrp="1" noChangeArrowheads="1"/>
          </p:cNvSpPr>
          <p:nvPr>
            <p:ph idx="1"/>
          </p:nvPr>
        </p:nvSpPr>
        <p:spPr>
          <a:xfrm>
            <a:off x="1143000" y="1677081"/>
            <a:ext cx="7314848" cy="4418920"/>
          </a:xfrm>
          <a:extLst>
            <a:ext uri="{91240B29-F687-4f45-9708-019B960494DF}">
              <a14:hiddenLine xmlns:a14="http://schemas.microsoft.com/office/drawing/2010/main" w="12700">
                <a:solidFill>
                  <a:schemeClr val="tx1"/>
                </a:solidFill>
                <a:miter lim="800000"/>
                <a:headEnd/>
                <a:tailEnd/>
              </a14:hiddenLine>
            </a:ext>
          </a:extLst>
        </p:spPr>
        <p:txBody>
          <a:bodyPr lIns="90475" tIns="44444" rIns="90475" bIns="44444"/>
          <a:lstStyle/>
          <a:p>
            <a:pPr eaLnBrk="1" hangingPunct="1">
              <a:lnSpc>
                <a:spcPct val="90000"/>
              </a:lnSpc>
              <a:defRPr/>
            </a:pPr>
            <a:r>
              <a:rPr lang="en-US" sz="3300"/>
              <a:t>US Constitution</a:t>
            </a:r>
          </a:p>
          <a:p>
            <a:pPr eaLnBrk="1" hangingPunct="1">
              <a:lnSpc>
                <a:spcPct val="90000"/>
              </a:lnSpc>
              <a:defRPr/>
            </a:pPr>
            <a:r>
              <a:rPr lang="en-US" sz="3300"/>
              <a:t>Common Law (Judicial opinion)</a:t>
            </a:r>
          </a:p>
          <a:p>
            <a:pPr eaLnBrk="1" hangingPunct="1">
              <a:lnSpc>
                <a:spcPct val="90000"/>
              </a:lnSpc>
              <a:defRPr/>
            </a:pPr>
            <a:r>
              <a:rPr lang="en-US" sz="3300"/>
              <a:t>Federal Statutes</a:t>
            </a:r>
          </a:p>
          <a:p>
            <a:pPr eaLnBrk="1" hangingPunct="1">
              <a:lnSpc>
                <a:spcPct val="90000"/>
              </a:lnSpc>
              <a:defRPr/>
            </a:pPr>
            <a:r>
              <a:rPr lang="en-US" sz="3300"/>
              <a:t>State Constitutions</a:t>
            </a:r>
          </a:p>
          <a:p>
            <a:pPr eaLnBrk="1" hangingPunct="1">
              <a:lnSpc>
                <a:spcPct val="90000"/>
              </a:lnSpc>
              <a:defRPr/>
            </a:pPr>
            <a:r>
              <a:rPr lang="en-US" sz="3300"/>
              <a:t>State Statutes and Regulations</a:t>
            </a:r>
          </a:p>
          <a:p>
            <a:pPr eaLnBrk="1" hangingPunct="1">
              <a:lnSpc>
                <a:spcPct val="90000"/>
              </a:lnSpc>
              <a:defRPr/>
            </a:pPr>
            <a:r>
              <a:rPr lang="en-US" sz="3300"/>
              <a:t>Administrative Policy and Regulation</a:t>
            </a:r>
          </a:p>
          <a:p>
            <a:pPr eaLnBrk="1" hangingPunct="1">
              <a:lnSpc>
                <a:spcPct val="90000"/>
              </a:lnSpc>
              <a:defRPr/>
            </a:pPr>
            <a:r>
              <a:rPr lang="en-US" sz="3300"/>
              <a:t>Institutional Custom and Practice</a:t>
            </a:r>
          </a:p>
        </p:txBody>
      </p:sp>
    </p:spTree>
    <p:extLst>
      <p:ext uri="{BB962C8B-B14F-4D97-AF65-F5344CB8AC3E}">
        <p14:creationId xmlns:p14="http://schemas.microsoft.com/office/powerpoint/2010/main" val="1441990727"/>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additive="base">
                                        <p:cTn id="7" dur="500" fill="hold"/>
                                        <p:tgtEl>
                                          <p:spTgt spid="51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12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123">
                                            <p:txEl>
                                              <p:pRg st="1" end="1"/>
                                            </p:txEl>
                                          </p:spTgt>
                                        </p:tgtEl>
                                        <p:attrNameLst>
                                          <p:attrName>style.visibility</p:attrName>
                                        </p:attrNameLst>
                                      </p:cBhvr>
                                      <p:to>
                                        <p:strVal val="visible"/>
                                      </p:to>
                                    </p:set>
                                    <p:anim calcmode="lin" valueType="num">
                                      <p:cBhvr additive="base">
                                        <p:cTn id="13" dur="500" fill="hold"/>
                                        <p:tgtEl>
                                          <p:spTgt spid="51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123">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123">
                                            <p:txEl>
                                              <p:pRg st="2" end="2"/>
                                            </p:txEl>
                                          </p:spTgt>
                                        </p:tgtEl>
                                        <p:attrNameLst>
                                          <p:attrName>style.visibility</p:attrName>
                                        </p:attrNameLst>
                                      </p:cBhvr>
                                      <p:to>
                                        <p:strVal val="visible"/>
                                      </p:to>
                                    </p:set>
                                    <p:anim calcmode="lin" valueType="num">
                                      <p:cBhvr additive="base">
                                        <p:cTn id="19" dur="500" fill="hold"/>
                                        <p:tgtEl>
                                          <p:spTgt spid="512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123">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123">
                                            <p:txEl>
                                              <p:pRg st="3" end="3"/>
                                            </p:txEl>
                                          </p:spTgt>
                                        </p:tgtEl>
                                        <p:attrNameLst>
                                          <p:attrName>style.visibility</p:attrName>
                                        </p:attrNameLst>
                                      </p:cBhvr>
                                      <p:to>
                                        <p:strVal val="visible"/>
                                      </p:to>
                                    </p:set>
                                    <p:anim calcmode="lin" valueType="num">
                                      <p:cBhvr additive="base">
                                        <p:cTn id="25" dur="500" fill="hold"/>
                                        <p:tgtEl>
                                          <p:spTgt spid="512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123">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123">
                                            <p:txEl>
                                              <p:pRg st="4" end="4"/>
                                            </p:txEl>
                                          </p:spTgt>
                                        </p:tgtEl>
                                        <p:attrNameLst>
                                          <p:attrName>style.visibility</p:attrName>
                                        </p:attrNameLst>
                                      </p:cBhvr>
                                      <p:to>
                                        <p:strVal val="visible"/>
                                      </p:to>
                                    </p:set>
                                    <p:anim calcmode="lin" valueType="num">
                                      <p:cBhvr additive="base">
                                        <p:cTn id="31" dur="500" fill="hold"/>
                                        <p:tgtEl>
                                          <p:spTgt spid="512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123">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123">
                                            <p:txEl>
                                              <p:pRg st="5" end="5"/>
                                            </p:txEl>
                                          </p:spTgt>
                                        </p:tgtEl>
                                        <p:attrNameLst>
                                          <p:attrName>style.visibility</p:attrName>
                                        </p:attrNameLst>
                                      </p:cBhvr>
                                      <p:to>
                                        <p:strVal val="visible"/>
                                      </p:to>
                                    </p:set>
                                    <p:anim calcmode="lin" valueType="num">
                                      <p:cBhvr additive="base">
                                        <p:cTn id="37" dur="500" fill="hold"/>
                                        <p:tgtEl>
                                          <p:spTgt spid="512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123">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WHOOSH.WAV"/>
                                        </p:tgtEl>
                                      </p:cMediaNode>
                                    </p:audio>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5123">
                                            <p:txEl>
                                              <p:pRg st="6" end="6"/>
                                            </p:txEl>
                                          </p:spTgt>
                                        </p:tgtEl>
                                        <p:attrNameLst>
                                          <p:attrName>style.visibility</p:attrName>
                                        </p:attrNameLst>
                                      </p:cBhvr>
                                      <p:to>
                                        <p:strVal val="visible"/>
                                      </p:to>
                                    </p:set>
                                    <p:anim calcmode="lin" valueType="num">
                                      <p:cBhvr additive="base">
                                        <p:cTn id="43" dur="500" fill="hold"/>
                                        <p:tgtEl>
                                          <p:spTgt spid="512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5123">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defRPr/>
            </a:pPr>
            <a:r>
              <a:rPr lang="en-US" smtClean="0">
                <a:cs typeface="+mj-cs"/>
              </a:rPr>
              <a:t>Constitution and Education	</a:t>
            </a:r>
          </a:p>
        </p:txBody>
      </p:sp>
      <p:sp>
        <p:nvSpPr>
          <p:cNvPr id="47107" name="Rectangle 3"/>
          <p:cNvSpPr>
            <a:spLocks noGrp="1" noChangeArrowheads="1"/>
          </p:cNvSpPr>
          <p:nvPr>
            <p:ph idx="1"/>
          </p:nvPr>
        </p:nvSpPr>
        <p:spPr/>
        <p:txBody>
          <a:bodyPr/>
          <a:lstStyle/>
          <a:p>
            <a:pPr eaLnBrk="1" hangingPunct="1">
              <a:lnSpc>
                <a:spcPct val="90000"/>
              </a:lnSpc>
              <a:defRPr/>
            </a:pPr>
            <a:r>
              <a:rPr lang="en-US" smtClean="0">
                <a:cs typeface="+mn-cs"/>
              </a:rPr>
              <a:t>Constitution does not explicitly mention education.</a:t>
            </a:r>
          </a:p>
          <a:p>
            <a:pPr eaLnBrk="1" hangingPunct="1">
              <a:lnSpc>
                <a:spcPct val="90000"/>
              </a:lnSpc>
              <a:defRPr/>
            </a:pPr>
            <a:r>
              <a:rPr lang="en-US" smtClean="0">
                <a:cs typeface="+mn-cs"/>
              </a:rPr>
              <a:t>Powers not directly granted to federal government are ___________?</a:t>
            </a:r>
          </a:p>
          <a:p>
            <a:pPr eaLnBrk="1" hangingPunct="1">
              <a:lnSpc>
                <a:spcPct val="90000"/>
              </a:lnSpc>
              <a:defRPr/>
            </a:pPr>
            <a:r>
              <a:rPr lang="en-US" smtClean="0">
                <a:cs typeface="+mn-cs"/>
              </a:rPr>
              <a:t>Tenth Amendment:  </a:t>
            </a:r>
            <a:r>
              <a:rPr lang="ja-JP" altLang="en-US" smtClean="0">
                <a:latin typeface="Arial"/>
                <a:cs typeface="+mn-cs"/>
              </a:rPr>
              <a:t>“</a:t>
            </a:r>
            <a:r>
              <a:rPr lang="en-US" smtClean="0">
                <a:cs typeface="+mn-cs"/>
              </a:rPr>
              <a:t>The powers not delegated to the United States by the Constitution, nor prohibited by it to the States, are reserved to the States respectively, or to the people.</a:t>
            </a:r>
            <a:r>
              <a:rPr lang="ja-JP" altLang="en-US" smtClean="0">
                <a:latin typeface="Arial"/>
                <a:cs typeface="+mn-cs"/>
              </a:rPr>
              <a:t>”</a:t>
            </a:r>
            <a:endParaRPr lang="en-US" smtClean="0">
              <a:cs typeface="+mn-cs"/>
            </a:endParaRPr>
          </a:p>
        </p:txBody>
      </p:sp>
    </p:spTree>
    <p:extLst>
      <p:ext uri="{BB962C8B-B14F-4D97-AF65-F5344CB8AC3E}">
        <p14:creationId xmlns:p14="http://schemas.microsoft.com/office/powerpoint/2010/main" val="3336372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blinds(horizontal)">
                                      <p:cBhvr>
                                        <p:cTn id="7" dur="500"/>
                                        <p:tgtEl>
                                          <p:spTgt spid="471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47107">
                                            <p:txEl>
                                              <p:pRg st="1" end="1"/>
                                            </p:txEl>
                                          </p:spTgt>
                                        </p:tgtEl>
                                        <p:attrNameLst>
                                          <p:attrName>style.visibility</p:attrName>
                                        </p:attrNameLst>
                                      </p:cBhvr>
                                      <p:to>
                                        <p:strVal val="visible"/>
                                      </p:to>
                                    </p:set>
                                    <p:animEffect transition="in" filter="blinds(horizontal)">
                                      <p:cBhvr>
                                        <p:cTn id="12" dur="500"/>
                                        <p:tgtEl>
                                          <p:spTgt spid="471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47107">
                                            <p:txEl>
                                              <p:pRg st="2" end="2"/>
                                            </p:txEl>
                                          </p:spTgt>
                                        </p:tgtEl>
                                        <p:attrNameLst>
                                          <p:attrName>style.visibility</p:attrName>
                                        </p:attrNameLst>
                                      </p:cBhvr>
                                      <p:to>
                                        <p:strVal val="visible"/>
                                      </p:to>
                                    </p:set>
                                    <p:animEffect transition="in" filter="blinds(horizontal)">
                                      <p:cBhvr>
                                        <p:cTn id="17" dur="500"/>
                                        <p:tgtEl>
                                          <p:spTgt spid="471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defRPr/>
            </a:pPr>
            <a:r>
              <a:rPr lang="en-US" smtClean="0">
                <a:cs typeface="+mj-cs"/>
              </a:rPr>
              <a:t>Civil v. Criminal Law  </a:t>
            </a:r>
          </a:p>
        </p:txBody>
      </p:sp>
      <p:sp>
        <p:nvSpPr>
          <p:cNvPr id="64515" name="Rectangle 3"/>
          <p:cNvSpPr>
            <a:spLocks noGrp="1" noChangeArrowheads="1"/>
          </p:cNvSpPr>
          <p:nvPr>
            <p:ph idx="1"/>
          </p:nvPr>
        </p:nvSpPr>
        <p:spPr/>
        <p:txBody>
          <a:bodyPr/>
          <a:lstStyle/>
          <a:p>
            <a:pPr eaLnBrk="1" hangingPunct="1">
              <a:defRPr/>
            </a:pPr>
            <a:r>
              <a:rPr lang="en-US" smtClean="0">
                <a:cs typeface="+mn-cs"/>
              </a:rPr>
              <a:t>In the court system, there are two types of cases:  civil and criminal.</a:t>
            </a:r>
          </a:p>
          <a:p>
            <a:pPr eaLnBrk="1" hangingPunct="1">
              <a:defRPr/>
            </a:pPr>
            <a:r>
              <a:rPr lang="en-US" smtClean="0">
                <a:cs typeface="+mn-cs"/>
              </a:rPr>
              <a:t>Civil law deals with wrongs against individuals and charges are brought by an individual.  </a:t>
            </a:r>
          </a:p>
          <a:p>
            <a:pPr eaLnBrk="1" hangingPunct="1">
              <a:defRPr/>
            </a:pPr>
            <a:r>
              <a:rPr lang="en-US" smtClean="0">
                <a:cs typeface="+mn-cs"/>
              </a:rPr>
              <a:t>Criminal law deals with wrongs against society and charges are brought by the government.</a:t>
            </a:r>
          </a:p>
        </p:txBody>
      </p:sp>
    </p:spTree>
    <p:extLst>
      <p:ext uri="{BB962C8B-B14F-4D97-AF65-F5344CB8AC3E}">
        <p14:creationId xmlns:p14="http://schemas.microsoft.com/office/powerpoint/2010/main" val="273413913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9" name="Rectangle 5"/>
          <p:cNvSpPr>
            <a:spLocks noGrp="1" noChangeArrowheads="1"/>
          </p:cNvSpPr>
          <p:nvPr>
            <p:ph type="title"/>
          </p:nvPr>
        </p:nvSpPr>
        <p:spPr/>
        <p:txBody>
          <a:bodyPr/>
          <a:lstStyle/>
          <a:p>
            <a:pPr eaLnBrk="1" hangingPunct="1">
              <a:defRPr/>
            </a:pPr>
            <a:r>
              <a:rPr lang="en-US" smtClean="0">
                <a:cs typeface="+mj-cs"/>
              </a:rPr>
              <a:t>Public vs. Private Status</a:t>
            </a:r>
          </a:p>
        </p:txBody>
      </p:sp>
      <p:sp>
        <p:nvSpPr>
          <p:cNvPr id="26630" name="Rectangle 6"/>
          <p:cNvSpPr>
            <a:spLocks noGrp="1" noChangeArrowheads="1"/>
          </p:cNvSpPr>
          <p:nvPr>
            <p:ph sz="half" idx="1"/>
          </p:nvPr>
        </p:nvSpPr>
        <p:spPr>
          <a:xfrm>
            <a:off x="612071" y="1828460"/>
            <a:ext cx="3919361" cy="4039620"/>
          </a:xfrm>
        </p:spPr>
        <p:txBody>
          <a:bodyPr/>
          <a:lstStyle/>
          <a:p>
            <a:pPr eaLnBrk="1" hangingPunct="1">
              <a:defRPr/>
            </a:pPr>
            <a:r>
              <a:rPr lang="en-US" sz="4800"/>
              <a:t>Mission</a:t>
            </a:r>
          </a:p>
          <a:p>
            <a:pPr eaLnBrk="1" hangingPunct="1">
              <a:defRPr/>
            </a:pPr>
            <a:r>
              <a:rPr lang="en-US" sz="4800"/>
              <a:t>Governance</a:t>
            </a:r>
          </a:p>
          <a:p>
            <a:pPr eaLnBrk="1" hangingPunct="1">
              <a:defRPr/>
            </a:pPr>
            <a:r>
              <a:rPr lang="en-US" sz="4800"/>
              <a:t>Finance</a:t>
            </a:r>
          </a:p>
        </p:txBody>
      </p:sp>
      <p:sp>
        <p:nvSpPr>
          <p:cNvPr id="26631" name="Rectangle 7"/>
          <p:cNvSpPr>
            <a:spLocks noGrp="1" noChangeArrowheads="1"/>
          </p:cNvSpPr>
          <p:nvPr>
            <p:ph sz="half" idx="2"/>
          </p:nvPr>
        </p:nvSpPr>
        <p:spPr>
          <a:xfrm>
            <a:off x="4877153" y="1828460"/>
            <a:ext cx="3429000" cy="4572000"/>
          </a:xfrm>
        </p:spPr>
        <p:txBody>
          <a:bodyPr/>
          <a:lstStyle/>
          <a:p>
            <a:pPr eaLnBrk="1" hangingPunct="1">
              <a:defRPr/>
            </a:pPr>
            <a:r>
              <a:rPr lang="en-US" sz="4000"/>
              <a:t>Fourteenth Amendment</a:t>
            </a:r>
          </a:p>
          <a:p>
            <a:pPr eaLnBrk="1" hangingPunct="1">
              <a:defRPr/>
            </a:pPr>
            <a:r>
              <a:rPr lang="en-US" sz="4000"/>
              <a:t>State Action</a:t>
            </a:r>
          </a:p>
          <a:p>
            <a:pPr eaLnBrk="1" hangingPunct="1">
              <a:defRPr/>
            </a:pPr>
            <a:r>
              <a:rPr lang="en-US" sz="4500"/>
              <a:t>Contract</a:t>
            </a:r>
          </a:p>
          <a:p>
            <a:pPr eaLnBrk="1" hangingPunct="1">
              <a:defRPr/>
            </a:pPr>
            <a:endParaRPr lang="en-US" sz="4500"/>
          </a:p>
          <a:p>
            <a:pPr eaLnBrk="1" hangingPunct="1">
              <a:defRPr/>
            </a:pPr>
            <a:endParaRPr lang="en-US" sz="3600"/>
          </a:p>
        </p:txBody>
      </p:sp>
    </p:spTree>
    <p:extLst>
      <p:ext uri="{BB962C8B-B14F-4D97-AF65-F5344CB8AC3E}">
        <p14:creationId xmlns:p14="http://schemas.microsoft.com/office/powerpoint/2010/main" val="29693647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6630">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26630">
                                            <p:txEl>
                                              <p:pRg st="0" end="0"/>
                                            </p:txEl>
                                          </p:spTgt>
                                        </p:tgtEl>
                                        <p:attrNameLst>
                                          <p:attrName>ppt_c</p:attrName>
                                        </p:attrNameLst>
                                      </p:cBhvr>
                                      <p:to>
                                        <a:schemeClr val="accent2"/>
                                      </p:to>
                                    </p:animClr>
                                    <p:cmd type="evt" cmd="onstopaudio">
                                      <p:cBhvr>
                                        <p:cTn display="0" masterRel="sameClick">
                                          <p:stCondLst>
                                            <p:cond evt="begin" delay="0">
                                              <p:tn val="5"/>
                                            </p:cond>
                                          </p:stCondLst>
                                        </p:cTn>
                                        <p:tgtEl>
                                          <p:sldTgt/>
                                        </p:tgtEl>
                                      </p:cBhvr>
                                    </p:cmd>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6630">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26630">
                                            <p:txEl>
                                              <p:pRg st="1" end="1"/>
                                            </p:txEl>
                                          </p:spTgt>
                                        </p:tgtEl>
                                        <p:attrNameLst>
                                          <p:attrName>ppt_c</p:attrName>
                                        </p:attrNameLst>
                                      </p:cBhvr>
                                      <p:to>
                                        <a:schemeClr val="accent2"/>
                                      </p:to>
                                    </p:animClr>
                                    <p:cmd type="evt" cmd="onstopaudio">
                                      <p:cBhvr>
                                        <p:cTn display="0" masterRel="sameClick">
                                          <p:stCondLst>
                                            <p:cond evt="begin" delay="0">
                                              <p:tn val="9"/>
                                            </p:cond>
                                          </p:stCondLst>
                                        </p:cTn>
                                        <p:tgtEl>
                                          <p:sldTgt/>
                                        </p:tgtEl>
                                      </p:cBhvr>
                                    </p:cmd>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6630">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26630">
                                            <p:txEl>
                                              <p:pRg st="2" end="2"/>
                                            </p:txEl>
                                          </p:spTgt>
                                        </p:tgtEl>
                                        <p:attrNameLst>
                                          <p:attrName>ppt_c</p:attrName>
                                        </p:attrNameLst>
                                      </p:cBhvr>
                                      <p:to>
                                        <a:schemeClr val="accent2"/>
                                      </p:to>
                                    </p:animClr>
                                    <p:cmd type="evt" cmd="onstopaudio">
                                      <p:cBhvr>
                                        <p:cTn display="0" masterRel="sameClick">
                                          <p:stCondLst>
                                            <p:cond evt="begin" delay="0">
                                              <p:tn val="13"/>
                                            </p:cond>
                                          </p:stCondLst>
                                        </p:cTn>
                                        <p:tgtEl>
                                          <p:sldTgt/>
                                        </p:tgtEl>
                                      </p:cBhvr>
                                    </p:cmd>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6631">
                                            <p:txEl>
                                              <p:pRg st="0" end="0"/>
                                            </p:txEl>
                                          </p:spTgt>
                                        </p:tgtEl>
                                        <p:attrNameLst>
                                          <p:attrName>style.visibility</p:attrName>
                                        </p:attrNameLst>
                                      </p:cBhvr>
                                      <p:to>
                                        <p:strVal val="visible"/>
                                      </p:to>
                                    </p:set>
                                    <p:anim calcmode="lin" valueType="num">
                                      <p:cBhvr additive="base">
                                        <p:cTn id="19" dur="500" fill="hold"/>
                                        <p:tgtEl>
                                          <p:spTgt spid="26631">
                                            <p:txEl>
                                              <p:pRg st="0" end="0"/>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663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applause.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6631">
                                            <p:txEl>
                                              <p:pRg st="1" end="1"/>
                                            </p:txEl>
                                          </p:spTgt>
                                        </p:tgtEl>
                                        <p:attrNameLst>
                                          <p:attrName>style.visibility</p:attrName>
                                        </p:attrNameLst>
                                      </p:cBhvr>
                                      <p:to>
                                        <p:strVal val="visible"/>
                                      </p:to>
                                    </p:set>
                                    <p:anim calcmode="lin" valueType="num">
                                      <p:cBhvr additive="base">
                                        <p:cTn id="25" dur="500" fill="hold"/>
                                        <p:tgtEl>
                                          <p:spTgt spid="26631">
                                            <p:txEl>
                                              <p:pRg st="1" end="1"/>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6631">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2" name="applause.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6631">
                                            <p:txEl>
                                              <p:pRg st="2" end="2"/>
                                            </p:txEl>
                                          </p:spTgt>
                                        </p:tgtEl>
                                        <p:attrNameLst>
                                          <p:attrName>style.visibility</p:attrName>
                                        </p:attrNameLst>
                                      </p:cBhvr>
                                      <p:to>
                                        <p:strVal val="visible"/>
                                      </p:to>
                                    </p:set>
                                    <p:anim calcmode="lin" valueType="num">
                                      <p:cBhvr additive="base">
                                        <p:cTn id="31" dur="500" fill="hold"/>
                                        <p:tgtEl>
                                          <p:spTgt spid="26631">
                                            <p:txEl>
                                              <p:pRg st="2" end="2"/>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6631">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2"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30" grpId="0" build="p" autoUpdateAnimBg="0"/>
      <p:bldP spid="26631"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atin typeface="Times New Roman" charset="0"/>
                <a:ea typeface="ＭＳ Ｐゴシック" charset="0"/>
              </a:rPr>
              <a:t>First Amendment</a:t>
            </a:r>
          </a:p>
        </p:txBody>
      </p:sp>
      <p:sp>
        <p:nvSpPr>
          <p:cNvPr id="16387" name="Rectangle 3"/>
          <p:cNvSpPr>
            <a:spLocks noGrp="1" noChangeArrowheads="1"/>
          </p:cNvSpPr>
          <p:nvPr>
            <p:ph idx="1"/>
          </p:nvPr>
        </p:nvSpPr>
        <p:spPr/>
        <p:txBody>
          <a:bodyPr/>
          <a:lstStyle/>
          <a:p>
            <a:pPr eaLnBrk="1" hangingPunct="1"/>
            <a:r>
              <a:rPr lang="en-US" dirty="0">
                <a:latin typeface="Arial" charset="0"/>
                <a:ea typeface="ＭＳ Ｐゴシック" charset="0"/>
              </a:rPr>
              <a:t>Congress shall make no law respecting an establishment of religion, or prohibiting the free exercise thereof; or abridging the freedom of speech, or of the press; or the right of people to peaceably assemble, and to petition the government for a redress of grievances.</a:t>
            </a:r>
          </a:p>
        </p:txBody>
      </p:sp>
      <p:sp>
        <p:nvSpPr>
          <p:cNvPr id="16385" name="Date Placeholder 3"/>
          <p:cNvSpPr>
            <a:spLocks noGrp="1"/>
          </p:cNvSpPr>
          <p:nvPr>
            <p:ph type="dt" sz="half"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ea typeface="ＭＳ Ｐゴシック" charset="0"/>
                <a:cs typeface="ＭＳ Ｐゴシック" charset="0"/>
              </a:defRPr>
            </a:lvl1pPr>
            <a:lvl2pPr>
              <a:defRPr sz="26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000">
                <a:solidFill>
                  <a:schemeClr val="tx1"/>
                </a:solidFill>
                <a:latin typeface="Arial" charset="0"/>
                <a:ea typeface="ＭＳ Ｐゴシック" charset="0"/>
              </a:defRPr>
            </a:lvl4pPr>
            <a:lvl5pPr>
              <a:defRPr sz="2000">
                <a:solidFill>
                  <a:schemeClr val="tx1"/>
                </a:solidFill>
                <a:latin typeface="Arial" charset="0"/>
                <a:ea typeface="ＭＳ Ｐゴシック" charset="0"/>
              </a:defRPr>
            </a:lvl5pPr>
            <a:lvl6pPr eaLnBrk="0" hangingPunct="0">
              <a:defRPr sz="2000">
                <a:solidFill>
                  <a:schemeClr val="tx1"/>
                </a:solidFill>
                <a:latin typeface="Arial" charset="0"/>
                <a:ea typeface="ＭＳ Ｐゴシック" charset="0"/>
              </a:defRPr>
            </a:lvl6pPr>
            <a:lvl7pPr eaLnBrk="0" hangingPunct="0">
              <a:defRPr sz="2000">
                <a:solidFill>
                  <a:schemeClr val="tx1"/>
                </a:solidFill>
                <a:latin typeface="Arial" charset="0"/>
                <a:ea typeface="ＭＳ Ｐゴシック" charset="0"/>
              </a:defRPr>
            </a:lvl7pPr>
            <a:lvl8pPr eaLnBrk="0" hangingPunct="0">
              <a:defRPr sz="2000">
                <a:solidFill>
                  <a:schemeClr val="tx1"/>
                </a:solidFill>
                <a:latin typeface="Arial" charset="0"/>
                <a:ea typeface="ＭＳ Ｐゴシック" charset="0"/>
              </a:defRPr>
            </a:lvl8pPr>
            <a:lvl9pPr eaLnBrk="0" hangingPunct="0">
              <a:defRPr sz="2000">
                <a:solidFill>
                  <a:schemeClr val="tx1"/>
                </a:solidFill>
                <a:latin typeface="Arial" charset="0"/>
                <a:ea typeface="ＭＳ Ｐゴシック" charset="0"/>
              </a:defRPr>
            </a:lvl9pPr>
          </a:lstStyle>
          <a:p>
            <a:fld id="{9773F04B-9BE0-BF4F-86B7-2ED8ECB18F35}" type="datetime1">
              <a:rPr lang="en-US" sz="1000"/>
              <a:pPr/>
              <a:t>6/13/19</a:t>
            </a:fld>
            <a:endParaRPr lang="en-US" sz="1000"/>
          </a:p>
        </p:txBody>
      </p:sp>
    </p:spTree>
    <p:extLst>
      <p:ext uri="{BB962C8B-B14F-4D97-AF65-F5344CB8AC3E}">
        <p14:creationId xmlns:p14="http://schemas.microsoft.com/office/powerpoint/2010/main" val="41564277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fontScale="90000"/>
          </a:bodyPr>
          <a:lstStyle/>
          <a:p>
            <a:pPr eaLnBrk="1" hangingPunct="1"/>
            <a:r>
              <a:rPr lang="en-US" sz="7200">
                <a:latin typeface="Impact" charset="0"/>
                <a:ea typeface="ＭＳ Ｐゴシック" charset="0"/>
              </a:rPr>
              <a:t>Content of Speech</a:t>
            </a:r>
          </a:p>
        </p:txBody>
      </p:sp>
      <p:sp>
        <p:nvSpPr>
          <p:cNvPr id="14339" name="Rectangle 3"/>
          <p:cNvSpPr>
            <a:spLocks noGrp="1" noChangeArrowheads="1"/>
          </p:cNvSpPr>
          <p:nvPr>
            <p:ph idx="1"/>
          </p:nvPr>
        </p:nvSpPr>
        <p:spPr/>
        <p:txBody>
          <a:bodyPr/>
          <a:lstStyle/>
          <a:p>
            <a:pPr eaLnBrk="1" hangingPunct="1">
              <a:lnSpc>
                <a:spcPct val="90000"/>
              </a:lnSpc>
            </a:pPr>
            <a:r>
              <a:rPr lang="en-US" sz="2800">
                <a:latin typeface="Arial" charset="0"/>
                <a:ea typeface="ＭＳ Ｐゴシック" charset="0"/>
              </a:rPr>
              <a:t>Substantial Disruption</a:t>
            </a:r>
          </a:p>
          <a:p>
            <a:pPr lvl="1" eaLnBrk="1" hangingPunct="1">
              <a:lnSpc>
                <a:spcPct val="90000"/>
              </a:lnSpc>
            </a:pPr>
            <a:r>
              <a:rPr lang="en-US" sz="2000">
                <a:latin typeface="Arial" charset="0"/>
                <a:ea typeface="ＭＳ Ｐゴシック" charset="0"/>
              </a:rPr>
              <a:t>More active; speech that incites</a:t>
            </a:r>
          </a:p>
          <a:p>
            <a:pPr eaLnBrk="1" hangingPunct="1">
              <a:lnSpc>
                <a:spcPct val="90000"/>
              </a:lnSpc>
            </a:pPr>
            <a:r>
              <a:rPr lang="en-US" sz="2800">
                <a:latin typeface="Arial" charset="0"/>
                <a:ea typeface="ＭＳ Ｐゴシック" charset="0"/>
              </a:rPr>
              <a:t>Material Interference</a:t>
            </a:r>
          </a:p>
          <a:p>
            <a:pPr lvl="1" eaLnBrk="1" hangingPunct="1">
              <a:lnSpc>
                <a:spcPct val="90000"/>
              </a:lnSpc>
            </a:pPr>
            <a:r>
              <a:rPr lang="en-US" sz="2000">
                <a:latin typeface="Arial" charset="0"/>
                <a:ea typeface="ＭＳ Ｐゴシック" charset="0"/>
              </a:rPr>
              <a:t>More passive; sit-ins that block access to class.</a:t>
            </a:r>
          </a:p>
          <a:p>
            <a:pPr eaLnBrk="1" hangingPunct="1">
              <a:lnSpc>
                <a:spcPct val="90000"/>
              </a:lnSpc>
            </a:pPr>
            <a:r>
              <a:rPr lang="en-US" sz="2800">
                <a:latin typeface="Arial" charset="0"/>
                <a:ea typeface="ＭＳ Ｐゴシック" charset="0"/>
              </a:rPr>
              <a:t>Defamatory</a:t>
            </a:r>
          </a:p>
          <a:p>
            <a:pPr eaLnBrk="1" hangingPunct="1">
              <a:lnSpc>
                <a:spcPct val="90000"/>
              </a:lnSpc>
            </a:pPr>
            <a:r>
              <a:rPr lang="en-US" sz="2800">
                <a:latin typeface="Arial" charset="0"/>
                <a:ea typeface="ＭＳ Ｐゴシック" charset="0"/>
              </a:rPr>
              <a:t>Obscene</a:t>
            </a:r>
          </a:p>
          <a:p>
            <a:pPr lvl="1" eaLnBrk="1" hangingPunct="1">
              <a:lnSpc>
                <a:spcPct val="90000"/>
              </a:lnSpc>
            </a:pPr>
            <a:r>
              <a:rPr lang="en-US" sz="2000">
                <a:latin typeface="Arial" charset="0"/>
                <a:ea typeface="ＭＳ Ｐゴシック" charset="0"/>
              </a:rPr>
              <a:t>Prurient or vulgar</a:t>
            </a:r>
          </a:p>
          <a:p>
            <a:pPr lvl="1" eaLnBrk="1" hangingPunct="1">
              <a:lnSpc>
                <a:spcPct val="90000"/>
              </a:lnSpc>
            </a:pPr>
            <a:r>
              <a:rPr lang="en-US" sz="2000">
                <a:latin typeface="Arial" charset="0"/>
                <a:ea typeface="ＭＳ Ｐゴシック" charset="0"/>
              </a:rPr>
              <a:t>The institution can regulate conduct or behavior related to speech, but NOT the speech itself.</a:t>
            </a:r>
          </a:p>
          <a:p>
            <a:pPr lvl="1" eaLnBrk="1" hangingPunct="1">
              <a:lnSpc>
                <a:spcPct val="90000"/>
              </a:lnSpc>
            </a:pPr>
            <a:r>
              <a:rPr lang="en-US" sz="2000">
                <a:latin typeface="Arial" charset="0"/>
                <a:ea typeface="ＭＳ Ｐゴシック" charset="0"/>
              </a:rPr>
              <a:t>Fighting words and imminent lawless action are not protected constitutionally.</a:t>
            </a:r>
          </a:p>
        </p:txBody>
      </p:sp>
      <p:sp>
        <p:nvSpPr>
          <p:cNvPr id="21505" name="Date Placeholder 3"/>
          <p:cNvSpPr>
            <a:spLocks noGrp="1"/>
          </p:cNvSpPr>
          <p:nvPr>
            <p:ph type="dt" sz="half"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ea typeface="ＭＳ Ｐゴシック" charset="0"/>
                <a:cs typeface="ＭＳ Ｐゴシック" charset="0"/>
              </a:defRPr>
            </a:lvl1pPr>
            <a:lvl2pPr>
              <a:defRPr sz="26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000">
                <a:solidFill>
                  <a:schemeClr val="tx1"/>
                </a:solidFill>
                <a:latin typeface="Arial" charset="0"/>
                <a:ea typeface="ＭＳ Ｐゴシック" charset="0"/>
              </a:defRPr>
            </a:lvl4pPr>
            <a:lvl5pPr>
              <a:defRPr sz="2000">
                <a:solidFill>
                  <a:schemeClr val="tx1"/>
                </a:solidFill>
                <a:latin typeface="Arial" charset="0"/>
                <a:ea typeface="ＭＳ Ｐゴシック" charset="0"/>
              </a:defRPr>
            </a:lvl5pPr>
            <a:lvl6pPr eaLnBrk="0" hangingPunct="0">
              <a:defRPr sz="2000">
                <a:solidFill>
                  <a:schemeClr val="tx1"/>
                </a:solidFill>
                <a:latin typeface="Arial" charset="0"/>
                <a:ea typeface="ＭＳ Ｐゴシック" charset="0"/>
              </a:defRPr>
            </a:lvl6pPr>
            <a:lvl7pPr eaLnBrk="0" hangingPunct="0">
              <a:defRPr sz="2000">
                <a:solidFill>
                  <a:schemeClr val="tx1"/>
                </a:solidFill>
                <a:latin typeface="Arial" charset="0"/>
                <a:ea typeface="ＭＳ Ｐゴシック" charset="0"/>
              </a:defRPr>
            </a:lvl7pPr>
            <a:lvl8pPr eaLnBrk="0" hangingPunct="0">
              <a:defRPr sz="2000">
                <a:solidFill>
                  <a:schemeClr val="tx1"/>
                </a:solidFill>
                <a:latin typeface="Arial" charset="0"/>
                <a:ea typeface="ＭＳ Ｐゴシック" charset="0"/>
              </a:defRPr>
            </a:lvl8pPr>
            <a:lvl9pPr eaLnBrk="0" hangingPunct="0">
              <a:defRPr sz="2000">
                <a:solidFill>
                  <a:schemeClr val="tx1"/>
                </a:solidFill>
                <a:latin typeface="Arial" charset="0"/>
                <a:ea typeface="ＭＳ Ｐゴシック" charset="0"/>
              </a:defRPr>
            </a:lvl9pPr>
          </a:lstStyle>
          <a:p>
            <a:fld id="{E44DB9B9-403C-CA4C-A6DC-1D036AE59895}" type="datetime1">
              <a:rPr lang="en-US" sz="1000"/>
              <a:pPr/>
              <a:t>6/13/19</a:t>
            </a:fld>
            <a:endParaRPr lang="en-US" sz="1000"/>
          </a:p>
        </p:txBody>
      </p:sp>
    </p:spTree>
    <p:extLst>
      <p:ext uri="{BB962C8B-B14F-4D97-AF65-F5344CB8AC3E}">
        <p14:creationId xmlns:p14="http://schemas.microsoft.com/office/powerpoint/2010/main" val="44837771"/>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blinds(horizontal)">
                                      <p:cBhvr>
                                        <p:cTn id="7" dur="500"/>
                                        <p:tgtEl>
                                          <p:spTgt spid="143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blinds(horizontal)">
                                      <p:cBhvr>
                                        <p:cTn id="12" dur="500"/>
                                        <p:tgtEl>
                                          <p:spTgt spid="143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4339">
                                            <p:txEl>
                                              <p:pRg st="2" end="2"/>
                                            </p:txEl>
                                          </p:spTgt>
                                        </p:tgtEl>
                                        <p:attrNameLst>
                                          <p:attrName>style.visibility</p:attrName>
                                        </p:attrNameLst>
                                      </p:cBhvr>
                                      <p:to>
                                        <p:strVal val="visible"/>
                                      </p:to>
                                    </p:set>
                                    <p:animEffect transition="in" filter="blinds(horizontal)">
                                      <p:cBhvr>
                                        <p:cTn id="17" dur="500"/>
                                        <p:tgtEl>
                                          <p:spTgt spid="1433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14339">
                                            <p:txEl>
                                              <p:pRg st="3" end="3"/>
                                            </p:txEl>
                                          </p:spTgt>
                                        </p:tgtEl>
                                        <p:attrNameLst>
                                          <p:attrName>style.visibility</p:attrName>
                                        </p:attrNameLst>
                                      </p:cBhvr>
                                      <p:to>
                                        <p:strVal val="visible"/>
                                      </p:to>
                                    </p:set>
                                    <p:animEffect transition="in" filter="blinds(horizontal)">
                                      <p:cBhvr>
                                        <p:cTn id="22" dur="500"/>
                                        <p:tgtEl>
                                          <p:spTgt spid="1433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14339">
                                            <p:txEl>
                                              <p:pRg st="4" end="4"/>
                                            </p:txEl>
                                          </p:spTgt>
                                        </p:tgtEl>
                                        <p:attrNameLst>
                                          <p:attrName>style.visibility</p:attrName>
                                        </p:attrNameLst>
                                      </p:cBhvr>
                                      <p:to>
                                        <p:strVal val="visible"/>
                                      </p:to>
                                    </p:set>
                                    <p:animEffect transition="in" filter="blinds(horizontal)">
                                      <p:cBhvr>
                                        <p:cTn id="27" dur="500"/>
                                        <p:tgtEl>
                                          <p:spTgt spid="1433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14339">
                                            <p:txEl>
                                              <p:pRg st="5" end="5"/>
                                            </p:txEl>
                                          </p:spTgt>
                                        </p:tgtEl>
                                        <p:attrNameLst>
                                          <p:attrName>style.visibility</p:attrName>
                                        </p:attrNameLst>
                                      </p:cBhvr>
                                      <p:to>
                                        <p:strVal val="visible"/>
                                      </p:to>
                                    </p:set>
                                    <p:animEffect transition="in" filter="blinds(horizontal)">
                                      <p:cBhvr>
                                        <p:cTn id="32" dur="500"/>
                                        <p:tgtEl>
                                          <p:spTgt spid="14339">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14339">
                                            <p:txEl>
                                              <p:pRg st="6" end="6"/>
                                            </p:txEl>
                                          </p:spTgt>
                                        </p:tgtEl>
                                        <p:attrNameLst>
                                          <p:attrName>style.visibility</p:attrName>
                                        </p:attrNameLst>
                                      </p:cBhvr>
                                      <p:to>
                                        <p:strVal val="visible"/>
                                      </p:to>
                                    </p:set>
                                    <p:animEffect transition="in" filter="blinds(horizontal)">
                                      <p:cBhvr>
                                        <p:cTn id="37" dur="500"/>
                                        <p:tgtEl>
                                          <p:spTgt spid="14339">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nodeType="clickEffect">
                                  <p:stCondLst>
                                    <p:cond delay="0"/>
                                  </p:stCondLst>
                                  <p:childTnLst>
                                    <p:set>
                                      <p:cBhvr>
                                        <p:cTn id="41" dur="1" fill="hold">
                                          <p:stCondLst>
                                            <p:cond delay="0"/>
                                          </p:stCondLst>
                                        </p:cTn>
                                        <p:tgtEl>
                                          <p:spTgt spid="14339">
                                            <p:txEl>
                                              <p:pRg st="7" end="7"/>
                                            </p:txEl>
                                          </p:spTgt>
                                        </p:tgtEl>
                                        <p:attrNameLst>
                                          <p:attrName>style.visibility</p:attrName>
                                        </p:attrNameLst>
                                      </p:cBhvr>
                                      <p:to>
                                        <p:strVal val="visible"/>
                                      </p:to>
                                    </p:set>
                                    <p:animEffect transition="in" filter="blinds(horizontal)">
                                      <p:cBhvr>
                                        <p:cTn id="42" dur="500"/>
                                        <p:tgtEl>
                                          <p:spTgt spid="14339">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nodeType="clickEffect">
                                  <p:stCondLst>
                                    <p:cond delay="0"/>
                                  </p:stCondLst>
                                  <p:childTnLst>
                                    <p:set>
                                      <p:cBhvr>
                                        <p:cTn id="46" dur="1" fill="hold">
                                          <p:stCondLst>
                                            <p:cond delay="0"/>
                                          </p:stCondLst>
                                        </p:cTn>
                                        <p:tgtEl>
                                          <p:spTgt spid="14339">
                                            <p:txEl>
                                              <p:pRg st="8" end="8"/>
                                            </p:txEl>
                                          </p:spTgt>
                                        </p:tgtEl>
                                        <p:attrNameLst>
                                          <p:attrName>style.visibility</p:attrName>
                                        </p:attrNameLst>
                                      </p:cBhvr>
                                      <p:to>
                                        <p:strVal val="visible"/>
                                      </p:to>
                                    </p:set>
                                    <p:animEffect transition="in" filter="blinds(horizontal)">
                                      <p:cBhvr>
                                        <p:cTn id="47" dur="500"/>
                                        <p:tgtEl>
                                          <p:spTgt spid="1433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z="6000">
                <a:latin typeface="Impact" charset="0"/>
                <a:ea typeface="ＭＳ Ｐゴシック" charset="0"/>
              </a:rPr>
              <a:t>Context of Speech</a:t>
            </a:r>
          </a:p>
        </p:txBody>
      </p:sp>
      <p:sp>
        <p:nvSpPr>
          <p:cNvPr id="16387" name="Rectangle 3"/>
          <p:cNvSpPr>
            <a:spLocks noGrp="1" noChangeArrowheads="1"/>
          </p:cNvSpPr>
          <p:nvPr>
            <p:ph idx="1"/>
          </p:nvPr>
        </p:nvSpPr>
        <p:spPr>
          <a:xfrm>
            <a:off x="685800" y="2133600"/>
            <a:ext cx="7772400" cy="3962400"/>
          </a:xfrm>
        </p:spPr>
        <p:txBody>
          <a:bodyPr/>
          <a:lstStyle/>
          <a:p>
            <a:pPr eaLnBrk="1" hangingPunct="1"/>
            <a:r>
              <a:rPr lang="en-US" sz="2000">
                <a:latin typeface="Arial" charset="0"/>
                <a:ea typeface="ＭＳ Ｐゴシック" charset="0"/>
              </a:rPr>
              <a:t>Once a forum is created, it MUST be content-neutral.</a:t>
            </a:r>
          </a:p>
          <a:p>
            <a:pPr eaLnBrk="1" hangingPunct="1"/>
            <a:r>
              <a:rPr lang="en-US" sz="2000">
                <a:latin typeface="Arial" charset="0"/>
                <a:ea typeface="ＭＳ Ｐゴシック" charset="0"/>
              </a:rPr>
              <a:t>Open Forum</a:t>
            </a:r>
          </a:p>
          <a:p>
            <a:pPr eaLnBrk="1" hangingPunct="1"/>
            <a:r>
              <a:rPr lang="en-US" sz="2000">
                <a:latin typeface="Arial" charset="0"/>
                <a:ea typeface="ＭＳ Ｐゴシック" charset="0"/>
              </a:rPr>
              <a:t>Limited Open Forum</a:t>
            </a:r>
          </a:p>
          <a:p>
            <a:pPr lvl="1" eaLnBrk="1" hangingPunct="1"/>
            <a:r>
              <a:rPr lang="en-US" sz="2000">
                <a:latin typeface="Arial" charset="0"/>
                <a:ea typeface="ＭＳ Ｐゴシック" charset="0"/>
              </a:rPr>
              <a:t>SGA Movie Night—Limited to adults and students</a:t>
            </a:r>
          </a:p>
          <a:p>
            <a:pPr eaLnBrk="1" hangingPunct="1"/>
            <a:r>
              <a:rPr lang="en-US" sz="2000">
                <a:latin typeface="Arial" charset="0"/>
                <a:ea typeface="ＭＳ Ｐゴシック" charset="0"/>
              </a:rPr>
              <a:t>Closed Forum</a:t>
            </a:r>
          </a:p>
          <a:p>
            <a:pPr lvl="1" eaLnBrk="1" hangingPunct="1"/>
            <a:r>
              <a:rPr lang="en-US" sz="2000">
                <a:latin typeface="Arial" charset="0"/>
                <a:ea typeface="ＭＳ Ｐゴシック" charset="0"/>
              </a:rPr>
              <a:t>Ideas must correspond (ie classroom setting).</a:t>
            </a:r>
          </a:p>
          <a:p>
            <a:pPr lvl="1" eaLnBrk="1" hangingPunct="1"/>
            <a:r>
              <a:rPr lang="en-US" sz="2000">
                <a:latin typeface="Arial" charset="0"/>
                <a:ea typeface="ＭＳ Ｐゴシック" charset="0"/>
              </a:rPr>
              <a:t>It is not an open forum because one person is in control (theoretically!) and students are a passive audience.</a:t>
            </a:r>
          </a:p>
          <a:p>
            <a:pPr lvl="1" eaLnBrk="1" hangingPunct="1"/>
            <a:r>
              <a:rPr lang="en-US" sz="2000">
                <a:latin typeface="Arial" charset="0"/>
                <a:ea typeface="ＭＳ Ｐゴシック" charset="0"/>
              </a:rPr>
              <a:t>Classroom is not necessarily a forum for free speech:  expression of ideas, perhaps, but not FREE speech</a:t>
            </a:r>
          </a:p>
        </p:txBody>
      </p:sp>
      <p:sp>
        <p:nvSpPr>
          <p:cNvPr id="23553" name="Date Placeholder 3"/>
          <p:cNvSpPr>
            <a:spLocks noGrp="1"/>
          </p:cNvSpPr>
          <p:nvPr>
            <p:ph type="dt" sz="half"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ea typeface="ＭＳ Ｐゴシック" charset="0"/>
                <a:cs typeface="ＭＳ Ｐゴシック" charset="0"/>
              </a:defRPr>
            </a:lvl1pPr>
            <a:lvl2pPr>
              <a:defRPr sz="26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000">
                <a:solidFill>
                  <a:schemeClr val="tx1"/>
                </a:solidFill>
                <a:latin typeface="Arial" charset="0"/>
                <a:ea typeface="ＭＳ Ｐゴシック" charset="0"/>
              </a:defRPr>
            </a:lvl4pPr>
            <a:lvl5pPr>
              <a:defRPr sz="2000">
                <a:solidFill>
                  <a:schemeClr val="tx1"/>
                </a:solidFill>
                <a:latin typeface="Arial" charset="0"/>
                <a:ea typeface="ＭＳ Ｐゴシック" charset="0"/>
              </a:defRPr>
            </a:lvl5pPr>
            <a:lvl6pPr eaLnBrk="0" hangingPunct="0">
              <a:defRPr sz="2000">
                <a:solidFill>
                  <a:schemeClr val="tx1"/>
                </a:solidFill>
                <a:latin typeface="Arial" charset="0"/>
                <a:ea typeface="ＭＳ Ｐゴシック" charset="0"/>
              </a:defRPr>
            </a:lvl6pPr>
            <a:lvl7pPr eaLnBrk="0" hangingPunct="0">
              <a:defRPr sz="2000">
                <a:solidFill>
                  <a:schemeClr val="tx1"/>
                </a:solidFill>
                <a:latin typeface="Arial" charset="0"/>
                <a:ea typeface="ＭＳ Ｐゴシック" charset="0"/>
              </a:defRPr>
            </a:lvl7pPr>
            <a:lvl8pPr eaLnBrk="0" hangingPunct="0">
              <a:defRPr sz="2000">
                <a:solidFill>
                  <a:schemeClr val="tx1"/>
                </a:solidFill>
                <a:latin typeface="Arial" charset="0"/>
                <a:ea typeface="ＭＳ Ｐゴシック" charset="0"/>
              </a:defRPr>
            </a:lvl8pPr>
            <a:lvl9pPr eaLnBrk="0" hangingPunct="0">
              <a:defRPr sz="2000">
                <a:solidFill>
                  <a:schemeClr val="tx1"/>
                </a:solidFill>
                <a:latin typeface="Arial" charset="0"/>
                <a:ea typeface="ＭＳ Ｐゴシック" charset="0"/>
              </a:defRPr>
            </a:lvl9pPr>
          </a:lstStyle>
          <a:p>
            <a:fld id="{9775C651-CDDE-994B-977B-11EE8B3D1002}" type="datetime1">
              <a:rPr lang="en-US" sz="1000"/>
              <a:pPr/>
              <a:t>6/13/19</a:t>
            </a:fld>
            <a:endParaRPr lang="en-US" sz="1000"/>
          </a:p>
        </p:txBody>
      </p:sp>
    </p:spTree>
    <p:extLst>
      <p:ext uri="{BB962C8B-B14F-4D97-AF65-F5344CB8AC3E}">
        <p14:creationId xmlns:p14="http://schemas.microsoft.com/office/powerpoint/2010/main" val="1024402450"/>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6387">
                                            <p:txEl>
                                              <p:pRg st="1" end="1"/>
                                            </p:txEl>
                                          </p:spTgt>
                                        </p:tgtEl>
                                        <p:attrNameLst>
                                          <p:attrName>style.visibility</p:attrName>
                                        </p:attrNameLst>
                                      </p:cBhvr>
                                      <p:to>
                                        <p:strVal val="visible"/>
                                      </p:to>
                                    </p:set>
                                    <p:animEffect transition="in" filter="blinds(horizontal)">
                                      <p:cBhvr>
                                        <p:cTn id="7" dur="500"/>
                                        <p:tgtEl>
                                          <p:spTgt spid="16387">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6387">
                                            <p:txEl>
                                              <p:pRg st="0" end="0"/>
                                            </p:txEl>
                                          </p:spTgt>
                                        </p:tgtEl>
                                        <p:attrNameLst>
                                          <p:attrName>style.visibility</p:attrName>
                                        </p:attrNameLst>
                                      </p:cBhvr>
                                      <p:to>
                                        <p:strVal val="visible"/>
                                      </p:to>
                                    </p:set>
                                    <p:animEffect transition="in" filter="blinds(horizontal)">
                                      <p:cBhvr>
                                        <p:cTn id="12" dur="500"/>
                                        <p:tgtEl>
                                          <p:spTgt spid="1638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blinds(horizontal)">
                                      <p:cBhvr>
                                        <p:cTn id="17" dur="500"/>
                                        <p:tgtEl>
                                          <p:spTgt spid="1638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Effect transition="in" filter="blinds(horizontal)">
                                      <p:cBhvr>
                                        <p:cTn id="22" dur="500"/>
                                        <p:tgtEl>
                                          <p:spTgt spid="1638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16387">
                                            <p:txEl>
                                              <p:pRg st="4" end="4"/>
                                            </p:txEl>
                                          </p:spTgt>
                                        </p:tgtEl>
                                        <p:attrNameLst>
                                          <p:attrName>style.visibility</p:attrName>
                                        </p:attrNameLst>
                                      </p:cBhvr>
                                      <p:to>
                                        <p:strVal val="visible"/>
                                      </p:to>
                                    </p:set>
                                    <p:animEffect transition="in" filter="blinds(horizontal)">
                                      <p:cBhvr>
                                        <p:cTn id="27" dur="500"/>
                                        <p:tgtEl>
                                          <p:spTgt spid="1638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16387">
                                            <p:txEl>
                                              <p:pRg st="5" end="5"/>
                                            </p:txEl>
                                          </p:spTgt>
                                        </p:tgtEl>
                                        <p:attrNameLst>
                                          <p:attrName>style.visibility</p:attrName>
                                        </p:attrNameLst>
                                      </p:cBhvr>
                                      <p:to>
                                        <p:strVal val="visible"/>
                                      </p:to>
                                    </p:set>
                                    <p:animEffect transition="in" filter="blinds(horizontal)">
                                      <p:cBhvr>
                                        <p:cTn id="32" dur="500"/>
                                        <p:tgtEl>
                                          <p:spTgt spid="16387">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16387">
                                            <p:txEl>
                                              <p:pRg st="6" end="6"/>
                                            </p:txEl>
                                          </p:spTgt>
                                        </p:tgtEl>
                                        <p:attrNameLst>
                                          <p:attrName>style.visibility</p:attrName>
                                        </p:attrNameLst>
                                      </p:cBhvr>
                                      <p:to>
                                        <p:strVal val="visible"/>
                                      </p:to>
                                    </p:set>
                                    <p:animEffect transition="in" filter="blinds(horizontal)">
                                      <p:cBhvr>
                                        <p:cTn id="37" dur="500"/>
                                        <p:tgtEl>
                                          <p:spTgt spid="16387">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nodeType="clickEffect">
                                  <p:stCondLst>
                                    <p:cond delay="0"/>
                                  </p:stCondLst>
                                  <p:childTnLst>
                                    <p:set>
                                      <p:cBhvr>
                                        <p:cTn id="41" dur="1" fill="hold">
                                          <p:stCondLst>
                                            <p:cond delay="0"/>
                                          </p:stCondLst>
                                        </p:cTn>
                                        <p:tgtEl>
                                          <p:spTgt spid="16387">
                                            <p:txEl>
                                              <p:pRg st="7" end="7"/>
                                            </p:txEl>
                                          </p:spTgt>
                                        </p:tgtEl>
                                        <p:attrNameLst>
                                          <p:attrName>style.visibility</p:attrName>
                                        </p:attrNameLst>
                                      </p:cBhvr>
                                      <p:to>
                                        <p:strVal val="visible"/>
                                      </p:to>
                                    </p:set>
                                    <p:animEffect transition="in" filter="blinds(horizontal)">
                                      <p:cBhvr>
                                        <p:cTn id="42" dur="500"/>
                                        <p:tgtEl>
                                          <p:spTgt spid="1638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838200"/>
            <a:ext cx="7924800" cy="838200"/>
          </a:xfrm>
        </p:spPr>
        <p:txBody>
          <a:bodyPr>
            <a:normAutofit fontScale="90000"/>
          </a:bodyPr>
          <a:lstStyle/>
          <a:p>
            <a:pPr eaLnBrk="1" hangingPunct="1"/>
            <a:r>
              <a:rPr lang="en-US" sz="6000">
                <a:latin typeface="Impact" charset="0"/>
                <a:ea typeface="ＭＳ Ｐゴシック" charset="0"/>
              </a:rPr>
              <a:t>Reasonable Regulation</a:t>
            </a:r>
          </a:p>
        </p:txBody>
      </p:sp>
      <p:sp>
        <p:nvSpPr>
          <p:cNvPr id="18435" name="Rectangle 3"/>
          <p:cNvSpPr>
            <a:spLocks noGrp="1" noChangeArrowheads="1"/>
          </p:cNvSpPr>
          <p:nvPr>
            <p:ph idx="1"/>
          </p:nvPr>
        </p:nvSpPr>
        <p:spPr>
          <a:xfrm>
            <a:off x="533400" y="2241550"/>
            <a:ext cx="8153400" cy="3625850"/>
          </a:xfrm>
        </p:spPr>
        <p:txBody>
          <a:bodyPr/>
          <a:lstStyle/>
          <a:p>
            <a:pPr eaLnBrk="1" hangingPunct="1">
              <a:lnSpc>
                <a:spcPct val="80000"/>
              </a:lnSpc>
            </a:pPr>
            <a:r>
              <a:rPr lang="en-US" sz="2800">
                <a:latin typeface="Arial" charset="0"/>
                <a:ea typeface="ＭＳ Ｐゴシック" charset="0"/>
              </a:rPr>
              <a:t>Content Neutral</a:t>
            </a:r>
          </a:p>
          <a:p>
            <a:pPr lvl="1" eaLnBrk="1" hangingPunct="1">
              <a:lnSpc>
                <a:spcPct val="80000"/>
              </a:lnSpc>
            </a:pPr>
            <a:r>
              <a:rPr lang="en-US" sz="2100">
                <a:latin typeface="Arial" charset="0"/>
                <a:ea typeface="ＭＳ Ｐゴシック" charset="0"/>
              </a:rPr>
              <a:t>Content related restrictions are suspect because of attempt to suppress ideas.</a:t>
            </a:r>
          </a:p>
          <a:p>
            <a:pPr eaLnBrk="1" hangingPunct="1">
              <a:lnSpc>
                <a:spcPct val="80000"/>
              </a:lnSpc>
            </a:pPr>
            <a:r>
              <a:rPr lang="en-US" sz="2800">
                <a:latin typeface="Arial" charset="0"/>
                <a:ea typeface="ＭＳ Ｐゴシック" charset="0"/>
              </a:rPr>
              <a:t>Narrowly Tailored</a:t>
            </a:r>
          </a:p>
          <a:p>
            <a:pPr lvl="1" eaLnBrk="1" hangingPunct="1">
              <a:lnSpc>
                <a:spcPct val="80000"/>
              </a:lnSpc>
            </a:pPr>
            <a:r>
              <a:rPr lang="en-US" sz="2100">
                <a:latin typeface="Arial" charset="0"/>
                <a:ea typeface="ＭＳ Ｐゴシック" charset="0"/>
              </a:rPr>
              <a:t>Overbreadth doctrine</a:t>
            </a:r>
          </a:p>
          <a:p>
            <a:pPr lvl="1" eaLnBrk="1" hangingPunct="1">
              <a:lnSpc>
                <a:spcPct val="80000"/>
              </a:lnSpc>
            </a:pPr>
            <a:r>
              <a:rPr lang="en-US" sz="2100">
                <a:latin typeface="Arial" charset="0"/>
                <a:ea typeface="ＭＳ Ｐゴシック" charset="0"/>
              </a:rPr>
              <a:t>Vagueness doctrine (sufficiently clear)</a:t>
            </a:r>
          </a:p>
          <a:p>
            <a:pPr eaLnBrk="1" hangingPunct="1">
              <a:lnSpc>
                <a:spcPct val="80000"/>
              </a:lnSpc>
            </a:pPr>
            <a:r>
              <a:rPr lang="en-US" sz="2800">
                <a:latin typeface="Arial" charset="0"/>
                <a:ea typeface="ＭＳ Ｐゴシック" charset="0"/>
              </a:rPr>
              <a:t>Reasonable Time, Place, &amp; Manner Restrictions</a:t>
            </a:r>
          </a:p>
          <a:p>
            <a:pPr lvl="1" eaLnBrk="1" hangingPunct="1">
              <a:lnSpc>
                <a:spcPct val="80000"/>
              </a:lnSpc>
            </a:pPr>
            <a:r>
              <a:rPr lang="en-US" sz="2100">
                <a:latin typeface="Arial" charset="0"/>
                <a:ea typeface="ＭＳ Ｐゴシック" charset="0"/>
              </a:rPr>
              <a:t>Supreme Court has developed three-prong test to determine whether TPM restrictions are reasonable:</a:t>
            </a:r>
          </a:p>
        </p:txBody>
      </p:sp>
      <p:sp>
        <p:nvSpPr>
          <p:cNvPr id="25601" name="Date Placeholder 3"/>
          <p:cNvSpPr>
            <a:spLocks noGrp="1"/>
          </p:cNvSpPr>
          <p:nvPr>
            <p:ph type="dt" sz="half"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ea typeface="ＭＳ Ｐゴシック" charset="0"/>
                <a:cs typeface="ＭＳ Ｐゴシック" charset="0"/>
              </a:defRPr>
            </a:lvl1pPr>
            <a:lvl2pPr>
              <a:defRPr sz="26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000">
                <a:solidFill>
                  <a:schemeClr val="tx1"/>
                </a:solidFill>
                <a:latin typeface="Arial" charset="0"/>
                <a:ea typeface="ＭＳ Ｐゴシック" charset="0"/>
              </a:defRPr>
            </a:lvl4pPr>
            <a:lvl5pPr>
              <a:defRPr sz="2000">
                <a:solidFill>
                  <a:schemeClr val="tx1"/>
                </a:solidFill>
                <a:latin typeface="Arial" charset="0"/>
                <a:ea typeface="ＭＳ Ｐゴシック" charset="0"/>
              </a:defRPr>
            </a:lvl5pPr>
            <a:lvl6pPr eaLnBrk="0" hangingPunct="0">
              <a:defRPr sz="2000">
                <a:solidFill>
                  <a:schemeClr val="tx1"/>
                </a:solidFill>
                <a:latin typeface="Arial" charset="0"/>
                <a:ea typeface="ＭＳ Ｐゴシック" charset="0"/>
              </a:defRPr>
            </a:lvl6pPr>
            <a:lvl7pPr eaLnBrk="0" hangingPunct="0">
              <a:defRPr sz="2000">
                <a:solidFill>
                  <a:schemeClr val="tx1"/>
                </a:solidFill>
                <a:latin typeface="Arial" charset="0"/>
                <a:ea typeface="ＭＳ Ｐゴシック" charset="0"/>
              </a:defRPr>
            </a:lvl7pPr>
            <a:lvl8pPr eaLnBrk="0" hangingPunct="0">
              <a:defRPr sz="2000">
                <a:solidFill>
                  <a:schemeClr val="tx1"/>
                </a:solidFill>
                <a:latin typeface="Arial" charset="0"/>
                <a:ea typeface="ＭＳ Ｐゴシック" charset="0"/>
              </a:defRPr>
            </a:lvl8pPr>
            <a:lvl9pPr eaLnBrk="0" hangingPunct="0">
              <a:defRPr sz="2000">
                <a:solidFill>
                  <a:schemeClr val="tx1"/>
                </a:solidFill>
                <a:latin typeface="Arial" charset="0"/>
                <a:ea typeface="ＭＳ Ｐゴシック" charset="0"/>
              </a:defRPr>
            </a:lvl9pPr>
          </a:lstStyle>
          <a:p>
            <a:fld id="{80295EF7-EE2B-D644-86C2-32E291070AB2}" type="datetime1">
              <a:rPr lang="en-US" sz="1000"/>
              <a:pPr/>
              <a:t>6/13/19</a:t>
            </a:fld>
            <a:endParaRPr lang="en-US" sz="1000"/>
          </a:p>
        </p:txBody>
      </p:sp>
    </p:spTree>
    <p:extLst>
      <p:ext uri="{BB962C8B-B14F-4D97-AF65-F5344CB8AC3E}">
        <p14:creationId xmlns:p14="http://schemas.microsoft.com/office/powerpoint/2010/main" val="3906674359"/>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blinds(horizontal)">
                                      <p:cBhvr>
                                        <p:cTn id="7" dur="500"/>
                                        <p:tgtEl>
                                          <p:spTgt spid="184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blinds(horizontal)">
                                      <p:cBhvr>
                                        <p:cTn id="12" dur="500"/>
                                        <p:tgtEl>
                                          <p:spTgt spid="184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blinds(horizontal)">
                                      <p:cBhvr>
                                        <p:cTn id="17" dur="500"/>
                                        <p:tgtEl>
                                          <p:spTgt spid="1843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18435">
                                            <p:txEl>
                                              <p:pRg st="3" end="3"/>
                                            </p:txEl>
                                          </p:spTgt>
                                        </p:tgtEl>
                                        <p:attrNameLst>
                                          <p:attrName>style.visibility</p:attrName>
                                        </p:attrNameLst>
                                      </p:cBhvr>
                                      <p:to>
                                        <p:strVal val="visible"/>
                                      </p:to>
                                    </p:set>
                                    <p:animEffect transition="in" filter="blinds(horizontal)">
                                      <p:cBhvr>
                                        <p:cTn id="22" dur="500"/>
                                        <p:tgtEl>
                                          <p:spTgt spid="1843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18435">
                                            <p:txEl>
                                              <p:pRg st="4" end="4"/>
                                            </p:txEl>
                                          </p:spTgt>
                                        </p:tgtEl>
                                        <p:attrNameLst>
                                          <p:attrName>style.visibility</p:attrName>
                                        </p:attrNameLst>
                                      </p:cBhvr>
                                      <p:to>
                                        <p:strVal val="visible"/>
                                      </p:to>
                                    </p:set>
                                    <p:animEffect transition="in" filter="blinds(horizontal)">
                                      <p:cBhvr>
                                        <p:cTn id="27" dur="500"/>
                                        <p:tgtEl>
                                          <p:spTgt spid="1843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18435">
                                            <p:txEl>
                                              <p:pRg st="5" end="5"/>
                                            </p:txEl>
                                          </p:spTgt>
                                        </p:tgtEl>
                                        <p:attrNameLst>
                                          <p:attrName>style.visibility</p:attrName>
                                        </p:attrNameLst>
                                      </p:cBhvr>
                                      <p:to>
                                        <p:strVal val="visible"/>
                                      </p:to>
                                    </p:set>
                                    <p:animEffect transition="in" filter="blinds(horizontal)">
                                      <p:cBhvr>
                                        <p:cTn id="32" dur="500"/>
                                        <p:tgtEl>
                                          <p:spTgt spid="18435">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18435">
                                            <p:txEl>
                                              <p:pRg st="6" end="6"/>
                                            </p:txEl>
                                          </p:spTgt>
                                        </p:tgtEl>
                                        <p:attrNameLst>
                                          <p:attrName>style.visibility</p:attrName>
                                        </p:attrNameLst>
                                      </p:cBhvr>
                                      <p:to>
                                        <p:strVal val="visible"/>
                                      </p:to>
                                    </p:set>
                                    <p:animEffect transition="in" filter="blinds(horizontal)">
                                      <p:cBhvr>
                                        <p:cTn id="37" dur="500"/>
                                        <p:tgtEl>
                                          <p:spTgt spid="1843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
      <a:majorFont>
        <a:latin typeface="Calibri"/>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26</TotalTime>
  <Words>772</Words>
  <Application>Microsoft Macintosh PowerPoint</Application>
  <PresentationFormat>On-screen Show (4:3)</PresentationFormat>
  <Paragraphs>120</Paragraphs>
  <Slides>16</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Black</vt:lpstr>
      <vt:lpstr>Clip</vt:lpstr>
      <vt:lpstr>Education Law 101</vt:lpstr>
      <vt:lpstr>Sources of Law</vt:lpstr>
      <vt:lpstr>Constitution and Education </vt:lpstr>
      <vt:lpstr>Civil v. Criminal Law  </vt:lpstr>
      <vt:lpstr>Public vs. Private Status</vt:lpstr>
      <vt:lpstr>First Amendment</vt:lpstr>
      <vt:lpstr>Content of Speech</vt:lpstr>
      <vt:lpstr>Context of Speech</vt:lpstr>
      <vt:lpstr>Reasonable Regulation</vt:lpstr>
      <vt:lpstr>Time, Place, &amp; Manner Restrictions</vt:lpstr>
      <vt:lpstr>14th Amendment</vt:lpstr>
      <vt:lpstr>BASIS FOR DUE PROCESS</vt:lpstr>
      <vt:lpstr>Employment Contracts</vt:lpstr>
      <vt:lpstr>Adverse Employment Decisions</vt:lpstr>
      <vt:lpstr>Good Cause</vt:lpstr>
      <vt:lpstr>Transition to Issues</vt:lpstr>
    </vt:vector>
  </TitlesOfParts>
  <Company>The Univesity of Mississippi School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 Law 101</dc:title>
  <dc:creator>Kerry Melear</dc:creator>
  <cp:lastModifiedBy>Kerry Melear</cp:lastModifiedBy>
  <cp:revision>4</cp:revision>
  <dcterms:created xsi:type="dcterms:W3CDTF">2019-06-14T03:00:20Z</dcterms:created>
  <dcterms:modified xsi:type="dcterms:W3CDTF">2019-06-14T04:23:59Z</dcterms:modified>
</cp:coreProperties>
</file>