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9" r:id="rId5"/>
    <p:sldId id="257" r:id="rId6"/>
    <p:sldId id="266" r:id="rId7"/>
    <p:sldId id="267" r:id="rId8"/>
    <p:sldId id="258" r:id="rId9"/>
    <p:sldId id="259" r:id="rId10"/>
    <p:sldId id="260" r:id="rId11"/>
    <p:sldId id="268" r:id="rId12"/>
    <p:sldId id="262" r:id="rId13"/>
    <p:sldId id="263" r:id="rId14"/>
    <p:sldId id="261"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2017-2018</a:t>
            </a:r>
            <a:r>
              <a:rPr lang="en-US" baseline="0"/>
              <a:t> Complaints and Petitions</a:t>
            </a:r>
            <a:endParaRPr lang="en-US"/>
          </a:p>
        </c:rich>
      </c:tx>
      <c:overlay val="0"/>
    </c:title>
    <c:autoTitleDeleted val="0"/>
    <c:plotArea>
      <c:layout>
        <c:manualLayout>
          <c:layoutTarget val="inner"/>
          <c:xMode val="edge"/>
          <c:yMode val="edge"/>
          <c:x val="9.1591591591591595E-2"/>
          <c:y val="9.1139240506329114E-2"/>
          <c:w val="0.53903903903903905"/>
          <c:h val="0.90886075949367084"/>
        </c:manualLayout>
      </c:layout>
      <c:pieChart>
        <c:varyColors val="1"/>
        <c:ser>
          <c:idx val="0"/>
          <c:order val="0"/>
          <c:tx>
            <c:strRef>
              <c:f>Sheet1!$A$2</c:f>
              <c:strCache>
                <c:ptCount val="1"/>
              </c:strCache>
            </c:strRef>
          </c:tx>
          <c:spPr>
            <a:solidFill>
              <a:srgbClr val="9999FF"/>
            </a:solidFill>
            <a:ln w="12700">
              <a:solidFill>
                <a:srgbClr val="000000"/>
              </a:solidFill>
              <a:prstDash val="solid"/>
            </a:ln>
          </c:spPr>
          <c:dPt>
            <c:idx val="0"/>
            <c:bubble3D val="0"/>
            <c:spPr>
              <a:solidFill>
                <a:schemeClr val="accent5">
                  <a:lumMod val="60000"/>
                  <a:lumOff val="40000"/>
                </a:schemeClr>
              </a:solidFill>
              <a:ln w="12700">
                <a:solidFill>
                  <a:srgbClr val="000000"/>
                </a:solidFill>
                <a:prstDash val="solid"/>
              </a:ln>
            </c:spPr>
            <c:extLst>
              <c:ext xmlns:c16="http://schemas.microsoft.com/office/drawing/2014/chart" uri="{C3380CC4-5D6E-409C-BE32-E72D297353CC}">
                <c16:uniqueId val="{00000001-8DD9-4311-8596-F921FD4C1E60}"/>
              </c:ext>
            </c:extLst>
          </c:dPt>
          <c:dPt>
            <c:idx val="1"/>
            <c:bubble3D val="0"/>
            <c:spPr>
              <a:solidFill>
                <a:srgbClr val="FF66FF"/>
              </a:solidFill>
              <a:ln w="12700">
                <a:solidFill>
                  <a:srgbClr val="000000"/>
                </a:solidFill>
                <a:prstDash val="solid"/>
              </a:ln>
            </c:spPr>
            <c:extLst>
              <c:ext xmlns:c16="http://schemas.microsoft.com/office/drawing/2014/chart" uri="{C3380CC4-5D6E-409C-BE32-E72D297353CC}">
                <c16:uniqueId val="{00000003-8DD9-4311-8596-F921FD4C1E60}"/>
              </c:ext>
            </c:extLst>
          </c:dPt>
          <c:dPt>
            <c:idx val="2"/>
            <c:bubble3D val="0"/>
            <c:spPr>
              <a:solidFill>
                <a:srgbClr val="99CC00"/>
              </a:solidFill>
              <a:ln w="12700">
                <a:solidFill>
                  <a:srgbClr val="000000"/>
                </a:solidFill>
                <a:prstDash val="solid"/>
              </a:ln>
            </c:spPr>
            <c:extLst>
              <c:ext xmlns:c16="http://schemas.microsoft.com/office/drawing/2014/chart" uri="{C3380CC4-5D6E-409C-BE32-E72D297353CC}">
                <c16:uniqueId val="{00000005-8DD9-4311-8596-F921FD4C1E60}"/>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7-8DD9-4311-8596-F921FD4C1E60}"/>
              </c:ext>
            </c:extLst>
          </c:dPt>
          <c:dPt>
            <c:idx val="4"/>
            <c:bubble3D val="0"/>
            <c:spPr>
              <a:solidFill>
                <a:srgbClr val="FFFF00"/>
              </a:solidFill>
              <a:ln w="12700">
                <a:solidFill>
                  <a:srgbClr val="000000"/>
                </a:solidFill>
                <a:prstDash val="solid"/>
              </a:ln>
            </c:spPr>
            <c:extLst>
              <c:ext xmlns:c16="http://schemas.microsoft.com/office/drawing/2014/chart" uri="{C3380CC4-5D6E-409C-BE32-E72D297353CC}">
                <c16:uniqueId val="{00000009-8DD9-4311-8596-F921FD4C1E60}"/>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B-8DD9-4311-8596-F921FD4C1E60}"/>
              </c:ext>
            </c:extLst>
          </c:dPt>
          <c:dPt>
            <c:idx val="6"/>
            <c:bubble3D val="0"/>
            <c:spPr>
              <a:solidFill>
                <a:srgbClr val="00B0F0"/>
              </a:solidFill>
              <a:ln w="12700">
                <a:solidFill>
                  <a:srgbClr val="000000"/>
                </a:solidFill>
                <a:prstDash val="solid"/>
              </a:ln>
            </c:spPr>
            <c:extLst>
              <c:ext xmlns:c16="http://schemas.microsoft.com/office/drawing/2014/chart" uri="{C3380CC4-5D6E-409C-BE32-E72D297353CC}">
                <c16:uniqueId val="{0000000D-8DD9-4311-8596-F921FD4C1E60}"/>
              </c:ext>
            </c:extLst>
          </c:dPt>
          <c:dPt>
            <c:idx val="7"/>
            <c:bubble3D val="0"/>
            <c:spPr>
              <a:solidFill>
                <a:srgbClr val="99FF66"/>
              </a:solidFill>
              <a:ln w="12700">
                <a:solidFill>
                  <a:srgbClr val="000000"/>
                </a:solidFill>
                <a:prstDash val="solid"/>
              </a:ln>
            </c:spPr>
            <c:extLst>
              <c:ext xmlns:c16="http://schemas.microsoft.com/office/drawing/2014/chart" uri="{C3380CC4-5D6E-409C-BE32-E72D297353CC}">
                <c16:uniqueId val="{0000000F-8DD9-4311-8596-F921FD4C1E60}"/>
              </c:ext>
            </c:extLst>
          </c:dPt>
          <c:dPt>
            <c:idx val="8"/>
            <c:bubble3D val="0"/>
            <c:spPr>
              <a:solidFill>
                <a:schemeClr val="accent4">
                  <a:lumMod val="20000"/>
                  <a:lumOff val="80000"/>
                </a:schemeClr>
              </a:solidFill>
              <a:ln w="12700">
                <a:solidFill>
                  <a:srgbClr val="000000"/>
                </a:solidFill>
                <a:prstDash val="solid"/>
              </a:ln>
            </c:spPr>
            <c:extLst>
              <c:ext xmlns:c16="http://schemas.microsoft.com/office/drawing/2014/chart" uri="{C3380CC4-5D6E-409C-BE32-E72D297353CC}">
                <c16:uniqueId val="{00000011-8DD9-4311-8596-F921FD4C1E60}"/>
              </c:ext>
            </c:extLst>
          </c:dPt>
          <c:dPt>
            <c:idx val="9"/>
            <c:bubble3D val="0"/>
            <c:spPr>
              <a:solidFill>
                <a:srgbClr val="9933FF"/>
              </a:solidFill>
              <a:ln w="12700">
                <a:solidFill>
                  <a:srgbClr val="000000"/>
                </a:solidFill>
                <a:prstDash val="solid"/>
              </a:ln>
            </c:spPr>
            <c:extLst>
              <c:ext xmlns:c16="http://schemas.microsoft.com/office/drawing/2014/chart" uri="{C3380CC4-5D6E-409C-BE32-E72D297353CC}">
                <c16:uniqueId val="{00000013-8DD9-4311-8596-F921FD4C1E60}"/>
              </c:ext>
            </c:extLst>
          </c:dPt>
          <c:dLbls>
            <c:numFmt formatCode="0%" sourceLinked="0"/>
            <c:spPr>
              <a:noFill/>
              <a:ln w="25400">
                <a:noFill/>
              </a:ln>
            </c:spPr>
            <c:txPr>
              <a:bodyPr wrap="square" lIns="38100" tIns="19050" rIns="38100" bIns="19050" anchor="ctr">
                <a:spAutoFit/>
              </a:bodyPr>
              <a:lstStyle/>
              <a:p>
                <a:pPr>
                  <a:defRPr sz="1725" b="1" i="0" u="none" strike="noStrike" baseline="0">
                    <a:solidFill>
                      <a:srgbClr val="000000"/>
                    </a:solidFill>
                    <a:latin typeface="Calibri"/>
                    <a:ea typeface="Calibri"/>
                    <a:cs typeface="Calibri"/>
                  </a:defRPr>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Sheet1!$B$1:$K$1</c:f>
              <c:strCache>
                <c:ptCount val="10"/>
                <c:pt idx="0">
                  <c:v>Person</c:v>
                </c:pt>
                <c:pt idx="1">
                  <c:v>Property</c:v>
                </c:pt>
                <c:pt idx="2">
                  <c:v>Alcohol</c:v>
                </c:pt>
                <c:pt idx="3">
                  <c:v>Drugs</c:v>
                </c:pt>
                <c:pt idx="4">
                  <c:v>Other</c:v>
                </c:pt>
                <c:pt idx="5">
                  <c:v>Sex</c:v>
                </c:pt>
                <c:pt idx="6">
                  <c:v>Traffic</c:v>
                </c:pt>
                <c:pt idx="7">
                  <c:v>Govt/Public</c:v>
                </c:pt>
                <c:pt idx="8">
                  <c:v>Conservation</c:v>
                </c:pt>
                <c:pt idx="9">
                  <c:v>Violation</c:v>
                </c:pt>
              </c:strCache>
            </c:strRef>
          </c:cat>
          <c:val>
            <c:numRef>
              <c:f>Sheet1!$B$2:$K$2</c:f>
              <c:numCache>
                <c:formatCode>General</c:formatCode>
                <c:ptCount val="10"/>
                <c:pt idx="0">
                  <c:v>22.26</c:v>
                </c:pt>
                <c:pt idx="1">
                  <c:v>41</c:v>
                </c:pt>
                <c:pt idx="2">
                  <c:v>1</c:v>
                </c:pt>
                <c:pt idx="3">
                  <c:v>8.16</c:v>
                </c:pt>
                <c:pt idx="4">
                  <c:v>3.9</c:v>
                </c:pt>
                <c:pt idx="5">
                  <c:v>2.6</c:v>
                </c:pt>
                <c:pt idx="6">
                  <c:v>1</c:v>
                </c:pt>
                <c:pt idx="7">
                  <c:v>11.32</c:v>
                </c:pt>
                <c:pt idx="8">
                  <c:v>1.86</c:v>
                </c:pt>
                <c:pt idx="9">
                  <c:v>7.79</c:v>
                </c:pt>
              </c:numCache>
            </c:numRef>
          </c:val>
          <c:extLst>
            <c:ext xmlns:c16="http://schemas.microsoft.com/office/drawing/2014/chart" uri="{C3380CC4-5D6E-409C-BE32-E72D297353CC}">
              <c16:uniqueId val="{00000014-8DD9-4311-8596-F921FD4C1E60}"/>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6505005596440114"/>
          <c:y val="0.16598248252676281"/>
          <c:w val="0.32306287122727789"/>
          <c:h val="0.82601236643172415"/>
        </c:manualLayout>
      </c:layout>
      <c:overlay val="0"/>
      <c:spPr>
        <a:noFill/>
        <a:ln w="3175">
          <a:solidFill>
            <a:srgbClr val="000000"/>
          </a:solidFill>
          <a:prstDash val="solid"/>
        </a:ln>
      </c:spPr>
      <c:txPr>
        <a:bodyPr/>
        <a:lstStyle/>
        <a:p>
          <a:pPr>
            <a:defRPr sz="1585"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1725" b="1"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2017-2018</a:t>
            </a:r>
            <a:r>
              <a:rPr lang="en-US" baseline="0"/>
              <a:t> Charges for Detained Youth </a:t>
            </a:r>
            <a:endParaRPr lang="en-US"/>
          </a:p>
        </c:rich>
      </c:tx>
      <c:overlay val="0"/>
    </c:title>
    <c:autoTitleDeleted val="0"/>
    <c:plotArea>
      <c:layout>
        <c:manualLayout>
          <c:layoutTarget val="inner"/>
          <c:xMode val="edge"/>
          <c:yMode val="edge"/>
          <c:x val="9.1591591591591595E-2"/>
          <c:y val="9.1139240506329114E-2"/>
          <c:w val="0.53903903903903905"/>
          <c:h val="0.90886075949367084"/>
        </c:manualLayout>
      </c:layout>
      <c:pieChart>
        <c:varyColors val="1"/>
        <c:ser>
          <c:idx val="0"/>
          <c:order val="0"/>
          <c:tx>
            <c:strRef>
              <c:f>Sheet1!$A$2</c:f>
              <c:strCache>
                <c:ptCount val="1"/>
              </c:strCache>
            </c:strRef>
          </c:tx>
          <c:spPr>
            <a:solidFill>
              <a:srgbClr val="9999FF"/>
            </a:solidFill>
            <a:ln w="12700">
              <a:solidFill>
                <a:srgbClr val="000000"/>
              </a:solidFill>
              <a:prstDash val="solid"/>
            </a:ln>
          </c:spPr>
          <c:dPt>
            <c:idx val="0"/>
            <c:bubble3D val="0"/>
            <c:spPr>
              <a:solidFill>
                <a:schemeClr val="accent5">
                  <a:lumMod val="60000"/>
                  <a:lumOff val="40000"/>
                </a:schemeClr>
              </a:solidFill>
              <a:ln w="12700">
                <a:solidFill>
                  <a:srgbClr val="000000"/>
                </a:solidFill>
                <a:prstDash val="solid"/>
              </a:ln>
            </c:spPr>
            <c:extLst>
              <c:ext xmlns:c16="http://schemas.microsoft.com/office/drawing/2014/chart" uri="{C3380CC4-5D6E-409C-BE32-E72D297353CC}">
                <c16:uniqueId val="{00000001-8081-4548-86BA-F54C2C8BB188}"/>
              </c:ext>
            </c:extLst>
          </c:dPt>
          <c:dPt>
            <c:idx val="1"/>
            <c:bubble3D val="0"/>
            <c:spPr>
              <a:solidFill>
                <a:srgbClr val="FF66FF"/>
              </a:solidFill>
              <a:ln w="12700">
                <a:solidFill>
                  <a:srgbClr val="000000"/>
                </a:solidFill>
                <a:prstDash val="solid"/>
              </a:ln>
            </c:spPr>
            <c:extLst>
              <c:ext xmlns:c16="http://schemas.microsoft.com/office/drawing/2014/chart" uri="{C3380CC4-5D6E-409C-BE32-E72D297353CC}">
                <c16:uniqueId val="{00000003-8081-4548-86BA-F54C2C8BB188}"/>
              </c:ext>
            </c:extLst>
          </c:dPt>
          <c:dPt>
            <c:idx val="2"/>
            <c:bubble3D val="0"/>
            <c:spPr>
              <a:solidFill>
                <a:srgbClr val="99CC00"/>
              </a:solidFill>
              <a:ln w="12700">
                <a:solidFill>
                  <a:srgbClr val="000000"/>
                </a:solidFill>
                <a:prstDash val="solid"/>
              </a:ln>
            </c:spPr>
            <c:extLst>
              <c:ext xmlns:c16="http://schemas.microsoft.com/office/drawing/2014/chart" uri="{C3380CC4-5D6E-409C-BE32-E72D297353CC}">
                <c16:uniqueId val="{00000005-8081-4548-86BA-F54C2C8BB188}"/>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7-8081-4548-86BA-F54C2C8BB188}"/>
              </c:ext>
            </c:extLst>
          </c:dPt>
          <c:dPt>
            <c:idx val="4"/>
            <c:bubble3D val="0"/>
            <c:spPr>
              <a:solidFill>
                <a:srgbClr val="FFFF00"/>
              </a:solidFill>
              <a:ln w="12700">
                <a:solidFill>
                  <a:srgbClr val="000000"/>
                </a:solidFill>
                <a:prstDash val="solid"/>
              </a:ln>
            </c:spPr>
            <c:extLst>
              <c:ext xmlns:c16="http://schemas.microsoft.com/office/drawing/2014/chart" uri="{C3380CC4-5D6E-409C-BE32-E72D297353CC}">
                <c16:uniqueId val="{00000009-8081-4548-86BA-F54C2C8BB188}"/>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B-8081-4548-86BA-F54C2C8BB188}"/>
              </c:ext>
            </c:extLst>
          </c:dPt>
          <c:dPt>
            <c:idx val="6"/>
            <c:bubble3D val="0"/>
            <c:spPr>
              <a:solidFill>
                <a:srgbClr val="00B0F0"/>
              </a:solidFill>
              <a:ln w="12700">
                <a:solidFill>
                  <a:srgbClr val="000000"/>
                </a:solidFill>
                <a:prstDash val="solid"/>
              </a:ln>
            </c:spPr>
            <c:extLst>
              <c:ext xmlns:c16="http://schemas.microsoft.com/office/drawing/2014/chart" uri="{C3380CC4-5D6E-409C-BE32-E72D297353CC}">
                <c16:uniqueId val="{0000000D-8081-4548-86BA-F54C2C8BB188}"/>
              </c:ext>
            </c:extLst>
          </c:dPt>
          <c:dPt>
            <c:idx val="7"/>
            <c:bubble3D val="0"/>
            <c:spPr>
              <a:solidFill>
                <a:srgbClr val="99FF66"/>
              </a:solidFill>
              <a:ln w="12700">
                <a:solidFill>
                  <a:srgbClr val="000000"/>
                </a:solidFill>
                <a:prstDash val="solid"/>
              </a:ln>
            </c:spPr>
            <c:extLst>
              <c:ext xmlns:c16="http://schemas.microsoft.com/office/drawing/2014/chart" uri="{C3380CC4-5D6E-409C-BE32-E72D297353CC}">
                <c16:uniqueId val="{0000000F-8081-4548-86BA-F54C2C8BB188}"/>
              </c:ext>
            </c:extLst>
          </c:dPt>
          <c:dPt>
            <c:idx val="8"/>
            <c:bubble3D val="0"/>
            <c:spPr>
              <a:solidFill>
                <a:schemeClr val="accent4">
                  <a:lumMod val="20000"/>
                  <a:lumOff val="80000"/>
                </a:schemeClr>
              </a:solidFill>
              <a:ln w="12700">
                <a:solidFill>
                  <a:srgbClr val="000000"/>
                </a:solidFill>
                <a:prstDash val="solid"/>
              </a:ln>
            </c:spPr>
            <c:extLst>
              <c:ext xmlns:c16="http://schemas.microsoft.com/office/drawing/2014/chart" uri="{C3380CC4-5D6E-409C-BE32-E72D297353CC}">
                <c16:uniqueId val="{00000011-8081-4548-86BA-F54C2C8BB188}"/>
              </c:ext>
            </c:extLst>
          </c:dPt>
          <c:dPt>
            <c:idx val="9"/>
            <c:bubble3D val="0"/>
            <c:spPr>
              <a:solidFill>
                <a:srgbClr val="9933FF"/>
              </a:solidFill>
              <a:ln w="12700">
                <a:solidFill>
                  <a:srgbClr val="000000"/>
                </a:solidFill>
                <a:prstDash val="solid"/>
              </a:ln>
            </c:spPr>
            <c:extLst>
              <c:ext xmlns:c16="http://schemas.microsoft.com/office/drawing/2014/chart" uri="{C3380CC4-5D6E-409C-BE32-E72D297353CC}">
                <c16:uniqueId val="{00000013-8081-4548-86BA-F54C2C8BB188}"/>
              </c:ext>
            </c:extLst>
          </c:dPt>
          <c:dPt>
            <c:idx val="10"/>
            <c:bubble3D val="0"/>
            <c:spPr>
              <a:solidFill>
                <a:schemeClr val="accent2">
                  <a:lumMod val="60000"/>
                  <a:lumOff val="40000"/>
                </a:schemeClr>
              </a:solidFill>
              <a:ln w="12700">
                <a:solidFill>
                  <a:srgbClr val="000000"/>
                </a:solidFill>
                <a:prstDash val="solid"/>
              </a:ln>
            </c:spPr>
            <c:extLst>
              <c:ext xmlns:c16="http://schemas.microsoft.com/office/drawing/2014/chart" uri="{C3380CC4-5D6E-409C-BE32-E72D297353CC}">
                <c16:uniqueId val="{00000015-8081-4548-86BA-F54C2C8BB188}"/>
              </c:ext>
            </c:extLst>
          </c:dPt>
          <c:dLbls>
            <c:numFmt formatCode="0%" sourceLinked="0"/>
            <c:spPr>
              <a:noFill/>
              <a:ln w="25400">
                <a:noFill/>
              </a:ln>
            </c:spPr>
            <c:txPr>
              <a:bodyPr wrap="square" lIns="38100" tIns="19050" rIns="38100" bIns="19050" anchor="ctr">
                <a:spAutoFit/>
              </a:bodyPr>
              <a:lstStyle/>
              <a:p>
                <a:pPr>
                  <a:defRPr sz="1725" b="1" i="0" u="none" strike="noStrike" baseline="0">
                    <a:solidFill>
                      <a:srgbClr val="000000"/>
                    </a:solidFill>
                    <a:latin typeface="Calibri"/>
                    <a:ea typeface="Calibri"/>
                    <a:cs typeface="Calibri"/>
                  </a:defRPr>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Sheet1!$B$1:$L$1</c:f>
              <c:strCache>
                <c:ptCount val="11"/>
                <c:pt idx="0">
                  <c:v>Felony Person</c:v>
                </c:pt>
                <c:pt idx="1">
                  <c:v>Felony Property</c:v>
                </c:pt>
                <c:pt idx="2">
                  <c:v>Felony Other</c:v>
                </c:pt>
                <c:pt idx="3">
                  <c:v>Felony Drug&amp;Alcohol</c:v>
                </c:pt>
                <c:pt idx="4">
                  <c:v>Misd. Person</c:v>
                </c:pt>
                <c:pt idx="5">
                  <c:v>Misd. Property</c:v>
                </c:pt>
                <c:pt idx="6">
                  <c:v>Misd. Other</c:v>
                </c:pt>
                <c:pt idx="7">
                  <c:v>Misd. Drug&amp;Alcohol</c:v>
                </c:pt>
                <c:pt idx="8">
                  <c:v>Misd. Public Order</c:v>
                </c:pt>
                <c:pt idx="9">
                  <c:v>weapons</c:v>
                </c:pt>
                <c:pt idx="10">
                  <c:v>violation</c:v>
                </c:pt>
              </c:strCache>
            </c:strRef>
          </c:cat>
          <c:val>
            <c:numRef>
              <c:f>Sheet1!$B$2:$L$2</c:f>
              <c:numCache>
                <c:formatCode>General</c:formatCode>
                <c:ptCount val="11"/>
                <c:pt idx="0">
                  <c:v>9.9499999999999993</c:v>
                </c:pt>
                <c:pt idx="1">
                  <c:v>33.18</c:v>
                </c:pt>
                <c:pt idx="2">
                  <c:v>1.42</c:v>
                </c:pt>
                <c:pt idx="3">
                  <c:v>1</c:v>
                </c:pt>
                <c:pt idx="4">
                  <c:v>18.48</c:v>
                </c:pt>
                <c:pt idx="5">
                  <c:v>11.37</c:v>
                </c:pt>
                <c:pt idx="6">
                  <c:v>2.37</c:v>
                </c:pt>
                <c:pt idx="7">
                  <c:v>1.9</c:v>
                </c:pt>
                <c:pt idx="8">
                  <c:v>2.37</c:v>
                </c:pt>
                <c:pt idx="9">
                  <c:v>9</c:v>
                </c:pt>
                <c:pt idx="10">
                  <c:v>9</c:v>
                </c:pt>
              </c:numCache>
            </c:numRef>
          </c:val>
          <c:extLst>
            <c:ext xmlns:c16="http://schemas.microsoft.com/office/drawing/2014/chart" uri="{C3380CC4-5D6E-409C-BE32-E72D297353CC}">
              <c16:uniqueId val="{00000016-8081-4548-86BA-F54C2C8BB188}"/>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6505005596440114"/>
          <c:y val="0.16598248252676281"/>
          <c:w val="0.32306287122727789"/>
          <c:h val="0.82601236643172415"/>
        </c:manualLayout>
      </c:layout>
      <c:overlay val="0"/>
      <c:spPr>
        <a:noFill/>
        <a:ln w="3175">
          <a:solidFill>
            <a:srgbClr val="000000"/>
          </a:solidFill>
          <a:prstDash val="solid"/>
        </a:ln>
      </c:spPr>
      <c:txPr>
        <a:bodyPr/>
        <a:lstStyle/>
        <a:p>
          <a:pPr>
            <a:defRPr sz="1585"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1725" b="1" i="0" u="none" strike="noStrike" baseline="0">
          <a:solidFill>
            <a:srgbClr val="000000"/>
          </a:solidFill>
          <a:latin typeface="Calibri"/>
          <a:ea typeface="Calibri"/>
          <a:cs typeface="Calibri"/>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6/11/2019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6/11/2019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6/11/2019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6/11/2019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6/11/2019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6/11/2019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6/11/2019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6/11/2019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6/11/2019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Students and the Juvenile Justice System: a trauma informed Court</a:t>
            </a:r>
          </a:p>
        </p:txBody>
      </p:sp>
      <p:sp>
        <p:nvSpPr>
          <p:cNvPr id="3" name="Subtitle 2"/>
          <p:cNvSpPr>
            <a:spLocks noGrp="1"/>
          </p:cNvSpPr>
          <p:nvPr>
            <p:ph type="subTitle" idx="1"/>
          </p:nvPr>
        </p:nvSpPr>
        <p:spPr/>
        <p:txBody>
          <a:bodyPr/>
          <a:lstStyle/>
          <a:p>
            <a:r>
              <a:rPr lang="en-US" dirty="0">
                <a:solidFill>
                  <a:schemeClr val="accent2">
                    <a:lumMod val="40000"/>
                    <a:lumOff val="60000"/>
                  </a:schemeClr>
                </a:solidFill>
              </a:rPr>
              <a:t>Hon. Hallie Leavell, Referee, </a:t>
            </a:r>
          </a:p>
          <a:p>
            <a:r>
              <a:rPr lang="en-US" dirty="0">
                <a:solidFill>
                  <a:schemeClr val="accent2">
                    <a:lumMod val="40000"/>
                    <a:lumOff val="60000"/>
                  </a:schemeClr>
                </a:solidFill>
              </a:rPr>
              <a:t>Juvenile Court, Sixth Judicial Circuit</a:t>
            </a:r>
          </a:p>
        </p:txBody>
      </p:sp>
    </p:spTree>
    <p:extLst>
      <p:ext uri="{BB962C8B-B14F-4D97-AF65-F5344CB8AC3E}">
        <p14:creationId xmlns:p14="http://schemas.microsoft.com/office/powerpoint/2010/main" val="57290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F13E-6941-45FE-B8A2-F6821096387D}"/>
              </a:ext>
            </a:extLst>
          </p:cNvPr>
          <p:cNvSpPr>
            <a:spLocks noGrp="1"/>
          </p:cNvSpPr>
          <p:nvPr>
            <p:ph type="title"/>
          </p:nvPr>
        </p:nvSpPr>
        <p:spPr/>
        <p:txBody>
          <a:bodyPr/>
          <a:lstStyle/>
          <a:p>
            <a:r>
              <a:rPr lang="en-US" dirty="0"/>
              <a:t>Observations from the Bench	</a:t>
            </a:r>
          </a:p>
        </p:txBody>
      </p:sp>
      <p:sp>
        <p:nvSpPr>
          <p:cNvPr id="3" name="Content Placeholder 2">
            <a:extLst>
              <a:ext uri="{FF2B5EF4-FFF2-40B4-BE49-F238E27FC236}">
                <a16:creationId xmlns:a16="http://schemas.microsoft.com/office/drawing/2014/main" id="{1B45285F-16AD-4C38-BD7F-17810F4E38F4}"/>
              </a:ext>
            </a:extLst>
          </p:cNvPr>
          <p:cNvSpPr>
            <a:spLocks noGrp="1"/>
          </p:cNvSpPr>
          <p:nvPr>
            <p:ph idx="1"/>
          </p:nvPr>
        </p:nvSpPr>
        <p:spPr/>
        <p:txBody>
          <a:bodyPr/>
          <a:lstStyle/>
          <a:p>
            <a:r>
              <a:rPr lang="en-US" dirty="0"/>
              <a:t>Integrate strength based approach</a:t>
            </a:r>
          </a:p>
          <a:p>
            <a:r>
              <a:rPr lang="en-US" dirty="0"/>
              <a:t>Mindful of method of conversing with children and families</a:t>
            </a:r>
          </a:p>
          <a:p>
            <a:r>
              <a:rPr lang="en-US" dirty="0"/>
              <a:t>Trauma Therapy and Trauma focused practices</a:t>
            </a:r>
          </a:p>
          <a:p>
            <a:r>
              <a:rPr lang="en-US" dirty="0"/>
              <a:t>Think creatively</a:t>
            </a:r>
          </a:p>
        </p:txBody>
      </p:sp>
      <p:sp>
        <p:nvSpPr>
          <p:cNvPr id="4" name="Text Placeholder 3">
            <a:extLst>
              <a:ext uri="{FF2B5EF4-FFF2-40B4-BE49-F238E27FC236}">
                <a16:creationId xmlns:a16="http://schemas.microsoft.com/office/drawing/2014/main" id="{5557869F-1B6E-43A3-BBB8-74D7005C99A7}"/>
              </a:ext>
            </a:extLst>
          </p:cNvPr>
          <p:cNvSpPr>
            <a:spLocks noGrp="1"/>
          </p:cNvSpPr>
          <p:nvPr>
            <p:ph type="body" sz="half" idx="2"/>
          </p:nvPr>
        </p:nvSpPr>
        <p:spPr/>
        <p:txBody>
          <a:bodyPr/>
          <a:lstStyle/>
          <a:p>
            <a:r>
              <a:rPr lang="en-US" dirty="0"/>
              <a:t> Dealing with trauma impacted children and families in a courtroom setting</a:t>
            </a:r>
          </a:p>
        </p:txBody>
      </p:sp>
    </p:spTree>
    <p:extLst>
      <p:ext uri="{BB962C8B-B14F-4D97-AF65-F5344CB8AC3E}">
        <p14:creationId xmlns:p14="http://schemas.microsoft.com/office/powerpoint/2010/main" val="199791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D2CE1-72BD-4645-A0E5-546AB58FCDD8}"/>
              </a:ext>
            </a:extLst>
          </p:cNvPr>
          <p:cNvSpPr>
            <a:spLocks noGrp="1"/>
          </p:cNvSpPr>
          <p:nvPr>
            <p:ph type="title"/>
          </p:nvPr>
        </p:nvSpPr>
        <p:spPr/>
        <p:txBody>
          <a:bodyPr/>
          <a:lstStyle/>
          <a:p>
            <a:endParaRPr lang="en-US"/>
          </a:p>
        </p:txBody>
      </p:sp>
      <p:pic>
        <p:nvPicPr>
          <p:cNvPr id="9" name="Content Placeholder 8" descr="A picture containing indoor, person, clothing, table&#10;&#10;Description automatically generated">
            <a:extLst>
              <a:ext uri="{FF2B5EF4-FFF2-40B4-BE49-F238E27FC236}">
                <a16:creationId xmlns:a16="http://schemas.microsoft.com/office/drawing/2014/main" id="{F7A7D292-EFA2-4036-9CEA-AAC7D79C7C2C}"/>
              </a:ext>
            </a:extLst>
          </p:cNvPr>
          <p:cNvPicPr>
            <a:picLocks noGrp="1" noChangeAspect="1"/>
          </p:cNvPicPr>
          <p:nvPr>
            <p:ph sz="half" idx="1"/>
          </p:nvPr>
        </p:nvPicPr>
        <p:blipFill>
          <a:blip r:embed="rId2"/>
          <a:stretch>
            <a:fillRect/>
          </a:stretch>
        </p:blipFill>
        <p:spPr>
          <a:xfrm>
            <a:off x="1154953" y="2696828"/>
            <a:ext cx="4022970" cy="3187504"/>
          </a:xfrm>
        </p:spPr>
      </p:pic>
      <p:pic>
        <p:nvPicPr>
          <p:cNvPr id="11" name="Content Placeholder 10">
            <a:extLst>
              <a:ext uri="{FF2B5EF4-FFF2-40B4-BE49-F238E27FC236}">
                <a16:creationId xmlns:a16="http://schemas.microsoft.com/office/drawing/2014/main" id="{50312E89-1D21-4DB9-B7C7-90E6BFE1016D}"/>
              </a:ext>
            </a:extLst>
          </p:cNvPr>
          <p:cNvPicPr>
            <a:picLocks noGrp="1" noChangeAspect="1"/>
          </p:cNvPicPr>
          <p:nvPr>
            <p:ph sz="half" idx="2"/>
          </p:nvPr>
        </p:nvPicPr>
        <p:blipFill>
          <a:blip r:embed="rId3"/>
          <a:stretch>
            <a:fillRect/>
          </a:stretch>
        </p:blipFill>
        <p:spPr>
          <a:xfrm>
            <a:off x="7113864" y="2696828"/>
            <a:ext cx="3640822" cy="3322972"/>
          </a:xfrm>
        </p:spPr>
      </p:pic>
    </p:spTree>
    <p:extLst>
      <p:ext uri="{BB962C8B-B14F-4D97-AF65-F5344CB8AC3E}">
        <p14:creationId xmlns:p14="http://schemas.microsoft.com/office/powerpoint/2010/main" val="242603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43E6-1330-4A6D-9CD1-E43D9A4338A2}"/>
              </a:ext>
            </a:extLst>
          </p:cNvPr>
          <p:cNvSpPr>
            <a:spLocks noGrp="1"/>
          </p:cNvSpPr>
          <p:nvPr>
            <p:ph type="title"/>
          </p:nvPr>
        </p:nvSpPr>
        <p:spPr/>
        <p:txBody>
          <a:bodyPr/>
          <a:lstStyle/>
          <a:p>
            <a:pPr algn="ctr"/>
            <a:r>
              <a:rPr lang="en-US" dirty="0"/>
              <a:t>What works better</a:t>
            </a:r>
          </a:p>
        </p:txBody>
      </p:sp>
      <p:sp>
        <p:nvSpPr>
          <p:cNvPr id="3" name="Content Placeholder 2">
            <a:extLst>
              <a:ext uri="{FF2B5EF4-FFF2-40B4-BE49-F238E27FC236}">
                <a16:creationId xmlns:a16="http://schemas.microsoft.com/office/drawing/2014/main" id="{ADDF021A-3510-4EDE-A14F-EA2BCB1D1C34}"/>
              </a:ext>
            </a:extLst>
          </p:cNvPr>
          <p:cNvSpPr>
            <a:spLocks noGrp="1"/>
          </p:cNvSpPr>
          <p:nvPr>
            <p:ph sz="half" idx="1"/>
          </p:nvPr>
        </p:nvSpPr>
        <p:spPr/>
        <p:txBody>
          <a:bodyPr>
            <a:normAutofit fontScale="92500" lnSpcReduction="10000"/>
          </a:bodyPr>
          <a:lstStyle/>
          <a:p>
            <a:r>
              <a:rPr lang="en-US" dirty="0"/>
              <a:t>Alternative sanctions </a:t>
            </a:r>
          </a:p>
          <a:p>
            <a:pPr lvl="1"/>
            <a:r>
              <a:rPr lang="en-US" dirty="0"/>
              <a:t>Juvenile Detention Alternatives</a:t>
            </a:r>
          </a:p>
          <a:p>
            <a:pPr lvl="1"/>
            <a:r>
              <a:rPr lang="en-US" dirty="0"/>
              <a:t>Sanctions and Incentives grid</a:t>
            </a:r>
          </a:p>
          <a:p>
            <a:pPr lvl="1"/>
            <a:r>
              <a:rPr lang="en-US" dirty="0"/>
              <a:t>Strength and Weakness approach</a:t>
            </a:r>
          </a:p>
          <a:p>
            <a:r>
              <a:rPr lang="en-US" dirty="0"/>
              <a:t>Small Court settings</a:t>
            </a:r>
          </a:p>
          <a:p>
            <a:r>
              <a:rPr lang="en-US" dirty="0"/>
              <a:t>Alternative or deferred prosecution</a:t>
            </a:r>
          </a:p>
          <a:p>
            <a:r>
              <a:rPr lang="en-US" dirty="0"/>
              <a:t>Round Table </a:t>
            </a:r>
            <a:r>
              <a:rPr lang="en-US" dirty="0" err="1"/>
              <a:t>Staffings</a:t>
            </a:r>
            <a:r>
              <a:rPr lang="en-US" dirty="0"/>
              <a:t> (i-Can)</a:t>
            </a:r>
          </a:p>
          <a:p>
            <a:r>
              <a:rPr lang="en-US" dirty="0"/>
              <a:t>Trauma counseling: </a:t>
            </a:r>
          </a:p>
          <a:p>
            <a:pPr lvl="1"/>
            <a:r>
              <a:rPr lang="en-US" dirty="0"/>
              <a:t>Multi-systemic, Family Systems, EMDR, CBT, TST, and others</a:t>
            </a:r>
          </a:p>
        </p:txBody>
      </p:sp>
      <p:pic>
        <p:nvPicPr>
          <p:cNvPr id="6" name="Content Placeholder 5">
            <a:extLst>
              <a:ext uri="{FF2B5EF4-FFF2-40B4-BE49-F238E27FC236}">
                <a16:creationId xmlns:a16="http://schemas.microsoft.com/office/drawing/2014/main" id="{16726290-4313-420D-ACD8-F0AAD54ECD59}"/>
              </a:ext>
            </a:extLst>
          </p:cNvPr>
          <p:cNvPicPr>
            <a:picLocks noGrp="1" noChangeAspect="1"/>
          </p:cNvPicPr>
          <p:nvPr>
            <p:ph sz="half" idx="2"/>
          </p:nvPr>
        </p:nvPicPr>
        <p:blipFill>
          <a:blip r:embed="rId2"/>
          <a:stretch>
            <a:fillRect/>
          </a:stretch>
        </p:blipFill>
        <p:spPr>
          <a:xfrm>
            <a:off x="7315199" y="3053593"/>
            <a:ext cx="3397541" cy="2575420"/>
          </a:xfrm>
        </p:spPr>
      </p:pic>
    </p:spTree>
    <p:extLst>
      <p:ext uri="{BB962C8B-B14F-4D97-AF65-F5344CB8AC3E}">
        <p14:creationId xmlns:p14="http://schemas.microsoft.com/office/powerpoint/2010/main" val="296836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D294-FD9F-496F-B7A3-4D672B485107}"/>
              </a:ext>
            </a:extLst>
          </p:cNvPr>
          <p:cNvSpPr>
            <a:spLocks noGrp="1"/>
          </p:cNvSpPr>
          <p:nvPr>
            <p:ph type="title"/>
          </p:nvPr>
        </p:nvSpPr>
        <p:spPr/>
        <p:txBody>
          <a:bodyPr/>
          <a:lstStyle/>
          <a:p>
            <a:pPr algn="ctr"/>
            <a:r>
              <a:rPr lang="en-US" dirty="0"/>
              <a:t>What we are trying</a:t>
            </a:r>
          </a:p>
        </p:txBody>
      </p:sp>
      <p:sp>
        <p:nvSpPr>
          <p:cNvPr id="3" name="Content Placeholder 2">
            <a:extLst>
              <a:ext uri="{FF2B5EF4-FFF2-40B4-BE49-F238E27FC236}">
                <a16:creationId xmlns:a16="http://schemas.microsoft.com/office/drawing/2014/main" id="{456B189E-8DC8-4CD2-910C-BE40AFD2DA85}"/>
              </a:ext>
            </a:extLst>
          </p:cNvPr>
          <p:cNvSpPr>
            <a:spLocks noGrp="1"/>
          </p:cNvSpPr>
          <p:nvPr>
            <p:ph idx="1"/>
          </p:nvPr>
        </p:nvSpPr>
        <p:spPr/>
        <p:txBody>
          <a:bodyPr>
            <a:normAutofit fontScale="92500" lnSpcReduction="20000"/>
          </a:bodyPr>
          <a:lstStyle/>
          <a:p>
            <a:r>
              <a:rPr lang="en-US" dirty="0"/>
              <a:t>Human Trafficking Initiative</a:t>
            </a:r>
          </a:p>
          <a:p>
            <a:pPr lvl="1"/>
            <a:r>
              <a:rPr lang="en-US" dirty="0"/>
              <a:t>Deferred prosecution</a:t>
            </a:r>
          </a:p>
          <a:p>
            <a:pPr lvl="1"/>
            <a:r>
              <a:rPr lang="en-US" dirty="0"/>
              <a:t>Wrap around services</a:t>
            </a:r>
          </a:p>
          <a:p>
            <a:r>
              <a:rPr lang="en-US" dirty="0"/>
              <a:t>Trauma integrated therapy for youth with problematic and illegal sexual behaviors</a:t>
            </a:r>
          </a:p>
          <a:p>
            <a:pPr lvl="1"/>
            <a:r>
              <a:rPr lang="en-US" dirty="0"/>
              <a:t>PSB-CBT ( in conjunction with Youth Services Institute)</a:t>
            </a:r>
          </a:p>
          <a:p>
            <a:pPr lvl="1"/>
            <a:r>
              <a:rPr lang="en-US" dirty="0"/>
              <a:t>Family support and coordinated therapy with victim’s counselor</a:t>
            </a:r>
          </a:p>
          <a:p>
            <a:r>
              <a:rPr lang="en-US" dirty="0"/>
              <a:t>Trauma Systems Therapy</a:t>
            </a:r>
          </a:p>
          <a:p>
            <a:pPr lvl="1"/>
            <a:r>
              <a:rPr lang="en-US" dirty="0"/>
              <a:t>Intervention and organization model with trauma and safety component that allows child to be successful in therapy</a:t>
            </a:r>
          </a:p>
          <a:p>
            <a:pPr lvl="1"/>
            <a:r>
              <a:rPr lang="en-US" dirty="0"/>
              <a:t>Involvement from all systems: medical, educational, familial</a:t>
            </a:r>
          </a:p>
        </p:txBody>
      </p:sp>
    </p:spTree>
    <p:extLst>
      <p:ext uri="{BB962C8B-B14F-4D97-AF65-F5344CB8AC3E}">
        <p14:creationId xmlns:p14="http://schemas.microsoft.com/office/powerpoint/2010/main" val="355789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4F01-1A1A-4832-9768-FDCC88717E48}"/>
              </a:ext>
            </a:extLst>
          </p:cNvPr>
          <p:cNvSpPr>
            <a:spLocks noGrp="1"/>
          </p:cNvSpPr>
          <p:nvPr>
            <p:ph type="title"/>
          </p:nvPr>
        </p:nvSpPr>
        <p:spPr/>
        <p:txBody>
          <a:bodyPr/>
          <a:lstStyle/>
          <a:p>
            <a:r>
              <a:rPr lang="en-US" dirty="0"/>
              <a:t>What Not to do		</a:t>
            </a:r>
          </a:p>
        </p:txBody>
      </p:sp>
      <p:sp>
        <p:nvSpPr>
          <p:cNvPr id="3" name="Content Placeholder 2">
            <a:extLst>
              <a:ext uri="{FF2B5EF4-FFF2-40B4-BE49-F238E27FC236}">
                <a16:creationId xmlns:a16="http://schemas.microsoft.com/office/drawing/2014/main" id="{CD681DD7-5EC0-4773-A108-76AEC2E0800C}"/>
              </a:ext>
            </a:extLst>
          </p:cNvPr>
          <p:cNvSpPr>
            <a:spLocks noGrp="1"/>
          </p:cNvSpPr>
          <p:nvPr>
            <p:ph idx="1"/>
          </p:nvPr>
        </p:nvSpPr>
        <p:spPr/>
        <p:txBody>
          <a:bodyPr/>
          <a:lstStyle/>
          <a:p>
            <a:r>
              <a:rPr lang="en-US" dirty="0"/>
              <a:t>Get Over it!</a:t>
            </a:r>
          </a:p>
          <a:p>
            <a:r>
              <a:rPr lang="en-US" dirty="0"/>
              <a:t>Talk them out of the experience.</a:t>
            </a:r>
          </a:p>
          <a:p>
            <a:r>
              <a:rPr lang="en-US" dirty="0"/>
              <a:t>It’s all your fault! </a:t>
            </a:r>
          </a:p>
          <a:p>
            <a:r>
              <a:rPr lang="en-US" dirty="0"/>
              <a:t>Focus on the negatives.</a:t>
            </a:r>
          </a:p>
          <a:p>
            <a:r>
              <a:rPr lang="en-US" dirty="0"/>
              <a:t>Get bogged down by disrespectful attitude.</a:t>
            </a:r>
          </a:p>
          <a:p>
            <a:r>
              <a:rPr lang="en-US" dirty="0"/>
              <a:t>Put your expectations on them.</a:t>
            </a:r>
          </a:p>
          <a:p>
            <a:r>
              <a:rPr lang="en-US" dirty="0"/>
              <a:t>Label or define by a failure.</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CFCFF96D-8CE9-441B-813D-45A3743DA87E}"/>
              </a:ext>
            </a:extLst>
          </p:cNvPr>
          <p:cNvSpPr>
            <a:spLocks noGrp="1"/>
          </p:cNvSpPr>
          <p:nvPr>
            <p:ph type="body" sz="half" idx="2"/>
          </p:nvPr>
        </p:nvSpPr>
        <p:spPr/>
        <p:txBody>
          <a:bodyPr/>
          <a:lstStyle/>
          <a:p>
            <a:r>
              <a:rPr lang="en-US" dirty="0"/>
              <a:t>Taboo practices when dealing with Children and Families with Trauma</a:t>
            </a:r>
          </a:p>
        </p:txBody>
      </p:sp>
    </p:spTree>
    <p:extLst>
      <p:ext uri="{BB962C8B-B14F-4D97-AF65-F5344CB8AC3E}">
        <p14:creationId xmlns:p14="http://schemas.microsoft.com/office/powerpoint/2010/main" val="2817438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DAA4-9E08-4D6D-A5AC-F9221A673503}"/>
              </a:ext>
            </a:extLst>
          </p:cNvPr>
          <p:cNvSpPr>
            <a:spLocks noGrp="1"/>
          </p:cNvSpPr>
          <p:nvPr>
            <p:ph type="title"/>
          </p:nvPr>
        </p:nvSpPr>
        <p:spPr/>
        <p:txBody>
          <a:bodyPr/>
          <a:lstStyle/>
          <a:p>
            <a:r>
              <a:rPr lang="en-US" dirty="0"/>
              <a:t>Juvenile Court	</a:t>
            </a:r>
          </a:p>
        </p:txBody>
      </p:sp>
      <p:sp>
        <p:nvSpPr>
          <p:cNvPr id="3" name="Content Placeholder 2">
            <a:extLst>
              <a:ext uri="{FF2B5EF4-FFF2-40B4-BE49-F238E27FC236}">
                <a16:creationId xmlns:a16="http://schemas.microsoft.com/office/drawing/2014/main" id="{4C079491-DD53-400C-83D9-DDFAB154141A}"/>
              </a:ext>
            </a:extLst>
          </p:cNvPr>
          <p:cNvSpPr>
            <a:spLocks noGrp="1"/>
          </p:cNvSpPr>
          <p:nvPr>
            <p:ph idx="1"/>
          </p:nvPr>
        </p:nvSpPr>
        <p:spPr>
          <a:xfrm>
            <a:off x="5110026" y="810422"/>
            <a:ext cx="5384602" cy="5533239"/>
          </a:xfrm>
        </p:spPr>
        <p:txBody>
          <a:bodyPr>
            <a:normAutofit/>
          </a:bodyPr>
          <a:lstStyle/>
          <a:p>
            <a:r>
              <a:rPr lang="en-US" b="1" dirty="0"/>
              <a:t>Delinquency: </a:t>
            </a:r>
          </a:p>
          <a:p>
            <a:pPr lvl="1"/>
            <a:r>
              <a:rPr lang="en-US" sz="1300" dirty="0"/>
              <a:t>An act committed by a child that is designated a violation, misdemeanor, or felony offense pursuant to the law of the municipality, county, or state in which the act was committed or pursuant to federal law. </a:t>
            </a:r>
            <a:r>
              <a:rPr lang="en-US" sz="1300" i="1" dirty="0"/>
              <a:t>Code of Alabama 1975, §12-15-102 (6). </a:t>
            </a:r>
          </a:p>
          <a:p>
            <a:r>
              <a:rPr lang="en-US" b="1" dirty="0"/>
              <a:t>CHILD IN NEED OF SUPERVISION</a:t>
            </a:r>
            <a:r>
              <a:rPr lang="en-US" dirty="0"/>
              <a:t>. </a:t>
            </a:r>
            <a:r>
              <a:rPr lang="en-US" sz="1400" dirty="0"/>
              <a:t>A child who:</a:t>
            </a:r>
          </a:p>
          <a:p>
            <a:pPr lvl="1"/>
            <a:r>
              <a:rPr lang="en-US" sz="1400" dirty="0"/>
              <a:t>Is habitually truant from school </a:t>
            </a:r>
          </a:p>
          <a:p>
            <a:pPr lvl="1"/>
            <a:r>
              <a:rPr lang="en-US" sz="1400" dirty="0"/>
              <a:t>Disobeys the reasonable and lawful demands of his or her parent, legal guardian, or legal custodian and is beyond the control of the parent, legal guardian, or legal custodian.</a:t>
            </a:r>
          </a:p>
          <a:p>
            <a:pPr lvl="1"/>
            <a:r>
              <a:rPr lang="en-US" sz="1400" dirty="0"/>
              <a:t>Leaves, or remains away from, the home without the permission of the parent, legal guardian, legal custodian, or person with whom he or she resides.</a:t>
            </a:r>
          </a:p>
          <a:p>
            <a:pPr lvl="1"/>
            <a:r>
              <a:rPr lang="en-US" sz="1400" dirty="0"/>
              <a:t>Commits an offense established by law but not classified as criminal.</a:t>
            </a:r>
          </a:p>
          <a:p>
            <a:endParaRPr lang="en-US" dirty="0"/>
          </a:p>
        </p:txBody>
      </p:sp>
      <p:sp>
        <p:nvSpPr>
          <p:cNvPr id="4" name="Text Placeholder 3">
            <a:extLst>
              <a:ext uri="{FF2B5EF4-FFF2-40B4-BE49-F238E27FC236}">
                <a16:creationId xmlns:a16="http://schemas.microsoft.com/office/drawing/2014/main" id="{E481C4CE-4B7E-4565-9C3C-04123AD06117}"/>
              </a:ext>
            </a:extLst>
          </p:cNvPr>
          <p:cNvSpPr>
            <a:spLocks noGrp="1"/>
          </p:cNvSpPr>
          <p:nvPr>
            <p:ph type="body" sz="half" idx="2"/>
          </p:nvPr>
        </p:nvSpPr>
        <p:spPr/>
        <p:txBody>
          <a:bodyPr/>
          <a:lstStyle/>
          <a:p>
            <a:r>
              <a:rPr lang="en-US" dirty="0"/>
              <a:t>Who do we serve</a:t>
            </a:r>
          </a:p>
        </p:txBody>
      </p:sp>
    </p:spTree>
    <p:extLst>
      <p:ext uri="{BB962C8B-B14F-4D97-AF65-F5344CB8AC3E}">
        <p14:creationId xmlns:p14="http://schemas.microsoft.com/office/powerpoint/2010/main" val="415416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6D6589-D2FB-4081-B00A-293B5A1D36A4}"/>
              </a:ext>
            </a:extLst>
          </p:cNvPr>
          <p:cNvSpPr>
            <a:spLocks noGrp="1"/>
          </p:cNvSpPr>
          <p:nvPr>
            <p:ph type="title"/>
          </p:nvPr>
        </p:nvSpPr>
        <p:spPr/>
        <p:txBody>
          <a:bodyPr/>
          <a:lstStyle/>
          <a:p>
            <a:pPr algn="ctr"/>
            <a:r>
              <a:rPr lang="en-US" dirty="0"/>
              <a:t>Dependent Child</a:t>
            </a:r>
          </a:p>
        </p:txBody>
      </p:sp>
      <p:sp>
        <p:nvSpPr>
          <p:cNvPr id="3" name="Content Placeholder 2">
            <a:extLst>
              <a:ext uri="{FF2B5EF4-FFF2-40B4-BE49-F238E27FC236}">
                <a16:creationId xmlns:a16="http://schemas.microsoft.com/office/drawing/2014/main" id="{FA2EC00A-87A9-4AB6-9CE5-3949E56086BD}"/>
              </a:ext>
            </a:extLst>
          </p:cNvPr>
          <p:cNvSpPr>
            <a:spLocks noGrp="1"/>
          </p:cNvSpPr>
          <p:nvPr>
            <p:ph idx="1"/>
          </p:nvPr>
        </p:nvSpPr>
        <p:spPr>
          <a:xfrm>
            <a:off x="1261958" y="2334638"/>
            <a:ext cx="10634969" cy="4523362"/>
          </a:xfrm>
        </p:spPr>
        <p:txBody>
          <a:bodyPr>
            <a:normAutofit fontScale="85000" lnSpcReduction="10000"/>
          </a:bodyPr>
          <a:lstStyle/>
          <a:p>
            <a:pPr marL="0" indent="0">
              <a:buNone/>
            </a:pPr>
            <a:r>
              <a:rPr lang="en-US" dirty="0"/>
              <a:t>A child …meets any of the following circumstances:</a:t>
            </a:r>
          </a:p>
          <a:p>
            <a:r>
              <a:rPr lang="en-US" dirty="0"/>
              <a:t>1. Whose parent, legal guardian, legal custodian, or other custodian subjects the child or any other child in the household to abuse …or neglect …or allows the child to be so subjected.</a:t>
            </a:r>
          </a:p>
          <a:p>
            <a:r>
              <a:rPr lang="en-US" dirty="0"/>
              <a:t>2. Who is without a parent, legal guardian, or legal custodian willing and able to provide for the care, support, or education of the child.</a:t>
            </a:r>
          </a:p>
          <a:p>
            <a:r>
              <a:rPr lang="en-US" dirty="0"/>
              <a:t>3. Whose parent, legal guardian, legal custodian, or other custodian neglects or refuses, when able to do so or when the service is offered without charge, to provide or allow medical, surgical, or other care necessary for the health or well-being of the child.</a:t>
            </a:r>
          </a:p>
          <a:p>
            <a:r>
              <a:rPr lang="en-US" dirty="0"/>
              <a:t>4. Whose parent, legal guardian, legal custodian, or other custodian fails, refuses, or neglects to send the child to school in accordance with the terms of the compulsory school attendance laws of this state.</a:t>
            </a:r>
          </a:p>
          <a:p>
            <a:r>
              <a:rPr lang="en-US" dirty="0"/>
              <a:t>5. Whose parent, legal guardian, legal custodian, or other custodian has abandoned the child.</a:t>
            </a:r>
          </a:p>
          <a:p>
            <a:r>
              <a:rPr lang="en-US" dirty="0"/>
              <a:t>6. Whose parent, legal guardian, legal custodian, or other custodian is unable or unwilling to discharge his or her responsibilities to and for the child.</a:t>
            </a:r>
          </a:p>
          <a:p>
            <a:r>
              <a:rPr lang="en-US" dirty="0"/>
              <a:t>7. Who has been placed for care or adoption in violation of the law.</a:t>
            </a:r>
          </a:p>
          <a:p>
            <a:r>
              <a:rPr lang="en-US" dirty="0"/>
              <a:t>8. Who, for any other cause, is in need of the care and protection of the state. Code of Ala.1975 </a:t>
            </a:r>
            <a:r>
              <a:rPr lang="en-US" dirty="0">
                <a:solidFill>
                  <a:prstClr val="black">
                    <a:lumMod val="75000"/>
                    <a:lumOff val="25000"/>
                  </a:prstClr>
                </a:solidFill>
              </a:rPr>
              <a:t>§</a:t>
            </a:r>
            <a:r>
              <a:rPr lang="en-US" dirty="0"/>
              <a:t>12-15-102 (8)</a:t>
            </a:r>
          </a:p>
          <a:p>
            <a:endParaRPr lang="en-US" dirty="0"/>
          </a:p>
        </p:txBody>
      </p:sp>
    </p:spTree>
    <p:extLst>
      <p:ext uri="{BB962C8B-B14F-4D97-AF65-F5344CB8AC3E}">
        <p14:creationId xmlns:p14="http://schemas.microsoft.com/office/powerpoint/2010/main" val="132385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521295-38B4-4591-99E4-16718716376A}"/>
              </a:ext>
            </a:extLst>
          </p:cNvPr>
          <p:cNvSpPr>
            <a:spLocks noGrp="1"/>
          </p:cNvSpPr>
          <p:nvPr>
            <p:ph type="title"/>
          </p:nvPr>
        </p:nvSpPr>
        <p:spPr/>
        <p:txBody>
          <a:bodyPr/>
          <a:lstStyle/>
          <a:p>
            <a:endParaRPr lang="en-US"/>
          </a:p>
        </p:txBody>
      </p:sp>
      <p:graphicFrame>
        <p:nvGraphicFramePr>
          <p:cNvPr id="11" name="Content Placeholder 10">
            <a:extLst>
              <a:ext uri="{FF2B5EF4-FFF2-40B4-BE49-F238E27FC236}">
                <a16:creationId xmlns:a16="http://schemas.microsoft.com/office/drawing/2014/main" id="{5787C1C4-2F32-46EB-8D93-1574349C83E0}"/>
              </a:ext>
            </a:extLst>
          </p:cNvPr>
          <p:cNvGraphicFramePr>
            <a:graphicFrameLocks noGrp="1" noChangeAspect="1"/>
          </p:cNvGraphicFramePr>
          <p:nvPr>
            <p:ph sz="half" idx="1"/>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91EF5125-63B6-4175-B97E-10147A3FF560}"/>
              </a:ext>
            </a:extLst>
          </p:cNvPr>
          <p:cNvGraphicFramePr>
            <a:graphicFrameLocks noGrp="1" noChangeAspect="1"/>
          </p:cNvGraphicFramePr>
          <p:nvPr>
            <p:ph sz="half" idx="2"/>
          </p:nvPr>
        </p:nvGraphicFramePr>
        <p:xfrm>
          <a:off x="6208713" y="2603500"/>
          <a:ext cx="4824412" cy="341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613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Court</a:t>
            </a:r>
          </a:p>
        </p:txBody>
      </p:sp>
      <p:sp>
        <p:nvSpPr>
          <p:cNvPr id="3" name="Content Placeholder 2"/>
          <p:cNvSpPr>
            <a:spLocks noGrp="1"/>
          </p:cNvSpPr>
          <p:nvPr>
            <p:ph idx="1"/>
          </p:nvPr>
        </p:nvSpPr>
        <p:spPr/>
        <p:txBody>
          <a:bodyPr/>
          <a:lstStyle/>
          <a:p>
            <a:r>
              <a:rPr lang="en-US" dirty="0"/>
              <a:t>Trauma Informed is an organizational structure and framework that involves understanding, recognizing, and responding to the effects of all types of trauma. </a:t>
            </a:r>
          </a:p>
          <a:p>
            <a:r>
              <a:rPr lang="en-US" dirty="0"/>
              <a:t>Becoming “trauma-informed” means striving to recognize that people often have many different types of trauma in their lives.</a:t>
            </a:r>
          </a:p>
          <a:p>
            <a:pPr marL="0" indent="0">
              <a:buNone/>
            </a:pPr>
            <a:endParaRPr lang="en-US" dirty="0"/>
          </a:p>
        </p:txBody>
      </p:sp>
      <p:sp>
        <p:nvSpPr>
          <p:cNvPr id="4" name="Text Placeholder 3"/>
          <p:cNvSpPr>
            <a:spLocks noGrp="1"/>
          </p:cNvSpPr>
          <p:nvPr>
            <p:ph type="body" sz="half" idx="2"/>
          </p:nvPr>
        </p:nvSpPr>
        <p:spPr>
          <a:xfrm>
            <a:off x="1154955" y="3429000"/>
            <a:ext cx="2793158" cy="2079072"/>
          </a:xfrm>
        </p:spPr>
        <p:txBody>
          <a:bodyPr/>
          <a:lstStyle/>
          <a:p>
            <a:r>
              <a:rPr lang="en-US" dirty="0">
                <a:solidFill>
                  <a:schemeClr val="accent2">
                    <a:lumMod val="40000"/>
                    <a:lumOff val="60000"/>
                  </a:schemeClr>
                </a:solidFill>
              </a:rPr>
              <a:t>Changing the questions we ask and the approach to take.</a:t>
            </a:r>
          </a:p>
        </p:txBody>
      </p:sp>
    </p:spTree>
    <p:extLst>
      <p:ext uri="{BB962C8B-B14F-4D97-AF65-F5344CB8AC3E}">
        <p14:creationId xmlns:p14="http://schemas.microsoft.com/office/powerpoint/2010/main" val="329157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7363-139D-449D-AAF8-649EF88CFBFF}"/>
              </a:ext>
            </a:extLst>
          </p:cNvPr>
          <p:cNvSpPr>
            <a:spLocks noGrp="1"/>
          </p:cNvSpPr>
          <p:nvPr>
            <p:ph type="title"/>
          </p:nvPr>
        </p:nvSpPr>
        <p:spPr/>
        <p:txBody>
          <a:bodyPr/>
          <a:lstStyle/>
          <a:p>
            <a:r>
              <a:rPr lang="en-US" dirty="0"/>
              <a:t>The Faces of Juvenile Court	</a:t>
            </a:r>
          </a:p>
        </p:txBody>
      </p:sp>
      <p:pic>
        <p:nvPicPr>
          <p:cNvPr id="6" name="Content Placeholder 5">
            <a:extLst>
              <a:ext uri="{FF2B5EF4-FFF2-40B4-BE49-F238E27FC236}">
                <a16:creationId xmlns:a16="http://schemas.microsoft.com/office/drawing/2014/main" id="{FAAB05F5-A120-4A9F-894A-EBD19770A28D}"/>
              </a:ext>
            </a:extLst>
          </p:cNvPr>
          <p:cNvPicPr>
            <a:picLocks noGrp="1" noChangeAspect="1"/>
          </p:cNvPicPr>
          <p:nvPr>
            <p:ph idx="1"/>
          </p:nvPr>
        </p:nvPicPr>
        <p:blipFill>
          <a:blip r:embed="rId2"/>
          <a:stretch>
            <a:fillRect/>
          </a:stretch>
        </p:blipFill>
        <p:spPr>
          <a:xfrm>
            <a:off x="7005882" y="1505932"/>
            <a:ext cx="2565372" cy="3846136"/>
          </a:xfrm>
        </p:spPr>
      </p:pic>
      <p:sp>
        <p:nvSpPr>
          <p:cNvPr id="4" name="Text Placeholder 3">
            <a:extLst>
              <a:ext uri="{FF2B5EF4-FFF2-40B4-BE49-F238E27FC236}">
                <a16:creationId xmlns:a16="http://schemas.microsoft.com/office/drawing/2014/main" id="{59E6F2D8-12BE-4FA6-9C69-963B42372579}"/>
              </a:ext>
            </a:extLst>
          </p:cNvPr>
          <p:cNvSpPr>
            <a:spLocks noGrp="1"/>
          </p:cNvSpPr>
          <p:nvPr>
            <p:ph type="body" sz="half" idx="2"/>
          </p:nvPr>
        </p:nvSpPr>
        <p:spPr/>
        <p:txBody>
          <a:bodyPr>
            <a:normAutofit/>
          </a:bodyPr>
          <a:lstStyle/>
          <a:p>
            <a:r>
              <a:rPr lang="en-US" sz="2000" dirty="0"/>
              <a:t>Photos by Richard Ross</a:t>
            </a:r>
          </a:p>
          <a:p>
            <a:r>
              <a:rPr lang="en-US" dirty="0"/>
              <a:t>Photographer, researcher and Professor of Art at the University of California, Santa Barbara. </a:t>
            </a:r>
          </a:p>
          <a:p>
            <a:endParaRPr lang="en-US" dirty="0"/>
          </a:p>
          <a:p>
            <a:r>
              <a:rPr lang="en-US" dirty="0"/>
              <a:t>http://richardross/net </a:t>
            </a:r>
          </a:p>
        </p:txBody>
      </p:sp>
    </p:spTree>
    <p:extLst>
      <p:ext uri="{BB962C8B-B14F-4D97-AF65-F5344CB8AC3E}">
        <p14:creationId xmlns:p14="http://schemas.microsoft.com/office/powerpoint/2010/main" val="277846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indoor, wall, man&#10;&#10;Description automatically generated">
            <a:extLst>
              <a:ext uri="{FF2B5EF4-FFF2-40B4-BE49-F238E27FC236}">
                <a16:creationId xmlns:a16="http://schemas.microsoft.com/office/drawing/2014/main" id="{A73F2A55-0236-421A-9EC7-90B80387AF09}"/>
              </a:ext>
            </a:extLst>
          </p:cNvPr>
          <p:cNvPicPr>
            <a:picLocks noChangeAspect="1"/>
          </p:cNvPicPr>
          <p:nvPr/>
        </p:nvPicPr>
        <p:blipFill>
          <a:blip r:embed="rId2"/>
          <a:stretch>
            <a:fillRect/>
          </a:stretch>
        </p:blipFill>
        <p:spPr>
          <a:xfrm>
            <a:off x="578370" y="659566"/>
            <a:ext cx="4698168" cy="5396459"/>
          </a:xfrm>
          <a:prstGeom prst="rect">
            <a:avLst/>
          </a:prstGeom>
        </p:spPr>
      </p:pic>
      <p:pic>
        <p:nvPicPr>
          <p:cNvPr id="8" name="Picture 7">
            <a:extLst>
              <a:ext uri="{FF2B5EF4-FFF2-40B4-BE49-F238E27FC236}">
                <a16:creationId xmlns:a16="http://schemas.microsoft.com/office/drawing/2014/main" id="{A9F321EA-3633-48EF-BC98-50D7479EFA61}"/>
              </a:ext>
            </a:extLst>
          </p:cNvPr>
          <p:cNvPicPr>
            <a:picLocks noChangeAspect="1"/>
          </p:cNvPicPr>
          <p:nvPr/>
        </p:nvPicPr>
        <p:blipFill>
          <a:blip r:embed="rId3"/>
          <a:stretch>
            <a:fillRect/>
          </a:stretch>
        </p:blipFill>
        <p:spPr>
          <a:xfrm>
            <a:off x="6096000" y="1098958"/>
            <a:ext cx="5759271" cy="4345497"/>
          </a:xfrm>
          <a:prstGeom prst="rect">
            <a:avLst/>
          </a:prstGeom>
        </p:spPr>
      </p:pic>
    </p:spTree>
    <p:extLst>
      <p:ext uri="{BB962C8B-B14F-4D97-AF65-F5344CB8AC3E}">
        <p14:creationId xmlns:p14="http://schemas.microsoft.com/office/powerpoint/2010/main" val="308034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86F6-5313-4275-9297-393034F1ECC1}"/>
              </a:ext>
            </a:extLst>
          </p:cNvPr>
          <p:cNvSpPr>
            <a:spLocks noGrp="1"/>
          </p:cNvSpPr>
          <p:nvPr>
            <p:ph type="title"/>
          </p:nvPr>
        </p:nvSpPr>
        <p:spPr/>
        <p:txBody>
          <a:bodyPr/>
          <a:lstStyle/>
          <a:p>
            <a:r>
              <a:rPr lang="en-US" dirty="0"/>
              <a:t>The Court Experience	</a:t>
            </a:r>
          </a:p>
        </p:txBody>
      </p:sp>
      <p:sp>
        <p:nvSpPr>
          <p:cNvPr id="3" name="Content Placeholder 2">
            <a:extLst>
              <a:ext uri="{FF2B5EF4-FFF2-40B4-BE49-F238E27FC236}">
                <a16:creationId xmlns:a16="http://schemas.microsoft.com/office/drawing/2014/main" id="{C82FF410-FE9D-464B-B1A2-9C79FEF5AEDC}"/>
              </a:ext>
            </a:extLst>
          </p:cNvPr>
          <p:cNvSpPr>
            <a:spLocks noGrp="1"/>
          </p:cNvSpPr>
          <p:nvPr>
            <p:ph idx="1"/>
          </p:nvPr>
        </p:nvSpPr>
        <p:spPr/>
        <p:txBody>
          <a:bodyPr/>
          <a:lstStyle/>
          <a:p>
            <a:r>
              <a:rPr lang="en-US" dirty="0"/>
              <a:t>Detention</a:t>
            </a:r>
          </a:p>
          <a:p>
            <a:r>
              <a:rPr lang="en-US" dirty="0"/>
              <a:t>Out of home placement</a:t>
            </a:r>
          </a:p>
          <a:p>
            <a:r>
              <a:rPr lang="en-US" dirty="0"/>
              <a:t>Out of family placement</a:t>
            </a:r>
          </a:p>
          <a:p>
            <a:r>
              <a:rPr lang="en-US" dirty="0"/>
              <a:t>Commitment</a:t>
            </a:r>
          </a:p>
          <a:p>
            <a:r>
              <a:rPr lang="en-US" dirty="0"/>
              <a:t>Placement disruption</a:t>
            </a:r>
          </a:p>
        </p:txBody>
      </p:sp>
      <p:sp>
        <p:nvSpPr>
          <p:cNvPr id="4" name="Text Placeholder 3">
            <a:extLst>
              <a:ext uri="{FF2B5EF4-FFF2-40B4-BE49-F238E27FC236}">
                <a16:creationId xmlns:a16="http://schemas.microsoft.com/office/drawing/2014/main" id="{E77B6546-D3B2-406E-8079-FC5E47ECC13D}"/>
              </a:ext>
            </a:extLst>
          </p:cNvPr>
          <p:cNvSpPr>
            <a:spLocks noGrp="1"/>
          </p:cNvSpPr>
          <p:nvPr>
            <p:ph type="body" sz="half" idx="2"/>
          </p:nvPr>
        </p:nvSpPr>
        <p:spPr/>
        <p:txBody>
          <a:bodyPr/>
          <a:lstStyle/>
          <a:p>
            <a:r>
              <a:rPr lang="en-US" dirty="0"/>
              <a:t>Trauma from Inside the Courtroom	</a:t>
            </a:r>
          </a:p>
        </p:txBody>
      </p:sp>
    </p:spTree>
    <p:extLst>
      <p:ext uri="{BB962C8B-B14F-4D97-AF65-F5344CB8AC3E}">
        <p14:creationId xmlns:p14="http://schemas.microsoft.com/office/powerpoint/2010/main" val="2375981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4A34-2143-425C-8215-A63A25A911F8}"/>
              </a:ext>
            </a:extLst>
          </p:cNvPr>
          <p:cNvSpPr>
            <a:spLocks noGrp="1"/>
          </p:cNvSpPr>
          <p:nvPr>
            <p:ph type="title"/>
          </p:nvPr>
        </p:nvSpPr>
        <p:spPr/>
        <p:txBody>
          <a:bodyPr/>
          <a:lstStyle/>
          <a:p>
            <a:r>
              <a:rPr lang="en-US" dirty="0"/>
              <a:t>Impact of Court Involvement	</a:t>
            </a:r>
          </a:p>
        </p:txBody>
      </p:sp>
      <p:sp>
        <p:nvSpPr>
          <p:cNvPr id="3" name="Content Placeholder 2">
            <a:extLst>
              <a:ext uri="{FF2B5EF4-FFF2-40B4-BE49-F238E27FC236}">
                <a16:creationId xmlns:a16="http://schemas.microsoft.com/office/drawing/2014/main" id="{7D8FD635-AFA4-4DD3-B262-3FF1A9CCAA99}"/>
              </a:ext>
            </a:extLst>
          </p:cNvPr>
          <p:cNvSpPr>
            <a:spLocks noGrp="1"/>
          </p:cNvSpPr>
          <p:nvPr>
            <p:ph idx="1"/>
          </p:nvPr>
        </p:nvSpPr>
        <p:spPr/>
        <p:txBody>
          <a:bodyPr/>
          <a:lstStyle/>
          <a:p>
            <a:r>
              <a:rPr lang="en-US" dirty="0"/>
              <a:t>Institutionalization</a:t>
            </a:r>
          </a:p>
          <a:p>
            <a:r>
              <a:rPr lang="en-US" dirty="0"/>
              <a:t>Educational disruption</a:t>
            </a:r>
          </a:p>
          <a:p>
            <a:r>
              <a:rPr lang="en-US" dirty="0"/>
              <a:t>Reentry</a:t>
            </a:r>
          </a:p>
          <a:p>
            <a:r>
              <a:rPr lang="en-US" dirty="0"/>
              <a:t>De-socialization</a:t>
            </a:r>
          </a:p>
          <a:p>
            <a:r>
              <a:rPr lang="en-US" dirty="0"/>
              <a:t>Loss of Normalization</a:t>
            </a:r>
          </a:p>
        </p:txBody>
      </p:sp>
      <p:sp>
        <p:nvSpPr>
          <p:cNvPr id="4" name="Text Placeholder 3">
            <a:extLst>
              <a:ext uri="{FF2B5EF4-FFF2-40B4-BE49-F238E27FC236}">
                <a16:creationId xmlns:a16="http://schemas.microsoft.com/office/drawing/2014/main" id="{E54E4FA4-9513-45A1-A24F-1A6F7D2D1F59}"/>
              </a:ext>
            </a:extLst>
          </p:cNvPr>
          <p:cNvSpPr>
            <a:spLocks noGrp="1"/>
          </p:cNvSpPr>
          <p:nvPr>
            <p:ph type="body" sz="half" idx="2"/>
          </p:nvPr>
        </p:nvSpPr>
        <p:spPr/>
        <p:txBody>
          <a:bodyPr/>
          <a:lstStyle/>
          <a:p>
            <a:r>
              <a:rPr lang="en-US" dirty="0"/>
              <a:t>Additional complications and implications of youth in Juvenile Court</a:t>
            </a:r>
          </a:p>
        </p:txBody>
      </p:sp>
    </p:spTree>
    <p:extLst>
      <p:ext uri="{BB962C8B-B14F-4D97-AF65-F5344CB8AC3E}">
        <p14:creationId xmlns:p14="http://schemas.microsoft.com/office/powerpoint/2010/main" val="898955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1212</TotalTime>
  <Words>794</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Students and the Juvenile Justice System: a trauma informed Court</vt:lpstr>
      <vt:lpstr>Juvenile Court </vt:lpstr>
      <vt:lpstr>Dependent Child</vt:lpstr>
      <vt:lpstr>PowerPoint Presentation</vt:lpstr>
      <vt:lpstr>Trauma Informed Court</vt:lpstr>
      <vt:lpstr>The Faces of Juvenile Court </vt:lpstr>
      <vt:lpstr>PowerPoint Presentation</vt:lpstr>
      <vt:lpstr>The Court Experience </vt:lpstr>
      <vt:lpstr>Impact of Court Involvement </vt:lpstr>
      <vt:lpstr>Observations from the Bench </vt:lpstr>
      <vt:lpstr>PowerPoint Presentation</vt:lpstr>
      <vt:lpstr>What works better</vt:lpstr>
      <vt:lpstr>What we are trying</vt:lpstr>
      <vt:lpstr>What Not to do  </vt:lpstr>
    </vt:vector>
  </TitlesOfParts>
  <Company>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Juvenile Court: What Adults Need To Know</dc:title>
  <dc:creator>Beck, Jill</dc:creator>
  <cp:lastModifiedBy>Hallie Leavell</cp:lastModifiedBy>
  <cp:revision>25</cp:revision>
  <cp:lastPrinted>2019-06-07T19:40:53Z</cp:lastPrinted>
  <dcterms:created xsi:type="dcterms:W3CDTF">2019-03-19T16:33:05Z</dcterms:created>
  <dcterms:modified xsi:type="dcterms:W3CDTF">2019-06-12T19:34:59Z</dcterms:modified>
</cp:coreProperties>
</file>