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6" r:id="rId2"/>
    <p:sldId id="666" r:id="rId3"/>
    <p:sldId id="6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97" d="100"/>
          <a:sy n="97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9D1BE-7E51-4813-AE97-CD10064F0AEA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E688A-9ED3-470B-98FC-32A2DE2D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4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Mention 4 Handouts we have shared for this session. Each handout has links to more information and tips for teachers </a:t>
            </a:r>
            <a:r>
              <a:rPr lang="en-US" i="1"/>
              <a:t>and caregivers.</a:t>
            </a:r>
            <a:endParaRPr lang="en-US" i="1" dirty="0"/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Race Shapes Children’s Identities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Emergence of Bias in Childhood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 in the Classroom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Talking About Race</a:t>
            </a:r>
          </a:p>
          <a:p>
            <a:endParaRPr lang="en-US" b="1" i="1" dirty="0"/>
          </a:p>
          <a:p>
            <a:endParaRPr lang="en-US" sz="1200" b="0" i="0" kern="1200" cap="all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E9C2B-6CB8-43F2-B096-E79E9F6991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411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E9C2B-6CB8-43F2-B096-E79E9F6991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75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EE9C2B-6CB8-43F2-B096-E79E9F6991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06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 type="blank">
  <p:cSld name="2_Blank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0" name="Google Shape;170;p4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Google Shape;171;p4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541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7"/>
          <p:cNvSpPr txBox="1">
            <a:spLocks noGrp="1"/>
          </p:cNvSpPr>
          <p:nvPr>
            <p:ph type="title"/>
          </p:nvPr>
        </p:nvSpPr>
        <p:spPr>
          <a:xfrm>
            <a:off x="0" y="464024"/>
            <a:ext cx="12192000" cy="914400"/>
          </a:xfrm>
          <a:prstGeom prst="rect">
            <a:avLst/>
          </a:prstGeom>
          <a:solidFill>
            <a:srgbClr val="FFCE9F"/>
          </a:solidFill>
          <a:ln w="12700" cap="flat" cmpd="sng">
            <a:solidFill>
              <a:srgbClr val="FFCE9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0" name="Google Shape;190;p7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Google Shape;191;p7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4" name="Google Shape;194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183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7" name="Google Shape;197;p7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8" name="Google Shape;198;p7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9" name="Google Shape;199;p7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0" name="Google Shape;200;p7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Google Shape;201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78"/>
          <p:cNvSpPr txBox="1">
            <a:spLocks noGrp="1"/>
          </p:cNvSpPr>
          <p:nvPr>
            <p:ph type="ftr" idx="11"/>
          </p:nvPr>
        </p:nvSpPr>
        <p:spPr>
          <a:xfrm>
            <a:off x="0" y="6356349"/>
            <a:ext cx="12192000" cy="423333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3" name="Google Shape;203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514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bg>
      <p:bgPr>
        <a:solidFill>
          <a:schemeClr val="accent3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6" name="Google Shape;206;p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A19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9" name="Google Shape;209;p79"/>
          <p:cNvSpPr txBox="1">
            <a:spLocks noGrp="1"/>
          </p:cNvSpPr>
          <p:nvPr>
            <p:ph type="body" idx="1"/>
          </p:nvPr>
        </p:nvSpPr>
        <p:spPr>
          <a:xfrm>
            <a:off x="838200" y="2092325"/>
            <a:ext cx="10515600" cy="386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10" name="Google Shape;210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1289021">
            <a:off x="9277173" y="4658437"/>
            <a:ext cx="3920068" cy="2432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142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529" y="0"/>
            <a:ext cx="281992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80"/>
          <p:cNvSpPr/>
          <p:nvPr/>
        </p:nvSpPr>
        <p:spPr>
          <a:xfrm>
            <a:off x="-597432" y="384006"/>
            <a:ext cx="5435705" cy="706270"/>
          </a:xfrm>
          <a:prstGeom prst="rect">
            <a:avLst/>
          </a:prstGeom>
          <a:solidFill>
            <a:schemeClr val="dk2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8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4000073" cy="725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5" name="Google Shape;215;p80"/>
          <p:cNvSpPr>
            <a:spLocks noGrp="1"/>
          </p:cNvSpPr>
          <p:nvPr>
            <p:ph type="pic" idx="2"/>
          </p:nvPr>
        </p:nvSpPr>
        <p:spPr>
          <a:xfrm>
            <a:off x="3889375" y="1528763"/>
            <a:ext cx="75469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616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81"/>
          <p:cNvSpPr txBox="1">
            <a:spLocks noGrp="1"/>
          </p:cNvSpPr>
          <p:nvPr>
            <p:ph type="body" idx="2"/>
          </p:nvPr>
        </p:nvSpPr>
        <p:spPr>
          <a:xfrm>
            <a:off x="839788" y="2016457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81"/>
          <p:cNvSpPr/>
          <p:nvPr/>
        </p:nvSpPr>
        <p:spPr>
          <a:xfrm>
            <a:off x="-597432" y="384006"/>
            <a:ext cx="5435705" cy="706270"/>
          </a:xfrm>
          <a:prstGeom prst="rect">
            <a:avLst/>
          </a:prstGeom>
          <a:solidFill>
            <a:schemeClr val="accent4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4000073" cy="725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21" name="Google Shape;221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751301">
            <a:off x="8443116" y="4748386"/>
            <a:ext cx="4574380" cy="28385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830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bg>
      <p:bgPr>
        <a:solidFill>
          <a:schemeClr val="accent2">
            <a:alpha val="29803"/>
          </a:schemeClr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4" name="Google Shape;224;p8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5" name="Google Shape;225;p82"/>
          <p:cNvSpPr/>
          <p:nvPr/>
        </p:nvSpPr>
        <p:spPr>
          <a:xfrm>
            <a:off x="-597432" y="384006"/>
            <a:ext cx="5435705" cy="706270"/>
          </a:xfrm>
          <a:prstGeom prst="rect">
            <a:avLst/>
          </a:prstGeom>
          <a:solidFill>
            <a:schemeClr val="dk1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82"/>
          <p:cNvSpPr txBox="1">
            <a:spLocks noGrp="1"/>
          </p:cNvSpPr>
          <p:nvPr>
            <p:ph type="title"/>
          </p:nvPr>
        </p:nvSpPr>
        <p:spPr>
          <a:xfrm>
            <a:off x="838200" y="378773"/>
            <a:ext cx="4000073" cy="725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062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7924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dek12.org/OFP/parent-engagement" TargetMode="External"/><Relationship Id="rId3" Type="http://schemas.openxmlformats.org/officeDocument/2006/relationships/hyperlink" Target="http://www.mississippithrive.com/" TargetMode="External"/><Relationship Id="rId7" Type="http://schemas.openxmlformats.org/officeDocument/2006/relationships/hyperlink" Target="https://developingchild.harvard.edu/media-coverage/take-the-ace-quiz-and-learn-what-it-does-and-doesnt-mea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mplicit.harvard.edu/implicit/education.html" TargetMode="External"/><Relationship Id="rId5" Type="http://schemas.openxmlformats.org/officeDocument/2006/relationships/hyperlink" Target="https://www.naeyc.org/resources/pubs/yc/may2016/culturally-responsive-classroom" TargetMode="External"/><Relationship Id="rId4" Type="http://schemas.openxmlformats.org/officeDocument/2006/relationships/hyperlink" Target="https://www.naeyc.org/resources/pubs/books/anti-bias-education" TargetMode="External"/><Relationship Id="rId9" Type="http://schemas.openxmlformats.org/officeDocument/2006/relationships/hyperlink" Target="https://eclkc.ohs.acf.hhs.gov/video/funds-knowledge-video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room.org/" TargetMode="External"/><Relationship Id="rId3" Type="http://schemas.openxmlformats.org/officeDocument/2006/relationships/hyperlink" Target="https://www.zerotothree.org/resources/2896-getting-started-with-mindfulness-a-toolkit-for-early-childhood-organizations" TargetMode="External"/><Relationship Id="rId7" Type="http://schemas.openxmlformats.org/officeDocument/2006/relationships/hyperlink" Target="https://modules.ilabs.uw.edu/equity-brief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olerance.org/professional-development/critical-practices-for-antibias-education" TargetMode="External"/><Relationship Id="rId5" Type="http://schemas.openxmlformats.org/officeDocument/2006/relationships/hyperlink" Target="https://socialjusticebooks.org/" TargetMode="External"/><Relationship Id="rId4" Type="http://schemas.openxmlformats.org/officeDocument/2006/relationships/hyperlink" Target="https://www.teachingforchange.org/anti-bias-education" TargetMode="External"/><Relationship Id="rId9" Type="http://schemas.openxmlformats.org/officeDocument/2006/relationships/hyperlink" Target="https://www.mindinthemaking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exceptionalthinkers.com/2020/02/04/books-about-disabiliti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achoutandread.org/wp-content/uploads/2021/02/2021-ROR-DEI-book-list.pdf" TargetMode="External"/><Relationship Id="rId5" Type="http://schemas.openxmlformats.org/officeDocument/2006/relationships/hyperlink" Target="https://www.colorincolorado.org/booklist/celebrate-reading-two-languages-bilingual-booklist" TargetMode="External"/><Relationship Id="rId4" Type="http://schemas.openxmlformats.org/officeDocument/2006/relationships/hyperlink" Target="https://www.littleparachutes.com/category/issues/non-traditional-famili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BDB673-0384-4266-B871-05CEE8D956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Learn more!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CA718B-BDDF-425B-BA2C-7E161E6CBF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  <a:hlinkClick r:id="rId3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Mississippi Thrive!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Mississippi Thrive! www.mississippithrive.com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NAEYC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https://www.naeyc.org/resources/pubs/books/anti-bias-education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2000" dirty="0">
                <a:hlinkClick r:id="rId5"/>
              </a:rPr>
              <a:t>https://www.naeyc.org/resources/pubs/yc/may2016/culturally-responsive-classroom</a:t>
            </a:r>
            <a:endParaRPr lang="en-US" sz="20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Implicit Bias Test 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https://implicit.harvard.edu/implicit/education.html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Harvard Center on the Developing Child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https://developingchild.harvard.edu/media-coverage/take-the-ace-quiz-and-learn-what-it-does-and-doesnt-mean/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 Department of Education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https://www.mdek12.org/OFP/parent-engagement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 Start Funds of Knowledge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https://eclkc.ohs.acf.hhs.gov/video/funds-knowledge-video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Book:  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Anti-Bias Education for Young Children and Ourselves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Second Edition  </a:t>
            </a:r>
            <a:r>
              <a:rPr lang="en-US" sz="2000" kern="1200" cap="al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LOUISE DERMAN-SPARKS, JULIE OLSEN EDWARDS, CATHERINE M. GOINS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72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18D25-D6A1-40D7-BF82-EA516C0F28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Learn more!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50693-93CB-441F-9A1C-8582B989E99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Zero to Three 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https://www.zerotothree.org/resources/2896-getting-started-with-mindfulness-a-toolkit-for-early-childhood-organizations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 for Change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https://www.teachingforchange.org/anti-bias-education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Justice Books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https://socialjusticebooks.org/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 Tolerance / Learning for Justice </a:t>
            </a:r>
            <a:r>
              <a:rPr lang="en-US" sz="2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PD module on Anti-Bias Education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Teaching Tolerance: Critical Practices for Anti-bias Education </a:t>
            </a:r>
            <a:r>
              <a:rPr lang="en-US" sz="2200" kern="1200" cap="all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https://www.tolerance.org/professional-development/critical-practices-for-antibias-education</a:t>
            </a:r>
            <a:endParaRPr lang="en-US" sz="2200" kern="1200" cap="all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Institute for Learning &amp; Brain Sciences/ Equity Briefs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https://modules.ilabs.uw.edu/equity-briefs/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Vroom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https://www.vroom.org/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Mind in the Making  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https://www.mindinthemaking.org/</a:t>
            </a: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67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DB86-1CE4-4D36-A179-ED6D40CF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Book Lists!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07A73-9BB8-4C3A-9D49-AD4B09B5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558" y="1378424"/>
            <a:ext cx="11256579" cy="4798539"/>
          </a:xfrm>
        </p:spPr>
        <p:txBody>
          <a:bodyPr/>
          <a:lstStyle/>
          <a:p>
            <a:r>
              <a:rPr lang="en-US" b="1" dirty="0"/>
              <a:t>75 Books about Children with Disabilities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https://teachingexceptionalthinkers.com/2020/02/04/books-about-disabilities/</a:t>
            </a:r>
            <a:endParaRPr lang="en-US" dirty="0"/>
          </a:p>
          <a:p>
            <a:r>
              <a:rPr lang="en-US" b="1" dirty="0"/>
              <a:t>Picture Books about Non-traditional Families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https://www.littleparachutes.com/category/issues/non-traditional-families/</a:t>
            </a:r>
            <a:endParaRPr lang="en-US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kern="1200" dirty="0">
                <a:solidFill>
                  <a:schemeClr val="tx1"/>
                </a:solidFill>
              </a:rPr>
              <a:t>A Bilingual Booklist: </a:t>
            </a:r>
            <a:r>
              <a:rPr lang="en-US" b="1" kern="1200" dirty="0" err="1">
                <a:solidFill>
                  <a:schemeClr val="tx1"/>
                </a:solidFill>
              </a:rPr>
              <a:t>Colorin</a:t>
            </a:r>
            <a:r>
              <a:rPr lang="en-US" b="1" kern="1200" dirty="0">
                <a:solidFill>
                  <a:schemeClr val="tx1"/>
                </a:solidFill>
              </a:rPr>
              <a:t> Colorado </a:t>
            </a:r>
            <a:r>
              <a:rPr lang="en-US" kern="1200" dirty="0">
                <a:solidFill>
                  <a:schemeClr val="tx1"/>
                </a:solidFill>
                <a:hlinkClick r:id="rId5"/>
              </a:rPr>
              <a:t>https://www.colorincolorado.org/booklist/celebrate-reading-two-languages-bilingual-booklist</a:t>
            </a:r>
            <a:endParaRPr lang="en-US" kern="1200" dirty="0">
              <a:solidFill>
                <a:schemeClr val="tx1"/>
              </a:solidFill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kern="1200" dirty="0">
                <a:solidFill>
                  <a:schemeClr val="tx1"/>
                </a:solidFill>
              </a:rPr>
              <a:t>Reach Out &amp; Read: Diverse and Inclusive Books </a:t>
            </a:r>
            <a:r>
              <a:rPr lang="en-US" kern="1200" dirty="0">
                <a:solidFill>
                  <a:schemeClr val="tx1"/>
                </a:solidFill>
                <a:hlinkClick r:id="rId6"/>
              </a:rPr>
              <a:t>https://reachoutandread.org/wp-content/uploads/2021/02/2021-ROR-DEI-book-list.pdf</a:t>
            </a:r>
            <a:endParaRPr lang="en-US" kern="1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0254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Custom 4">
      <a:dk1>
        <a:srgbClr val="00A19B"/>
      </a:dk1>
      <a:lt1>
        <a:srgbClr val="FFFFFF"/>
      </a:lt1>
      <a:dk2>
        <a:srgbClr val="FFAE5F"/>
      </a:dk2>
      <a:lt2>
        <a:srgbClr val="FFFFFF"/>
      </a:lt2>
      <a:accent1>
        <a:srgbClr val="FFAE5F"/>
      </a:accent1>
      <a:accent2>
        <a:srgbClr val="AAAD00"/>
      </a:accent2>
      <a:accent3>
        <a:srgbClr val="A3DED2"/>
      </a:accent3>
      <a:accent4>
        <a:srgbClr val="CD25B0"/>
      </a:accent4>
      <a:accent5>
        <a:srgbClr val="FFDA64"/>
      </a:accent5>
      <a:accent6>
        <a:srgbClr val="70AD47"/>
      </a:accent6>
      <a:hlink>
        <a:srgbClr val="00A19B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373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Symbols</vt:lpstr>
      <vt:lpstr>3_Office Theme</vt:lpstr>
      <vt:lpstr>Learn more!</vt:lpstr>
      <vt:lpstr>Learn more!</vt:lpstr>
      <vt:lpstr>More Book Lists!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more!</dc:title>
  <dc:creator>Poole, Callie</dc:creator>
  <cp:lastModifiedBy>Poole, Callie</cp:lastModifiedBy>
  <cp:revision>2</cp:revision>
  <dcterms:created xsi:type="dcterms:W3CDTF">2021-06-23T16:20:46Z</dcterms:created>
  <dcterms:modified xsi:type="dcterms:W3CDTF">2021-06-23T16:23:08Z</dcterms:modified>
</cp:coreProperties>
</file>