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8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766A3-1A7C-4C3D-8C0F-30B67A8F6D9C}" type="datetimeFigureOut">
              <a:rPr lang="en-US" smtClean="0"/>
              <a:t>6/23/2021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0E68C-A51F-44DB-9E33-A00EDE3E3209}" type="slidenum">
              <a:rPr lang="en-US" smtClean="0"/>
              <a:t>‹#›</a:t>
            </a:fld>
            <a:endParaRPr lang="en-US"/>
          </a:p>
        </p:txBody>
      </p:sp>
    </p:spTree>
    <p:extLst>
      <p:ext uri="{BB962C8B-B14F-4D97-AF65-F5344CB8AC3E}">
        <p14:creationId xmlns:p14="http://schemas.microsoft.com/office/powerpoint/2010/main" val="3304726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Talk to the young children in your life about race! </a:t>
            </a:r>
            <a:r>
              <a:rPr lang="en-US" dirty="0"/>
              <a:t>Implicit biases can begin really early in life, &amp; this has lots to do with children’s environment and the messages, stereotypes, and biases they pick up on from their environments and the adults in their lives. When we explicitly discuss this with young children, we can address some of those biases that they are picking up on in the earliest years.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Young children are already noticing and thinking about race. Silence about race only reinforces racism by letting children draw their own conclusions based on what they see. If you are feeling uncomfortable and looking for some resources, visit the websites listed in the bottom right box on this slide for information on how to have conversations with children about race.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u="sng" kern="1200" dirty="0">
                <a:solidFill>
                  <a:schemeClr val="tx1"/>
                </a:solidFill>
                <a:latin typeface="+mn-lt"/>
                <a:ea typeface="+mn-ea"/>
                <a:cs typeface="+mn-cs"/>
              </a:rPr>
              <a:t>How does this look at different ages? Lots of research out there and here is what some of it says:</a:t>
            </a:r>
            <a:endParaRPr lang="en-US" sz="1200" b="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latin typeface="+mn-lt"/>
                <a:ea typeface="+mn-ea"/>
                <a:cs typeface="+mn-cs"/>
              </a:rPr>
              <a:t>At birth</a:t>
            </a:r>
            <a:r>
              <a:rPr lang="en-US" sz="1200" b="0" kern="1200" dirty="0">
                <a:solidFill>
                  <a:schemeClr val="tx1"/>
                </a:solidFill>
                <a:latin typeface="+mn-lt"/>
                <a:ea typeface="+mn-ea"/>
                <a:cs typeface="+mn-cs"/>
              </a:rPr>
              <a:t>, babies look equally at faces of all races.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latin typeface="+mn-lt"/>
                <a:ea typeface="+mn-ea"/>
                <a:cs typeface="+mn-cs"/>
              </a:rPr>
              <a:t>At 3 months</a:t>
            </a:r>
            <a:r>
              <a:rPr lang="en-US" sz="1200" b="0" kern="1200" dirty="0">
                <a:solidFill>
                  <a:schemeClr val="tx1"/>
                </a:solidFill>
                <a:latin typeface="+mn-lt"/>
                <a:ea typeface="+mn-ea"/>
                <a:cs typeface="+mn-cs"/>
              </a:rPr>
              <a:t>, babies look more at faces that match the race of their caregivers.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latin typeface="+mn-lt"/>
                <a:ea typeface="+mn-ea"/>
                <a:cs typeface="+mn-cs"/>
              </a:rPr>
              <a:t>Babies as young as 6 months </a:t>
            </a:r>
            <a:r>
              <a:rPr lang="en-US" sz="1200" kern="1200" dirty="0">
                <a:solidFill>
                  <a:schemeClr val="tx1"/>
                </a:solidFill>
                <a:latin typeface="+mn-lt"/>
                <a:ea typeface="+mn-ea"/>
                <a:cs typeface="+mn-cs"/>
              </a:rPr>
              <a:t>can notice race-based differences (skin color, hair texture, etc.…) BUT, they don’t “create a narrative about those qualities”, they just see them.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latin typeface="+mn-lt"/>
                <a:ea typeface="+mn-ea"/>
                <a:cs typeface="+mn-cs"/>
              </a:rPr>
              <a:t>By 6 to 9 months</a:t>
            </a:r>
            <a:r>
              <a:rPr lang="en-US" sz="1200" kern="1200" dirty="0">
                <a:solidFill>
                  <a:schemeClr val="tx1"/>
                </a:solidFill>
                <a:latin typeface="+mn-lt"/>
                <a:ea typeface="+mn-ea"/>
                <a:cs typeface="+mn-cs"/>
              </a:rPr>
              <a:t>, babies begin to show racial preferences in favor of members of their own race. The cause appears to be lack of exposure to other races.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latin typeface="+mn-lt"/>
                <a:ea typeface="+mn-ea"/>
                <a:cs typeface="+mn-cs"/>
              </a:rPr>
              <a:t>Toddlers</a:t>
            </a:r>
            <a:r>
              <a:rPr lang="en-US" sz="1200" kern="1200" dirty="0">
                <a:solidFill>
                  <a:schemeClr val="tx1"/>
                </a:solidFill>
                <a:latin typeface="+mn-lt"/>
                <a:ea typeface="+mn-ea"/>
                <a:cs typeface="+mn-cs"/>
              </a:rPr>
              <a:t> absorb what the adults around them think and feel and </a:t>
            </a:r>
            <a:r>
              <a:rPr lang="en-US" sz="1200" b="1" kern="1200" dirty="0">
                <a:solidFill>
                  <a:schemeClr val="tx1"/>
                </a:solidFill>
                <a:latin typeface="+mn-lt"/>
                <a:ea typeface="+mn-ea"/>
                <a:cs typeface="+mn-cs"/>
              </a:rPr>
              <a:t>by ages 2 to 4</a:t>
            </a:r>
            <a:r>
              <a:rPr lang="en-US" sz="1200" kern="1200" dirty="0">
                <a:solidFill>
                  <a:schemeClr val="tx1"/>
                </a:solidFill>
                <a:latin typeface="+mn-lt"/>
                <a:ea typeface="+mn-ea"/>
                <a:cs typeface="+mn-cs"/>
              </a:rPr>
              <a:t>, young children can internalize racial bias. Children as young as two years use race to reason about people’s behaviors.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latin typeface="+mn-lt"/>
                <a:ea typeface="+mn-ea"/>
                <a:cs typeface="+mn-cs"/>
              </a:rPr>
              <a:t>By 30 months, </a:t>
            </a:r>
            <a:r>
              <a:rPr lang="en-US" sz="1200" b="0" kern="1200" dirty="0">
                <a:solidFill>
                  <a:schemeClr val="tx1"/>
                </a:solidFill>
                <a:latin typeface="+mn-lt"/>
                <a:ea typeface="+mn-ea"/>
                <a:cs typeface="+mn-cs"/>
              </a:rPr>
              <a:t>most children use race to choose playmates </a:t>
            </a:r>
            <a:r>
              <a:rPr lang="en-US" sz="1200" b="1" kern="1200" dirty="0">
                <a:solidFill>
                  <a:schemeClr val="tx1"/>
                </a:solidFill>
                <a:latin typeface="+mn-lt"/>
                <a:ea typeface="+mn-ea"/>
                <a:cs typeface="+mn-cs"/>
              </a:rPr>
              <a:t>and between ages 3 to 5, </a:t>
            </a:r>
            <a:r>
              <a:rPr lang="en-US" sz="1200" kern="1200" dirty="0">
                <a:solidFill>
                  <a:schemeClr val="tx1"/>
                </a:solidFill>
                <a:latin typeface="+mn-lt"/>
                <a:ea typeface="+mn-ea"/>
                <a:cs typeface="+mn-cs"/>
              </a:rPr>
              <a:t>children begin to categorize differences by using labels (“white”, “black”, etc..)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latin typeface="+mn-lt"/>
                <a:ea typeface="+mn-ea"/>
                <a:cs typeface="+mn-cs"/>
              </a:rPr>
              <a:t>At ages 4 and 5</a:t>
            </a:r>
            <a:r>
              <a:rPr lang="en-US" sz="1200" kern="1200" dirty="0">
                <a:solidFill>
                  <a:schemeClr val="tx1"/>
                </a:solidFill>
                <a:latin typeface="+mn-lt"/>
                <a:ea typeface="+mn-ea"/>
                <a:cs typeface="+mn-cs"/>
              </a:rPr>
              <a:t>, expressions of racial prejudice often peak.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latin typeface="+mn-lt"/>
                <a:ea typeface="+mn-ea"/>
                <a:cs typeface="+mn-cs"/>
              </a:rPr>
              <a:t>By age 5</a:t>
            </a:r>
            <a:r>
              <a:rPr lang="en-US" sz="1200" kern="1200" dirty="0">
                <a:solidFill>
                  <a:schemeClr val="tx1"/>
                </a:solidFill>
                <a:latin typeface="+mn-lt"/>
                <a:ea typeface="+mn-ea"/>
                <a:cs typeface="+mn-cs"/>
              </a:rPr>
              <a:t>, Black and Latinx children show no preference toward their own groups compared to Whites; White children at this age are biased in favor of whiteness.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latin typeface="+mn-lt"/>
                <a:ea typeface="+mn-ea"/>
                <a:cs typeface="+mn-cs"/>
              </a:rPr>
              <a:t>By Kindergarten</a:t>
            </a:r>
            <a:r>
              <a:rPr lang="en-US" sz="1200" kern="1200" dirty="0">
                <a:solidFill>
                  <a:schemeClr val="tx1"/>
                </a:solidFill>
                <a:latin typeface="+mn-lt"/>
                <a:ea typeface="+mn-ea"/>
                <a:cs typeface="+mn-cs"/>
              </a:rPr>
              <a:t>, children show many of the same racial attitudes that adults in our culture hold – they have already learned to associate some groups with higher status than others.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latin typeface="+mn-lt"/>
                <a:ea typeface="+mn-ea"/>
                <a:cs typeface="+mn-cs"/>
              </a:rPr>
              <a:t>By ages 6 to 8</a:t>
            </a:r>
            <a:r>
              <a:rPr lang="en-US" sz="1200" kern="1200" dirty="0">
                <a:solidFill>
                  <a:schemeClr val="tx1"/>
                </a:solidFill>
                <a:latin typeface="+mn-lt"/>
                <a:ea typeface="+mn-ea"/>
                <a:cs typeface="+mn-cs"/>
              </a:rPr>
              <a:t>, children understand social aspects of racial differences, such as behaviors, personality traits, group differences and comparisons.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latin typeface="+mn-lt"/>
                <a:ea typeface="+mn-ea"/>
                <a:cs typeface="+mn-cs"/>
              </a:rPr>
              <a:t>At 5-7 years old</a:t>
            </a:r>
            <a:r>
              <a:rPr lang="en-US" sz="1200" kern="1200" dirty="0">
                <a:solidFill>
                  <a:schemeClr val="tx1"/>
                </a:solidFill>
                <a:latin typeface="+mn-lt"/>
                <a:ea typeface="+mn-ea"/>
                <a:cs typeface="+mn-cs"/>
              </a:rPr>
              <a:t>, explicit conversations with children about interracial friendship can dramatically improve their racial attitudes –in as little as a single week!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latin typeface="+mn-lt"/>
                <a:ea typeface="+mn-ea"/>
                <a:cs typeface="+mn-cs"/>
              </a:rPr>
              <a:t>By age 12, </a:t>
            </a:r>
            <a:r>
              <a:rPr lang="en-US" sz="1200" kern="1200" dirty="0">
                <a:solidFill>
                  <a:schemeClr val="tx1"/>
                </a:solidFill>
                <a:latin typeface="+mn-lt"/>
                <a:ea typeface="+mn-ea"/>
                <a:cs typeface="+mn-cs"/>
              </a:rPr>
              <a:t>children may already be set in their beliefs and biases.</a:t>
            </a:r>
          </a:p>
          <a:p>
            <a:endParaRPr lang="en-US" dirty="0"/>
          </a:p>
          <a:p>
            <a:r>
              <a:rPr lang="en-US" sz="900" dirty="0"/>
              <a:t>Sources: The Children’s Community School – Social Justice Resources</a:t>
            </a:r>
          </a:p>
          <a:p>
            <a:r>
              <a:rPr lang="en-US" sz="900" dirty="0"/>
              <a:t>http://www.childrenscommunityschool.org/social-justice-resources/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0" i="0" kern="1200" dirty="0">
                <a:solidFill>
                  <a:schemeClr val="tx1"/>
                </a:solidFill>
                <a:effectLst/>
                <a:latin typeface="+mn-lt"/>
                <a:ea typeface="+mn-ea"/>
                <a:cs typeface="+mn-cs"/>
              </a:rPr>
              <a:t>“Leading by Example on Race to Mitigate Impact of Racism on the Health and Well-Being of Children”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kern="1200" dirty="0">
                <a:solidFill>
                  <a:schemeClr val="tx1"/>
                </a:solidFill>
                <a:latin typeface="+mn-lt"/>
                <a:ea typeface="+mn-ea"/>
                <a:cs typeface="+mn-cs"/>
              </a:rPr>
              <a:t>https://earlylearningnation.com/2020/07/leading-by-example-on-race-to-mitigate-impact-of-racism-on-the-health-and-well-being-of-children/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kern="1200" dirty="0">
                <a:solidFill>
                  <a:schemeClr val="tx1"/>
                </a:solidFill>
                <a:latin typeface="+mn-lt"/>
                <a:ea typeface="+mn-ea"/>
                <a:cs typeface="+mn-cs"/>
              </a:rPr>
              <a:t>And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kern="1200" dirty="0">
                <a:solidFill>
                  <a:schemeClr val="tx1"/>
                </a:solidFill>
                <a:latin typeface="+mn-lt"/>
                <a:ea typeface="+mn-ea"/>
                <a:cs typeface="+mn-cs"/>
              </a:rPr>
              <a:t>https://www.healthychildren.org/English/healthy-living/emotional-wellness/Building-Resilience/Pages/Talking-to-Children-About-Racial-Bias.aspx</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kern="1200" dirty="0">
                <a:solidFill>
                  <a:schemeClr val="tx1"/>
                </a:solidFill>
                <a:latin typeface="+mn-lt"/>
                <a:ea typeface="+mn-ea"/>
                <a:cs typeface="+mn-cs"/>
              </a:rPr>
              <a:t>https://pediatrics.aappublications.org/content/pediatrics/144/2/e20191765.full.pdf</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CAEE9C2B-6CB8-43F2-B096-E79E9F699109}" type="slidenum">
              <a:rPr lang="en-US" smtClean="0"/>
              <a:t>1</a:t>
            </a:fld>
            <a:endParaRPr lang="en-US"/>
          </a:p>
        </p:txBody>
      </p:sp>
    </p:spTree>
    <p:extLst>
      <p:ext uri="{BB962C8B-B14F-4D97-AF65-F5344CB8AC3E}">
        <p14:creationId xmlns:p14="http://schemas.microsoft.com/office/powerpoint/2010/main" val="2109873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A09C7-E459-498C-AD28-4DAEAF16B7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1B3F66-710E-43DE-B028-4876E56923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FB7667-1597-4161-A529-B58ECDFDEF96}"/>
              </a:ext>
            </a:extLst>
          </p:cNvPr>
          <p:cNvSpPr>
            <a:spLocks noGrp="1"/>
          </p:cNvSpPr>
          <p:nvPr>
            <p:ph type="dt" sz="half" idx="10"/>
          </p:nvPr>
        </p:nvSpPr>
        <p:spPr/>
        <p:txBody>
          <a:bodyPr/>
          <a:lstStyle/>
          <a:p>
            <a:fld id="{074C0485-A316-4DF0-8104-23DB01024EFA}" type="datetimeFigureOut">
              <a:rPr lang="en-US" smtClean="0"/>
              <a:t>6/23/2021</a:t>
            </a:fld>
            <a:endParaRPr lang="en-US"/>
          </a:p>
        </p:txBody>
      </p:sp>
      <p:sp>
        <p:nvSpPr>
          <p:cNvPr id="5" name="Footer Placeholder 4">
            <a:extLst>
              <a:ext uri="{FF2B5EF4-FFF2-40B4-BE49-F238E27FC236}">
                <a16:creationId xmlns:a16="http://schemas.microsoft.com/office/drawing/2014/main" id="{3AABA08A-1072-43CF-A78A-250C63311A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36CF0D-1031-48BA-8CFF-EC1E4EBCE57B}"/>
              </a:ext>
            </a:extLst>
          </p:cNvPr>
          <p:cNvSpPr>
            <a:spLocks noGrp="1"/>
          </p:cNvSpPr>
          <p:nvPr>
            <p:ph type="sldNum" sz="quarter" idx="12"/>
          </p:nvPr>
        </p:nvSpPr>
        <p:spPr/>
        <p:txBody>
          <a:bodyPr/>
          <a:lstStyle/>
          <a:p>
            <a:fld id="{DC548480-D009-4C69-B917-EC0E2A299770}" type="slidenum">
              <a:rPr lang="en-US" smtClean="0"/>
              <a:t>‹#›</a:t>
            </a:fld>
            <a:endParaRPr lang="en-US"/>
          </a:p>
        </p:txBody>
      </p:sp>
    </p:spTree>
    <p:extLst>
      <p:ext uri="{BB962C8B-B14F-4D97-AF65-F5344CB8AC3E}">
        <p14:creationId xmlns:p14="http://schemas.microsoft.com/office/powerpoint/2010/main" val="534730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E8058-7243-40A6-AE4C-11C4342527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96FF1B-0559-4943-B91C-49549A5297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A95636-36AD-41C7-9F1B-F29CDBA3DF54}"/>
              </a:ext>
            </a:extLst>
          </p:cNvPr>
          <p:cNvSpPr>
            <a:spLocks noGrp="1"/>
          </p:cNvSpPr>
          <p:nvPr>
            <p:ph type="dt" sz="half" idx="10"/>
          </p:nvPr>
        </p:nvSpPr>
        <p:spPr/>
        <p:txBody>
          <a:bodyPr/>
          <a:lstStyle/>
          <a:p>
            <a:fld id="{074C0485-A316-4DF0-8104-23DB01024EFA}" type="datetimeFigureOut">
              <a:rPr lang="en-US" smtClean="0"/>
              <a:t>6/23/2021</a:t>
            </a:fld>
            <a:endParaRPr lang="en-US"/>
          </a:p>
        </p:txBody>
      </p:sp>
      <p:sp>
        <p:nvSpPr>
          <p:cNvPr id="5" name="Footer Placeholder 4">
            <a:extLst>
              <a:ext uri="{FF2B5EF4-FFF2-40B4-BE49-F238E27FC236}">
                <a16:creationId xmlns:a16="http://schemas.microsoft.com/office/drawing/2014/main" id="{BA4BFB8E-BAE5-4761-A4B9-81CDDBCA5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8F0670-F7B2-4A37-A4B5-ACFEFB413FD0}"/>
              </a:ext>
            </a:extLst>
          </p:cNvPr>
          <p:cNvSpPr>
            <a:spLocks noGrp="1"/>
          </p:cNvSpPr>
          <p:nvPr>
            <p:ph type="sldNum" sz="quarter" idx="12"/>
          </p:nvPr>
        </p:nvSpPr>
        <p:spPr/>
        <p:txBody>
          <a:bodyPr/>
          <a:lstStyle/>
          <a:p>
            <a:fld id="{DC548480-D009-4C69-B917-EC0E2A299770}" type="slidenum">
              <a:rPr lang="en-US" smtClean="0"/>
              <a:t>‹#›</a:t>
            </a:fld>
            <a:endParaRPr lang="en-US"/>
          </a:p>
        </p:txBody>
      </p:sp>
    </p:spTree>
    <p:extLst>
      <p:ext uri="{BB962C8B-B14F-4D97-AF65-F5344CB8AC3E}">
        <p14:creationId xmlns:p14="http://schemas.microsoft.com/office/powerpoint/2010/main" val="3336083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42F3A6-7BA2-46D7-8CE7-8D3A1D234B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F29CC4-CC48-4540-A66A-D5396BEFF1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F77EAF-0DDA-4062-8DDC-ACD452019CF8}"/>
              </a:ext>
            </a:extLst>
          </p:cNvPr>
          <p:cNvSpPr>
            <a:spLocks noGrp="1"/>
          </p:cNvSpPr>
          <p:nvPr>
            <p:ph type="dt" sz="half" idx="10"/>
          </p:nvPr>
        </p:nvSpPr>
        <p:spPr/>
        <p:txBody>
          <a:bodyPr/>
          <a:lstStyle/>
          <a:p>
            <a:fld id="{074C0485-A316-4DF0-8104-23DB01024EFA}" type="datetimeFigureOut">
              <a:rPr lang="en-US" smtClean="0"/>
              <a:t>6/23/2021</a:t>
            </a:fld>
            <a:endParaRPr lang="en-US"/>
          </a:p>
        </p:txBody>
      </p:sp>
      <p:sp>
        <p:nvSpPr>
          <p:cNvPr id="5" name="Footer Placeholder 4">
            <a:extLst>
              <a:ext uri="{FF2B5EF4-FFF2-40B4-BE49-F238E27FC236}">
                <a16:creationId xmlns:a16="http://schemas.microsoft.com/office/drawing/2014/main" id="{579A4DC3-9245-42F6-93D0-A47C31EC64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6451F-7A1A-4354-BBA8-6774D953E835}"/>
              </a:ext>
            </a:extLst>
          </p:cNvPr>
          <p:cNvSpPr>
            <a:spLocks noGrp="1"/>
          </p:cNvSpPr>
          <p:nvPr>
            <p:ph type="sldNum" sz="quarter" idx="12"/>
          </p:nvPr>
        </p:nvSpPr>
        <p:spPr/>
        <p:txBody>
          <a:bodyPr/>
          <a:lstStyle/>
          <a:p>
            <a:fld id="{DC548480-D009-4C69-B917-EC0E2A299770}" type="slidenum">
              <a:rPr lang="en-US" smtClean="0"/>
              <a:t>‹#›</a:t>
            </a:fld>
            <a:endParaRPr lang="en-US"/>
          </a:p>
        </p:txBody>
      </p:sp>
    </p:spTree>
    <p:extLst>
      <p:ext uri="{BB962C8B-B14F-4D97-AF65-F5344CB8AC3E}">
        <p14:creationId xmlns:p14="http://schemas.microsoft.com/office/powerpoint/2010/main" val="1774591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CF71F-0ED2-4D8E-B10D-790634225C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5FC8B9-357F-43CA-9ECB-407A491B1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FA7C91-104E-4C72-895E-B4B2D2622905}"/>
              </a:ext>
            </a:extLst>
          </p:cNvPr>
          <p:cNvSpPr>
            <a:spLocks noGrp="1"/>
          </p:cNvSpPr>
          <p:nvPr>
            <p:ph type="dt" sz="half" idx="10"/>
          </p:nvPr>
        </p:nvSpPr>
        <p:spPr/>
        <p:txBody>
          <a:bodyPr/>
          <a:lstStyle/>
          <a:p>
            <a:fld id="{074C0485-A316-4DF0-8104-23DB01024EFA}" type="datetimeFigureOut">
              <a:rPr lang="en-US" smtClean="0"/>
              <a:t>6/23/2021</a:t>
            </a:fld>
            <a:endParaRPr lang="en-US"/>
          </a:p>
        </p:txBody>
      </p:sp>
      <p:sp>
        <p:nvSpPr>
          <p:cNvPr id="5" name="Footer Placeholder 4">
            <a:extLst>
              <a:ext uri="{FF2B5EF4-FFF2-40B4-BE49-F238E27FC236}">
                <a16:creationId xmlns:a16="http://schemas.microsoft.com/office/drawing/2014/main" id="{3207EF98-9CE0-4121-9E06-B57521152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920207-A942-40DC-8C93-8DFA71E174AB}"/>
              </a:ext>
            </a:extLst>
          </p:cNvPr>
          <p:cNvSpPr>
            <a:spLocks noGrp="1"/>
          </p:cNvSpPr>
          <p:nvPr>
            <p:ph type="sldNum" sz="quarter" idx="12"/>
          </p:nvPr>
        </p:nvSpPr>
        <p:spPr/>
        <p:txBody>
          <a:bodyPr/>
          <a:lstStyle/>
          <a:p>
            <a:fld id="{DC548480-D009-4C69-B917-EC0E2A299770}" type="slidenum">
              <a:rPr lang="en-US" smtClean="0"/>
              <a:t>‹#›</a:t>
            </a:fld>
            <a:endParaRPr lang="en-US"/>
          </a:p>
        </p:txBody>
      </p:sp>
    </p:spTree>
    <p:extLst>
      <p:ext uri="{BB962C8B-B14F-4D97-AF65-F5344CB8AC3E}">
        <p14:creationId xmlns:p14="http://schemas.microsoft.com/office/powerpoint/2010/main" val="1634161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26CCC-6492-4E64-A6C8-BCF992BE0C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9894ED-AE90-44BA-9ED7-68A0A8A28E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CAD635-3BD8-4702-86F5-55B2D00649C3}"/>
              </a:ext>
            </a:extLst>
          </p:cNvPr>
          <p:cNvSpPr>
            <a:spLocks noGrp="1"/>
          </p:cNvSpPr>
          <p:nvPr>
            <p:ph type="dt" sz="half" idx="10"/>
          </p:nvPr>
        </p:nvSpPr>
        <p:spPr/>
        <p:txBody>
          <a:bodyPr/>
          <a:lstStyle/>
          <a:p>
            <a:fld id="{074C0485-A316-4DF0-8104-23DB01024EFA}" type="datetimeFigureOut">
              <a:rPr lang="en-US" smtClean="0"/>
              <a:t>6/23/2021</a:t>
            </a:fld>
            <a:endParaRPr lang="en-US"/>
          </a:p>
        </p:txBody>
      </p:sp>
      <p:sp>
        <p:nvSpPr>
          <p:cNvPr id="5" name="Footer Placeholder 4">
            <a:extLst>
              <a:ext uri="{FF2B5EF4-FFF2-40B4-BE49-F238E27FC236}">
                <a16:creationId xmlns:a16="http://schemas.microsoft.com/office/drawing/2014/main" id="{23F16417-ECC4-4E15-9FCC-8F01875EFA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D3F4F2-4AF3-49E6-85D3-21742468444F}"/>
              </a:ext>
            </a:extLst>
          </p:cNvPr>
          <p:cNvSpPr>
            <a:spLocks noGrp="1"/>
          </p:cNvSpPr>
          <p:nvPr>
            <p:ph type="sldNum" sz="quarter" idx="12"/>
          </p:nvPr>
        </p:nvSpPr>
        <p:spPr/>
        <p:txBody>
          <a:bodyPr/>
          <a:lstStyle/>
          <a:p>
            <a:fld id="{DC548480-D009-4C69-B917-EC0E2A299770}" type="slidenum">
              <a:rPr lang="en-US" smtClean="0"/>
              <a:t>‹#›</a:t>
            </a:fld>
            <a:endParaRPr lang="en-US"/>
          </a:p>
        </p:txBody>
      </p:sp>
    </p:spTree>
    <p:extLst>
      <p:ext uri="{BB962C8B-B14F-4D97-AF65-F5344CB8AC3E}">
        <p14:creationId xmlns:p14="http://schemas.microsoft.com/office/powerpoint/2010/main" val="1672872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24BEE-E90C-44FE-AA88-F51649D191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E5CD97-8B7C-492E-824E-2A55A3C35B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D802E0-107D-496C-8DA5-6E01B2BB0C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5590C8-1330-4FC7-A2B8-C2D7EF0A2B04}"/>
              </a:ext>
            </a:extLst>
          </p:cNvPr>
          <p:cNvSpPr>
            <a:spLocks noGrp="1"/>
          </p:cNvSpPr>
          <p:nvPr>
            <p:ph type="dt" sz="half" idx="10"/>
          </p:nvPr>
        </p:nvSpPr>
        <p:spPr/>
        <p:txBody>
          <a:bodyPr/>
          <a:lstStyle/>
          <a:p>
            <a:fld id="{074C0485-A316-4DF0-8104-23DB01024EFA}" type="datetimeFigureOut">
              <a:rPr lang="en-US" smtClean="0"/>
              <a:t>6/23/2021</a:t>
            </a:fld>
            <a:endParaRPr lang="en-US"/>
          </a:p>
        </p:txBody>
      </p:sp>
      <p:sp>
        <p:nvSpPr>
          <p:cNvPr id="6" name="Footer Placeholder 5">
            <a:extLst>
              <a:ext uri="{FF2B5EF4-FFF2-40B4-BE49-F238E27FC236}">
                <a16:creationId xmlns:a16="http://schemas.microsoft.com/office/drawing/2014/main" id="{FD1BFE8A-0686-4D6B-8C74-97EF7DC4BB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052953-40A2-4902-A180-7A225FBEC38E}"/>
              </a:ext>
            </a:extLst>
          </p:cNvPr>
          <p:cNvSpPr>
            <a:spLocks noGrp="1"/>
          </p:cNvSpPr>
          <p:nvPr>
            <p:ph type="sldNum" sz="quarter" idx="12"/>
          </p:nvPr>
        </p:nvSpPr>
        <p:spPr/>
        <p:txBody>
          <a:bodyPr/>
          <a:lstStyle/>
          <a:p>
            <a:fld id="{DC548480-D009-4C69-B917-EC0E2A299770}" type="slidenum">
              <a:rPr lang="en-US" smtClean="0"/>
              <a:t>‹#›</a:t>
            </a:fld>
            <a:endParaRPr lang="en-US"/>
          </a:p>
        </p:txBody>
      </p:sp>
    </p:spTree>
    <p:extLst>
      <p:ext uri="{BB962C8B-B14F-4D97-AF65-F5344CB8AC3E}">
        <p14:creationId xmlns:p14="http://schemas.microsoft.com/office/powerpoint/2010/main" val="213166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DD92D-0ECB-42B4-B791-E133BB7B18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53B71B-F68C-47E2-BB47-EF2C76A7D3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E8BE-8A0C-4C73-BAF9-0E8C749976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FB986C-2E4A-400B-8AA1-B65B77678C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552B27-3DFB-425D-A5F8-721F1DCE76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D18D76-8072-44FE-B421-E72599CC9BB1}"/>
              </a:ext>
            </a:extLst>
          </p:cNvPr>
          <p:cNvSpPr>
            <a:spLocks noGrp="1"/>
          </p:cNvSpPr>
          <p:nvPr>
            <p:ph type="dt" sz="half" idx="10"/>
          </p:nvPr>
        </p:nvSpPr>
        <p:spPr/>
        <p:txBody>
          <a:bodyPr/>
          <a:lstStyle/>
          <a:p>
            <a:fld id="{074C0485-A316-4DF0-8104-23DB01024EFA}" type="datetimeFigureOut">
              <a:rPr lang="en-US" smtClean="0"/>
              <a:t>6/23/2021</a:t>
            </a:fld>
            <a:endParaRPr lang="en-US"/>
          </a:p>
        </p:txBody>
      </p:sp>
      <p:sp>
        <p:nvSpPr>
          <p:cNvPr id="8" name="Footer Placeholder 7">
            <a:extLst>
              <a:ext uri="{FF2B5EF4-FFF2-40B4-BE49-F238E27FC236}">
                <a16:creationId xmlns:a16="http://schemas.microsoft.com/office/drawing/2014/main" id="{A3FBEEB2-FF20-4D5B-AE8B-DA726ABA5E6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FEC8F7-A319-42A8-A484-F051E4C44E8C}"/>
              </a:ext>
            </a:extLst>
          </p:cNvPr>
          <p:cNvSpPr>
            <a:spLocks noGrp="1"/>
          </p:cNvSpPr>
          <p:nvPr>
            <p:ph type="sldNum" sz="quarter" idx="12"/>
          </p:nvPr>
        </p:nvSpPr>
        <p:spPr/>
        <p:txBody>
          <a:bodyPr/>
          <a:lstStyle/>
          <a:p>
            <a:fld id="{DC548480-D009-4C69-B917-EC0E2A299770}" type="slidenum">
              <a:rPr lang="en-US" smtClean="0"/>
              <a:t>‹#›</a:t>
            </a:fld>
            <a:endParaRPr lang="en-US"/>
          </a:p>
        </p:txBody>
      </p:sp>
    </p:spTree>
    <p:extLst>
      <p:ext uri="{BB962C8B-B14F-4D97-AF65-F5344CB8AC3E}">
        <p14:creationId xmlns:p14="http://schemas.microsoft.com/office/powerpoint/2010/main" val="137230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7C627-6E6D-44EF-B3D4-8C846A435A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8578AF-CCC4-4DC6-AE07-131712F4D775}"/>
              </a:ext>
            </a:extLst>
          </p:cNvPr>
          <p:cNvSpPr>
            <a:spLocks noGrp="1"/>
          </p:cNvSpPr>
          <p:nvPr>
            <p:ph type="dt" sz="half" idx="10"/>
          </p:nvPr>
        </p:nvSpPr>
        <p:spPr/>
        <p:txBody>
          <a:bodyPr/>
          <a:lstStyle/>
          <a:p>
            <a:fld id="{074C0485-A316-4DF0-8104-23DB01024EFA}" type="datetimeFigureOut">
              <a:rPr lang="en-US" smtClean="0"/>
              <a:t>6/23/2021</a:t>
            </a:fld>
            <a:endParaRPr lang="en-US"/>
          </a:p>
        </p:txBody>
      </p:sp>
      <p:sp>
        <p:nvSpPr>
          <p:cNvPr id="4" name="Footer Placeholder 3">
            <a:extLst>
              <a:ext uri="{FF2B5EF4-FFF2-40B4-BE49-F238E27FC236}">
                <a16:creationId xmlns:a16="http://schemas.microsoft.com/office/drawing/2014/main" id="{36C6790A-F4F9-4445-86D8-49ECACB4ED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C3FCE1-E04D-45B1-AA33-6EB44FB9A661}"/>
              </a:ext>
            </a:extLst>
          </p:cNvPr>
          <p:cNvSpPr>
            <a:spLocks noGrp="1"/>
          </p:cNvSpPr>
          <p:nvPr>
            <p:ph type="sldNum" sz="quarter" idx="12"/>
          </p:nvPr>
        </p:nvSpPr>
        <p:spPr/>
        <p:txBody>
          <a:bodyPr/>
          <a:lstStyle/>
          <a:p>
            <a:fld id="{DC548480-D009-4C69-B917-EC0E2A299770}" type="slidenum">
              <a:rPr lang="en-US" smtClean="0"/>
              <a:t>‹#›</a:t>
            </a:fld>
            <a:endParaRPr lang="en-US"/>
          </a:p>
        </p:txBody>
      </p:sp>
    </p:spTree>
    <p:extLst>
      <p:ext uri="{BB962C8B-B14F-4D97-AF65-F5344CB8AC3E}">
        <p14:creationId xmlns:p14="http://schemas.microsoft.com/office/powerpoint/2010/main" val="292486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6D09A1-18D6-4DF3-B9C8-1A080C94AECB}"/>
              </a:ext>
            </a:extLst>
          </p:cNvPr>
          <p:cNvSpPr>
            <a:spLocks noGrp="1"/>
          </p:cNvSpPr>
          <p:nvPr>
            <p:ph type="dt" sz="half" idx="10"/>
          </p:nvPr>
        </p:nvSpPr>
        <p:spPr/>
        <p:txBody>
          <a:bodyPr/>
          <a:lstStyle/>
          <a:p>
            <a:fld id="{074C0485-A316-4DF0-8104-23DB01024EFA}" type="datetimeFigureOut">
              <a:rPr lang="en-US" smtClean="0"/>
              <a:t>6/23/2021</a:t>
            </a:fld>
            <a:endParaRPr lang="en-US"/>
          </a:p>
        </p:txBody>
      </p:sp>
      <p:sp>
        <p:nvSpPr>
          <p:cNvPr id="3" name="Footer Placeholder 2">
            <a:extLst>
              <a:ext uri="{FF2B5EF4-FFF2-40B4-BE49-F238E27FC236}">
                <a16:creationId xmlns:a16="http://schemas.microsoft.com/office/drawing/2014/main" id="{5C8C18CF-A147-4E58-A615-723F3C9F06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479F0C-5029-406D-808D-73A3D612A0E0}"/>
              </a:ext>
            </a:extLst>
          </p:cNvPr>
          <p:cNvSpPr>
            <a:spLocks noGrp="1"/>
          </p:cNvSpPr>
          <p:nvPr>
            <p:ph type="sldNum" sz="quarter" idx="12"/>
          </p:nvPr>
        </p:nvSpPr>
        <p:spPr/>
        <p:txBody>
          <a:bodyPr/>
          <a:lstStyle/>
          <a:p>
            <a:fld id="{DC548480-D009-4C69-B917-EC0E2A299770}" type="slidenum">
              <a:rPr lang="en-US" smtClean="0"/>
              <a:t>‹#›</a:t>
            </a:fld>
            <a:endParaRPr lang="en-US"/>
          </a:p>
        </p:txBody>
      </p:sp>
    </p:spTree>
    <p:extLst>
      <p:ext uri="{BB962C8B-B14F-4D97-AF65-F5344CB8AC3E}">
        <p14:creationId xmlns:p14="http://schemas.microsoft.com/office/powerpoint/2010/main" val="4185630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21B3E-A8E6-49D6-B4BC-F17180BEE1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9242F1-9DA7-456F-9810-972C20319F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07BCF9D-F704-44C0-A54C-CE77438E1D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72BC77-AD3A-461C-AA87-2EF4647F31B7}"/>
              </a:ext>
            </a:extLst>
          </p:cNvPr>
          <p:cNvSpPr>
            <a:spLocks noGrp="1"/>
          </p:cNvSpPr>
          <p:nvPr>
            <p:ph type="dt" sz="half" idx="10"/>
          </p:nvPr>
        </p:nvSpPr>
        <p:spPr/>
        <p:txBody>
          <a:bodyPr/>
          <a:lstStyle/>
          <a:p>
            <a:fld id="{074C0485-A316-4DF0-8104-23DB01024EFA}" type="datetimeFigureOut">
              <a:rPr lang="en-US" smtClean="0"/>
              <a:t>6/23/2021</a:t>
            </a:fld>
            <a:endParaRPr lang="en-US"/>
          </a:p>
        </p:txBody>
      </p:sp>
      <p:sp>
        <p:nvSpPr>
          <p:cNvPr id="6" name="Footer Placeholder 5">
            <a:extLst>
              <a:ext uri="{FF2B5EF4-FFF2-40B4-BE49-F238E27FC236}">
                <a16:creationId xmlns:a16="http://schemas.microsoft.com/office/drawing/2014/main" id="{5312F120-FDD4-4D23-B96D-BBB0503FEE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180D4A-1A8C-4B4F-B21E-65BF6E1352A1}"/>
              </a:ext>
            </a:extLst>
          </p:cNvPr>
          <p:cNvSpPr>
            <a:spLocks noGrp="1"/>
          </p:cNvSpPr>
          <p:nvPr>
            <p:ph type="sldNum" sz="quarter" idx="12"/>
          </p:nvPr>
        </p:nvSpPr>
        <p:spPr/>
        <p:txBody>
          <a:bodyPr/>
          <a:lstStyle/>
          <a:p>
            <a:fld id="{DC548480-D009-4C69-B917-EC0E2A299770}" type="slidenum">
              <a:rPr lang="en-US" smtClean="0"/>
              <a:t>‹#›</a:t>
            </a:fld>
            <a:endParaRPr lang="en-US"/>
          </a:p>
        </p:txBody>
      </p:sp>
    </p:spTree>
    <p:extLst>
      <p:ext uri="{BB962C8B-B14F-4D97-AF65-F5344CB8AC3E}">
        <p14:creationId xmlns:p14="http://schemas.microsoft.com/office/powerpoint/2010/main" val="2039846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B6390-313D-4948-9DE3-B61F3058FB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9E724B-B755-431E-A17C-F169796A52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B5FF876-B9A2-43DF-B346-DC54D96830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A22FF7-60D1-4D14-BCFB-F9B67F94967C}"/>
              </a:ext>
            </a:extLst>
          </p:cNvPr>
          <p:cNvSpPr>
            <a:spLocks noGrp="1"/>
          </p:cNvSpPr>
          <p:nvPr>
            <p:ph type="dt" sz="half" idx="10"/>
          </p:nvPr>
        </p:nvSpPr>
        <p:spPr/>
        <p:txBody>
          <a:bodyPr/>
          <a:lstStyle/>
          <a:p>
            <a:fld id="{074C0485-A316-4DF0-8104-23DB01024EFA}" type="datetimeFigureOut">
              <a:rPr lang="en-US" smtClean="0"/>
              <a:t>6/23/2021</a:t>
            </a:fld>
            <a:endParaRPr lang="en-US"/>
          </a:p>
        </p:txBody>
      </p:sp>
      <p:sp>
        <p:nvSpPr>
          <p:cNvPr id="6" name="Footer Placeholder 5">
            <a:extLst>
              <a:ext uri="{FF2B5EF4-FFF2-40B4-BE49-F238E27FC236}">
                <a16:creationId xmlns:a16="http://schemas.microsoft.com/office/drawing/2014/main" id="{2FF15CFA-8288-463E-BBCE-1E68C38873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F3B142-8C1D-41F5-909A-F45A29880AE1}"/>
              </a:ext>
            </a:extLst>
          </p:cNvPr>
          <p:cNvSpPr>
            <a:spLocks noGrp="1"/>
          </p:cNvSpPr>
          <p:nvPr>
            <p:ph type="sldNum" sz="quarter" idx="12"/>
          </p:nvPr>
        </p:nvSpPr>
        <p:spPr/>
        <p:txBody>
          <a:bodyPr/>
          <a:lstStyle/>
          <a:p>
            <a:fld id="{DC548480-D009-4C69-B917-EC0E2A299770}" type="slidenum">
              <a:rPr lang="en-US" smtClean="0"/>
              <a:t>‹#›</a:t>
            </a:fld>
            <a:endParaRPr lang="en-US"/>
          </a:p>
        </p:txBody>
      </p:sp>
    </p:spTree>
    <p:extLst>
      <p:ext uri="{BB962C8B-B14F-4D97-AF65-F5344CB8AC3E}">
        <p14:creationId xmlns:p14="http://schemas.microsoft.com/office/powerpoint/2010/main" val="3839444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D3CB2B-B9C6-4D9F-A90F-C146E49FE1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133659-7A08-4751-8A6B-78B80B5B5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02B02D-40B0-4AC2-987D-4DA534E9D5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4C0485-A316-4DF0-8104-23DB01024EFA}" type="datetimeFigureOut">
              <a:rPr lang="en-US" smtClean="0"/>
              <a:t>6/23/2021</a:t>
            </a:fld>
            <a:endParaRPr lang="en-US"/>
          </a:p>
        </p:txBody>
      </p:sp>
      <p:sp>
        <p:nvSpPr>
          <p:cNvPr id="5" name="Footer Placeholder 4">
            <a:extLst>
              <a:ext uri="{FF2B5EF4-FFF2-40B4-BE49-F238E27FC236}">
                <a16:creationId xmlns:a16="http://schemas.microsoft.com/office/drawing/2014/main" id="{0A26E539-9A57-4026-B987-2BD9740A2A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61F0EAB-65B4-4A31-A520-31BA52B31B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48480-D009-4C69-B917-EC0E2A299770}" type="slidenum">
              <a:rPr lang="en-US" smtClean="0"/>
              <a:t>‹#›</a:t>
            </a:fld>
            <a:endParaRPr lang="en-US"/>
          </a:p>
        </p:txBody>
      </p:sp>
    </p:spTree>
    <p:extLst>
      <p:ext uri="{BB962C8B-B14F-4D97-AF65-F5344CB8AC3E}">
        <p14:creationId xmlns:p14="http://schemas.microsoft.com/office/powerpoint/2010/main" val="482235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imeline, calendar&#10;&#10;Description automatically generated">
            <a:extLst>
              <a:ext uri="{FF2B5EF4-FFF2-40B4-BE49-F238E27FC236}">
                <a16:creationId xmlns:a16="http://schemas.microsoft.com/office/drawing/2014/main" id="{261FD9CC-6D35-4949-B08F-BA08CDC63F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58470" y="0"/>
            <a:ext cx="8875059" cy="6858000"/>
          </a:xfrm>
          <a:prstGeom prst="rect">
            <a:avLst/>
          </a:prstGeom>
        </p:spPr>
      </p:pic>
    </p:spTree>
    <p:extLst>
      <p:ext uri="{BB962C8B-B14F-4D97-AF65-F5344CB8AC3E}">
        <p14:creationId xmlns:p14="http://schemas.microsoft.com/office/powerpoint/2010/main" val="2836934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569</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Poole, Callie</dc:creator>
  <cp:lastModifiedBy>Poole, Callie</cp:lastModifiedBy>
  <cp:revision>1</cp:revision>
  <dcterms:created xsi:type="dcterms:W3CDTF">2021-06-23T16:00:53Z</dcterms:created>
  <dcterms:modified xsi:type="dcterms:W3CDTF">2021-06-23T16:02:27Z</dcterms:modified>
</cp:coreProperties>
</file>