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88" r:id="rId5"/>
    <p:sldId id="286" r:id="rId6"/>
    <p:sldId id="287" r:id="rId7"/>
    <p:sldId id="315" r:id="rId8"/>
    <p:sldId id="309" r:id="rId9"/>
    <p:sldId id="320" r:id="rId10"/>
    <p:sldId id="292" r:id="rId11"/>
    <p:sldId id="304" r:id="rId12"/>
    <p:sldId id="307" r:id="rId13"/>
    <p:sldId id="295" r:id="rId14"/>
    <p:sldId id="303" r:id="rId15"/>
    <p:sldId id="310" r:id="rId16"/>
    <p:sldId id="321" r:id="rId17"/>
    <p:sldId id="322" r:id="rId18"/>
    <p:sldId id="316" r:id="rId19"/>
    <p:sldId id="318" r:id="rId20"/>
    <p:sldId id="290" r:id="rId21"/>
    <p:sldId id="308" r:id="rId22"/>
    <p:sldId id="319" r:id="rId23"/>
    <p:sldId id="256" r:id="rId24"/>
    <p:sldId id="323" r:id="rId25"/>
    <p:sldId id="326" r:id="rId26"/>
    <p:sldId id="325" r:id="rId27"/>
    <p:sldId id="327" r:id="rId28"/>
    <p:sldId id="324" r:id="rId29"/>
    <p:sldId id="30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CA3D11-03DE-A85A-8BEE-0B85DA9B8791}" name="Kelli Crain" initials="KC" userId="S::kcrain@mde.k12.ms.us::8c051780-1b18-4ed2-ac1e-92d6123e8e80" providerId="AD"/>
  <p188:author id="{A6AE6C42-647B-74A2-4DEC-C930B26B838E}" name="Amanda Logue" initials="AL" userId="S::amanda.logue@mde.k12.ms.us::1f58cc6a-c37d-438f-9676-87c23153f44e" providerId="AD"/>
  <p188:author id="{6541165E-DC0E-F338-9E7A-A16959D805FA}" name="Aimee Hawkins" initials="AH" userId="S::ahawkins@mde.k12.ms.us::da7c49ce-c4c5-4cf4-bbc3-dfc87cf0f12d" providerId="AD"/>
  <p188:author id="{94973364-2FDF-D2A5-3A0C-836ADECF29F2}" name="Lori Stringer" initials="LS" userId="S::lstringer@mdek12.org::97e3bdd8-f261-4461-a8cf-92070828e26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ummer Walker" initials="SW" lastIdx="18" clrIdx="0">
    <p:extLst>
      <p:ext uri="{19B8F6BF-5375-455C-9EA6-DF929625EA0E}">
        <p15:presenceInfo xmlns:p15="http://schemas.microsoft.com/office/powerpoint/2012/main" userId="S::swalker@mdek12.org::e3495eb5-c7c0-47ba-a312-fd0676650e64" providerId="AD"/>
      </p:ext>
    </p:extLst>
  </p:cmAuthor>
  <p:cmAuthor id="2" name="Aimee Hawkins" initials="AH" lastIdx="9" clrIdx="1">
    <p:extLst>
      <p:ext uri="{19B8F6BF-5375-455C-9EA6-DF929625EA0E}">
        <p15:presenceInfo xmlns:p15="http://schemas.microsoft.com/office/powerpoint/2012/main" userId="S::ahawkins@mde.k12.ms.us::da7c49ce-c4c5-4cf4-bbc3-dfc87cf0f1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51E"/>
    <a:srgbClr val="B0D357"/>
    <a:srgbClr val="E9F7FE"/>
    <a:srgbClr val="EF3A5B"/>
    <a:srgbClr val="003B71"/>
    <a:srgbClr val="5FAADE"/>
    <a:srgbClr val="A74A7A"/>
    <a:srgbClr val="69C8C3"/>
    <a:srgbClr val="39A1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758B75-8993-66EA-5073-68A0DDDC0927}" v="3" dt="2021-11-03T18:12:27.010"/>
    <p1510:client id="{27C304C0-8168-30F5-9455-FB1B69EFCBE2}" v="1" dt="2021-11-03T22:23:27.445"/>
    <p1510:client id="{2BC32BA6-347A-4C49-77BD-A32FFE439177}" v="284" dt="2021-11-17T16:52:29.801"/>
    <p1510:client id="{313B4BB1-1C6E-2ADF-8EB0-E36BF0D5BA48}" v="4" dt="2021-11-16T19:56:51.131"/>
    <p1510:client id="{55D3B8A0-934E-3030-49F9-855FACF643BA}" v="713" dt="2021-11-03T17:58:29.426"/>
    <p1510:client id="{6A58A399-DF22-83B0-82C8-B7207153FFA5}" v="9" dt="2021-11-03T14:44:12.773"/>
    <p1510:client id="{6F0C646D-A23D-EB3E-77E4-E04D72987B39}" v="17" dt="2021-11-03T18:07:31.911"/>
    <p1510:client id="{96EF8FD2-9BAE-95BF-A202-713D7C631207}" v="63" dt="2021-11-16T19:44:53.401"/>
    <p1510:client id="{E042F16E-E3C3-E814-E8C4-FF08970C6E54}" v="72" dt="2021-11-02T22:00:01.867"/>
    <p1510:client id="{F27D5D27-8D9D-36D0-FCC1-80105B551876}" v="14" dt="2021-11-16T19:43:45.3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6"/>
  </p:normalViewPr>
  <p:slideViewPr>
    <p:cSldViewPr snapToGrid="0">
      <p:cViewPr varScale="1">
        <p:scale>
          <a:sx n="105" d="100"/>
          <a:sy n="105" d="100"/>
        </p:scale>
        <p:origin x="84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7CCA9-ED3A-F045-97E2-A2791CD30ACD}" type="datetimeFigureOut">
              <a:rPr lang="en-US" smtClean="0"/>
              <a:t>11/30/21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74287C-F1A9-1F49-875F-770B5241E278}" type="slidenum">
              <a:rPr lang="en-US" smtClean="0"/>
              <a:t>‹#›</a:t>
            </a:fld>
            <a:endParaRPr lang="en-US"/>
          </a:p>
        </p:txBody>
      </p:sp>
    </p:spTree>
    <p:extLst>
      <p:ext uri="{BB962C8B-B14F-4D97-AF65-F5344CB8AC3E}">
        <p14:creationId xmlns:p14="http://schemas.microsoft.com/office/powerpoint/2010/main" val="599804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Update QR Code</a:t>
            </a:r>
          </a:p>
        </p:txBody>
      </p:sp>
      <p:sp>
        <p:nvSpPr>
          <p:cNvPr id="4" name="Slide Number Placeholder 3"/>
          <p:cNvSpPr>
            <a:spLocks noGrp="1"/>
          </p:cNvSpPr>
          <p:nvPr>
            <p:ph type="sldNum" sz="quarter" idx="5"/>
          </p:nvPr>
        </p:nvSpPr>
        <p:spPr/>
        <p:txBody>
          <a:bodyPr/>
          <a:lstStyle/>
          <a:p>
            <a:fld id="{D074287C-F1A9-1F49-875F-770B5241E278}" type="slidenum">
              <a:rPr lang="en-US" smtClean="0"/>
              <a:t>6</a:t>
            </a:fld>
            <a:endParaRPr lang="en-US"/>
          </a:p>
        </p:txBody>
      </p:sp>
    </p:spTree>
    <p:extLst>
      <p:ext uri="{BB962C8B-B14F-4D97-AF65-F5344CB8AC3E}">
        <p14:creationId xmlns:p14="http://schemas.microsoft.com/office/powerpoint/2010/main" val="1431440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7</a:t>
            </a:fld>
            <a:endParaRPr lang="en-US"/>
          </a:p>
        </p:txBody>
      </p:sp>
    </p:spTree>
    <p:extLst>
      <p:ext uri="{BB962C8B-B14F-4D97-AF65-F5344CB8AC3E}">
        <p14:creationId xmlns:p14="http://schemas.microsoft.com/office/powerpoint/2010/main" val="339091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8</a:t>
            </a:fld>
            <a:endParaRPr lang="en-US"/>
          </a:p>
        </p:txBody>
      </p:sp>
    </p:spTree>
    <p:extLst>
      <p:ext uri="{BB962C8B-B14F-4D97-AF65-F5344CB8AC3E}">
        <p14:creationId xmlns:p14="http://schemas.microsoft.com/office/powerpoint/2010/main" val="1894700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**Games should be tied to a specific skill.  They can be prepackaged, but only if you can tie them to a standard that needs to be practiced.</a:t>
            </a:r>
            <a:endParaRPr lang="en-US" dirty="0"/>
          </a:p>
        </p:txBody>
      </p:sp>
      <p:sp>
        <p:nvSpPr>
          <p:cNvPr id="4" name="Slide Number Placeholder 3"/>
          <p:cNvSpPr>
            <a:spLocks noGrp="1"/>
          </p:cNvSpPr>
          <p:nvPr>
            <p:ph type="sldNum" sz="quarter" idx="5"/>
          </p:nvPr>
        </p:nvSpPr>
        <p:spPr/>
        <p:txBody>
          <a:bodyPr/>
          <a:lstStyle/>
          <a:p>
            <a:fld id="{D074287C-F1A9-1F49-875F-770B5241E278}" type="slidenum">
              <a:rPr lang="en-US" smtClean="0"/>
              <a:t>11</a:t>
            </a:fld>
            <a:endParaRPr lang="en-US"/>
          </a:p>
        </p:txBody>
      </p:sp>
    </p:spTree>
    <p:extLst>
      <p:ext uri="{BB962C8B-B14F-4D97-AF65-F5344CB8AC3E}">
        <p14:creationId xmlns:p14="http://schemas.microsoft.com/office/powerpoint/2010/main" val="2175869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**Do on anchor chart.</a:t>
            </a:r>
          </a:p>
        </p:txBody>
      </p:sp>
      <p:sp>
        <p:nvSpPr>
          <p:cNvPr id="4" name="Slide Number Placeholder 3"/>
          <p:cNvSpPr>
            <a:spLocks noGrp="1"/>
          </p:cNvSpPr>
          <p:nvPr>
            <p:ph type="sldNum" sz="quarter" idx="5"/>
          </p:nvPr>
        </p:nvSpPr>
        <p:spPr/>
        <p:txBody>
          <a:bodyPr/>
          <a:lstStyle/>
          <a:p>
            <a:fld id="{D074287C-F1A9-1F49-875F-770B5241E278}" type="slidenum">
              <a:rPr lang="en-US" smtClean="0"/>
              <a:t>17</a:t>
            </a:fld>
            <a:endParaRPr lang="en-US"/>
          </a:p>
        </p:txBody>
      </p:sp>
    </p:spTree>
    <p:extLst>
      <p:ext uri="{BB962C8B-B14F-4D97-AF65-F5344CB8AC3E}">
        <p14:creationId xmlns:p14="http://schemas.microsoft.com/office/powerpoint/2010/main" val="4256778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8729d97241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 name="Google Shape;49;g8729d97241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cs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26</a:t>
            </a:fld>
            <a:endParaRPr lang="en-US"/>
          </a:p>
        </p:txBody>
      </p:sp>
    </p:spTree>
    <p:extLst>
      <p:ext uri="{BB962C8B-B14F-4D97-AF65-F5344CB8AC3E}">
        <p14:creationId xmlns:p14="http://schemas.microsoft.com/office/powerpoint/2010/main" val="14976075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11/30/21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sign&#10;&#10;Description automatically generated">
            <a:extLst>
              <a:ext uri="{FF2B5EF4-FFF2-40B4-BE49-F238E27FC236}">
                <a16:creationId xmlns:a16="http://schemas.microsoft.com/office/drawing/2014/main" id="{C1AE4D28-F5A0-B947-A421-CBF3D3DA1F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0906" y="4746632"/>
            <a:ext cx="2837793" cy="1097280"/>
          </a:xfrm>
          <a:prstGeom prst="rect">
            <a:avLst/>
          </a:prstGeom>
        </p:spPr>
      </p:pic>
      <p:pic>
        <p:nvPicPr>
          <p:cNvPr id="13" name="Picture 12" descr="A black and white logo&#10;&#10;Description automatically generated with low confidence">
            <a:extLst>
              <a:ext uri="{FF2B5EF4-FFF2-40B4-BE49-F238E27FC236}">
                <a16:creationId xmlns:a16="http://schemas.microsoft.com/office/drawing/2014/main" id="{E046170F-90BA-2745-8B7C-0E7C6CEFFC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9626" y="6254936"/>
            <a:ext cx="1554480" cy="457200"/>
          </a:xfrm>
          <a:prstGeom prst="rect">
            <a:avLst/>
          </a:prstGeom>
        </p:spPr>
      </p:pic>
      <p:sp>
        <p:nvSpPr>
          <p:cNvPr id="14" name="Rectangle 13">
            <a:extLst>
              <a:ext uri="{FF2B5EF4-FFF2-40B4-BE49-F238E27FC236}">
                <a16:creationId xmlns:a16="http://schemas.microsoft.com/office/drawing/2014/main" id="{D6B2FB67-39A2-6E44-B495-201A124265B2}"/>
              </a:ext>
            </a:extLst>
          </p:cNvPr>
          <p:cNvSpPr/>
          <p:nvPr userDrawn="1"/>
        </p:nvSpPr>
        <p:spPr>
          <a:xfrm>
            <a:off x="617584" y="3163088"/>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15" name="Rectangle 14">
            <a:extLst>
              <a:ext uri="{FF2B5EF4-FFF2-40B4-BE49-F238E27FC236}">
                <a16:creationId xmlns:a16="http://schemas.microsoft.com/office/drawing/2014/main" id="{9EA0E46B-BAE6-2745-B2BB-836E6AD4DFE6}"/>
              </a:ext>
            </a:extLst>
          </p:cNvPr>
          <p:cNvSpPr/>
          <p:nvPr userDrawn="1"/>
        </p:nvSpPr>
        <p:spPr>
          <a:xfrm>
            <a:off x="10566401" y="4436342"/>
            <a:ext cx="1625600" cy="365125"/>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50">
                <a:solidFill>
                  <a:schemeClr val="bg1"/>
                </a:solidFill>
                <a:latin typeface="Arial" panose="020B0604020202020204" pitchFamily="34" charset="0"/>
                <a:cs typeface="Arial" panose="020B0604020202020204" pitchFamily="34" charset="0"/>
              </a:rPr>
              <a:t>mdek12.org</a:t>
            </a: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617584" y="835572"/>
            <a:ext cx="10050416" cy="2119305"/>
          </a:xfrm>
        </p:spPr>
        <p:txBody>
          <a:bodyPr anchor="b">
            <a:normAutofit/>
          </a:bodyPr>
          <a:lstStyle>
            <a:lvl1pPr algn="l">
              <a:defRPr sz="80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26" name="Subtitle 2">
            <a:extLst>
              <a:ext uri="{FF2B5EF4-FFF2-40B4-BE49-F238E27FC236}">
                <a16:creationId xmlns:a16="http://schemas.microsoft.com/office/drawing/2014/main" id="{F0279B7A-573D-4943-BAE5-A2FC871B9E40}"/>
              </a:ext>
            </a:extLst>
          </p:cNvPr>
          <p:cNvSpPr>
            <a:spLocks noGrp="1"/>
          </p:cNvSpPr>
          <p:nvPr>
            <p:ph type="subTitle" idx="1"/>
          </p:nvPr>
        </p:nvSpPr>
        <p:spPr>
          <a:xfrm>
            <a:off x="617584" y="4966410"/>
            <a:ext cx="6319244" cy="510465"/>
          </a:xfrm>
        </p:spPr>
        <p:txBody>
          <a:bodyPr>
            <a:normAutofit/>
          </a:bodyPr>
          <a:lstStyle>
            <a:lvl1pPr marL="0" indent="0" algn="l">
              <a:buNone/>
              <a:defRPr sz="2800" b="1">
                <a:solidFill>
                  <a:srgbClr val="5FAAD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3" name="Text Placeholder 32">
            <a:extLst>
              <a:ext uri="{FF2B5EF4-FFF2-40B4-BE49-F238E27FC236}">
                <a16:creationId xmlns:a16="http://schemas.microsoft.com/office/drawing/2014/main" id="{2AB356AE-57B7-C64F-82AF-9F7BFA65DFE3}"/>
              </a:ext>
            </a:extLst>
          </p:cNvPr>
          <p:cNvSpPr>
            <a:spLocks noGrp="1"/>
          </p:cNvSpPr>
          <p:nvPr>
            <p:ph type="body" sz="quarter" idx="13"/>
          </p:nvPr>
        </p:nvSpPr>
        <p:spPr>
          <a:xfrm>
            <a:off x="617538" y="6254750"/>
            <a:ext cx="6208712" cy="457200"/>
          </a:xfrm>
        </p:spPr>
        <p:txBody>
          <a:bodyPr>
            <a:normAutofit/>
          </a:bodyPr>
          <a:lstStyle>
            <a:lvl1pPr marL="0" indent="0">
              <a:buNone/>
              <a:defRPr sz="20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617538" y="5486400"/>
            <a:ext cx="6096000" cy="555625"/>
          </a:xfrm>
        </p:spPr>
        <p:txBody>
          <a:bodyPr>
            <a:normAutofit/>
          </a:bodyPr>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812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or Transition_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11/30/21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F3A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F3A51E"/>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1181804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or Transition_3">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11/30/21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B0D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B0D357"/>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993620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or Transition_4">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11/30/21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69C8C3"/>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3291941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lor Transition_5">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11/30/21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39A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39A1BF"/>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3013365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lor Transition_6">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11/30/21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A74A7A"/>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499034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nsition_Imag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E45222-F49A-2946-B87B-CDB9140992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0224" y="0"/>
            <a:ext cx="12292224" cy="6858000"/>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100224"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7D7FFC99-FFCC-B042-B50D-2B5680E20D15}"/>
              </a:ext>
            </a:extLst>
          </p:cNvPr>
          <p:cNvSpPr>
            <a:spLocks noGrp="1"/>
          </p:cNvSpPr>
          <p:nvPr>
            <p:ph type="title"/>
          </p:nvPr>
        </p:nvSpPr>
        <p:spPr>
          <a:xfrm>
            <a:off x="408655" y="635431"/>
            <a:ext cx="4558553" cy="4866451"/>
          </a:xfrm>
        </p:spPr>
        <p:txBody>
          <a:bodyPr anchor="b" anchorCtr="0">
            <a:norm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27792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nsition_Image 2">
    <p:spTree>
      <p:nvGrpSpPr>
        <p:cNvPr id="1" name=""/>
        <p:cNvGrpSpPr/>
        <p:nvPr/>
      </p:nvGrpSpPr>
      <p:grpSpPr>
        <a:xfrm>
          <a:off x="0" y="0"/>
          <a:ext cx="0" cy="0"/>
          <a:chOff x="0" y="0"/>
          <a:chExt cx="0" cy="0"/>
        </a:xfrm>
      </p:grpSpPr>
      <p:pic>
        <p:nvPicPr>
          <p:cNvPr id="10" name="Picture 9" descr="Girl working while leaning over textbook">
            <a:extLst>
              <a:ext uri="{FF2B5EF4-FFF2-40B4-BE49-F238E27FC236}">
                <a16:creationId xmlns:a16="http://schemas.microsoft.com/office/drawing/2014/main" id="{AE6389C0-BABF-AE41-8EEA-3CD9FFCC1B1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112" y="0"/>
            <a:ext cx="12292224" cy="6858000"/>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FC95B889-F2E9-9A4B-A33E-49E312820CAA}"/>
              </a:ext>
            </a:extLst>
          </p:cNvPr>
          <p:cNvSpPr>
            <a:spLocks noGrp="1"/>
          </p:cNvSpPr>
          <p:nvPr>
            <p:ph type="title"/>
          </p:nvPr>
        </p:nvSpPr>
        <p:spPr>
          <a:xfrm>
            <a:off x="439651" y="380623"/>
            <a:ext cx="4558553" cy="5121273"/>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982835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nsition_Image 3">
    <p:spTree>
      <p:nvGrpSpPr>
        <p:cNvPr id="1" name=""/>
        <p:cNvGrpSpPr/>
        <p:nvPr/>
      </p:nvGrpSpPr>
      <p:grpSpPr>
        <a:xfrm>
          <a:off x="0" y="0"/>
          <a:ext cx="0" cy="0"/>
          <a:chOff x="0" y="0"/>
          <a:chExt cx="0" cy="0"/>
        </a:xfrm>
      </p:grpSpPr>
      <p:pic>
        <p:nvPicPr>
          <p:cNvPr id="9" name="Picture 8" descr="A teacher teaching a class&#10;&#10;Description automatically generated with low confidence">
            <a:extLst>
              <a:ext uri="{FF2B5EF4-FFF2-40B4-BE49-F238E27FC236}">
                <a16:creationId xmlns:a16="http://schemas.microsoft.com/office/drawing/2014/main" id="{8F7DF7AC-C006-B240-B7F4-F67CAFFBC05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F8BF3C42-6097-E149-AEA0-6F411938B4E3}"/>
              </a:ext>
            </a:extLst>
          </p:cNvPr>
          <p:cNvSpPr>
            <a:spLocks noGrp="1"/>
          </p:cNvSpPr>
          <p:nvPr>
            <p:ph type="title"/>
          </p:nvPr>
        </p:nvSpPr>
        <p:spPr>
          <a:xfrm>
            <a:off x="408655" y="480447"/>
            <a:ext cx="4558553" cy="4990451"/>
          </a:xfrm>
        </p:spPr>
        <p:txBody>
          <a:bodyPr anchor="b" anchorCtr="0">
            <a:norm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67886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_Image 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2FAE2F-A945-3944-85DC-35B8286B338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9" y="0"/>
            <a:ext cx="12191111" cy="6858000"/>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0"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3D068261-7C2B-2043-A313-794866D392BD}"/>
              </a:ext>
            </a:extLst>
          </p:cNvPr>
          <p:cNvSpPr>
            <a:spLocks noGrp="1"/>
          </p:cNvSpPr>
          <p:nvPr>
            <p:ph type="title"/>
          </p:nvPr>
        </p:nvSpPr>
        <p:spPr>
          <a:xfrm>
            <a:off x="408655" y="511443"/>
            <a:ext cx="4558553" cy="5021441"/>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70353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_Image 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223DED-4585-F74E-BC9C-2599464E51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112" y="-21265"/>
            <a:ext cx="12292224" cy="7019224"/>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37240"/>
            <a:ext cx="12292224" cy="7019224"/>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extBox 1">
            <a:extLst>
              <a:ext uri="{FF2B5EF4-FFF2-40B4-BE49-F238E27FC236}">
                <a16:creationId xmlns:a16="http://schemas.microsoft.com/office/drawing/2014/main" id="{6215581E-3ED5-CC47-BBF5-03361955FBF2}"/>
              </a:ext>
            </a:extLst>
          </p:cNvPr>
          <p:cNvSpPr txBox="1"/>
          <p:nvPr userDrawn="1"/>
        </p:nvSpPr>
        <p:spPr>
          <a:xfrm>
            <a:off x="7076661" y="168965"/>
            <a:ext cx="0" cy="0"/>
          </a:xfrm>
          <a:prstGeom prst="rect">
            <a:avLst/>
          </a:prstGeom>
        </p:spPr>
        <p:txBody>
          <a:bodyPr vert="horz" wrap="none" lIns="91440" tIns="45720" rIns="91440" bIns="45720" rtlCol="0" anchor="ctr">
            <a:noAutofit/>
          </a:bodyPr>
          <a:lstStyle/>
          <a:p>
            <a:pPr algn="l" fontAlgn="base"/>
            <a:endParaRPr lang="en-US" sz="8000" b="1">
              <a:solidFill>
                <a:srgbClr val="003B7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3570BF63-EF7F-3241-9C2D-8A00E3D8C4E5}"/>
              </a:ext>
            </a:extLst>
          </p:cNvPr>
          <p:cNvSpPr>
            <a:spLocks noGrp="1"/>
          </p:cNvSpPr>
          <p:nvPr>
            <p:ph type="title"/>
          </p:nvPr>
        </p:nvSpPr>
        <p:spPr>
          <a:xfrm>
            <a:off x="408655" y="728419"/>
            <a:ext cx="4558553" cy="4788975"/>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22011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te Board Goal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D9CDFB-04FC-1C45-BCF2-7BF44CD5916B}"/>
              </a:ext>
            </a:extLst>
          </p:cNvPr>
          <p:cNvSpPr>
            <a:spLocks noGrp="1"/>
          </p:cNvSpPr>
          <p:nvPr>
            <p:ph type="sldNum" sz="quarter" idx="12"/>
          </p:nvPr>
        </p:nvSpPr>
        <p:spPr>
          <a:xfrm>
            <a:off x="9066748" y="260350"/>
            <a:ext cx="2743200" cy="365125"/>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pic>
        <p:nvPicPr>
          <p:cNvPr id="28" name="Graphic 27">
            <a:extLst>
              <a:ext uri="{FF2B5EF4-FFF2-40B4-BE49-F238E27FC236}">
                <a16:creationId xmlns:a16="http://schemas.microsoft.com/office/drawing/2014/main" id="{A709C453-856A-3246-893D-4B40BFCF6B9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349728" y="2951211"/>
            <a:ext cx="1027214" cy="914400"/>
          </a:xfrm>
          <a:prstGeom prst="rect">
            <a:avLst/>
          </a:prstGeom>
        </p:spPr>
      </p:pic>
      <p:cxnSp>
        <p:nvCxnSpPr>
          <p:cNvPr id="30" name="Straight Connector 29">
            <a:extLst>
              <a:ext uri="{FF2B5EF4-FFF2-40B4-BE49-F238E27FC236}">
                <a16:creationId xmlns:a16="http://schemas.microsoft.com/office/drawing/2014/main" id="{BDC82DC9-14B7-884D-A1F0-DD3535A167C0}"/>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FDAB950-8708-1144-AF83-EB34DED0B4D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Mississi[ppi Department of Education logo">
            <a:extLst>
              <a:ext uri="{FF2B5EF4-FFF2-40B4-BE49-F238E27FC236}">
                <a16:creationId xmlns:a16="http://schemas.microsoft.com/office/drawing/2014/main" id="{EC068218-4799-9B4D-8F36-593A6CDCCC8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33" name="Rectangle 32">
            <a:extLst>
              <a:ext uri="{FF2B5EF4-FFF2-40B4-BE49-F238E27FC236}">
                <a16:creationId xmlns:a16="http://schemas.microsoft.com/office/drawing/2014/main" id="{18ADC1EF-E950-C542-A532-660435656B18}"/>
              </a:ext>
            </a:extLst>
          </p:cNvPr>
          <p:cNvSpPr/>
          <p:nvPr userDrawn="1"/>
        </p:nvSpPr>
        <p:spPr>
          <a:xfrm>
            <a:off x="1645920" y="1222408"/>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ALL</a:t>
            </a:r>
            <a:r>
              <a:rPr lang="en-US">
                <a:solidFill>
                  <a:schemeClr val="tx1">
                    <a:lumMod val="75000"/>
                    <a:lumOff val="25000"/>
                  </a:schemeClr>
                </a:solidFill>
                <a:latin typeface="Arial" panose="020B0604020202020204" pitchFamily="34" charset="0"/>
                <a:cs typeface="Arial" panose="020B0604020202020204" pitchFamily="34" charset="0"/>
              </a:rPr>
              <a:t> Students Proficient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and Showing Growth in All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Assessed Areas</a:t>
            </a:r>
          </a:p>
        </p:txBody>
      </p:sp>
      <p:sp>
        <p:nvSpPr>
          <p:cNvPr id="34" name="Rectangle 33">
            <a:extLst>
              <a:ext uri="{FF2B5EF4-FFF2-40B4-BE49-F238E27FC236}">
                <a16:creationId xmlns:a16="http://schemas.microsoft.com/office/drawing/2014/main" id="{74F33589-56F9-3549-89FB-15D80688A547}"/>
              </a:ext>
            </a:extLst>
          </p:cNvPr>
          <p:cNvSpPr/>
          <p:nvPr userDrawn="1"/>
        </p:nvSpPr>
        <p:spPr>
          <a:xfrm>
            <a:off x="1645920" y="266619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Student Graduates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from High School and is Ready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for College and Career</a:t>
            </a:r>
          </a:p>
        </p:txBody>
      </p:sp>
      <p:sp>
        <p:nvSpPr>
          <p:cNvPr id="35" name="Rectangle 34">
            <a:extLst>
              <a:ext uri="{FF2B5EF4-FFF2-40B4-BE49-F238E27FC236}">
                <a16:creationId xmlns:a16="http://schemas.microsoft.com/office/drawing/2014/main" id="{1698876D-FC4A-DA45-BCB6-D07D18AF04CE}"/>
              </a:ext>
            </a:extLst>
          </p:cNvPr>
          <p:cNvSpPr/>
          <p:nvPr userDrawn="1"/>
        </p:nvSpPr>
        <p:spPr>
          <a:xfrm>
            <a:off x="1645920" y="410998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Child Has Access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to a High-Quality Early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Childhood Program</a:t>
            </a:r>
          </a:p>
        </p:txBody>
      </p:sp>
      <p:sp>
        <p:nvSpPr>
          <p:cNvPr id="36" name="Rectangle 35">
            <a:extLst>
              <a:ext uri="{FF2B5EF4-FFF2-40B4-BE49-F238E27FC236}">
                <a16:creationId xmlns:a16="http://schemas.microsoft.com/office/drawing/2014/main" id="{77156B17-16E6-C941-A299-F7A86CF04FB3}"/>
              </a:ext>
            </a:extLst>
          </p:cNvPr>
          <p:cNvSpPr/>
          <p:nvPr userDrawn="1"/>
        </p:nvSpPr>
        <p:spPr>
          <a:xfrm>
            <a:off x="6294922" y="1222408"/>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274320" bIns="45720" rtlCol="0" anchor="ctr"/>
          <a:lstStyle/>
          <a:p>
            <a:pPr algn="r"/>
            <a:r>
              <a:rPr lang="en-US" b="1">
                <a:solidFill>
                  <a:schemeClr val="tx1">
                    <a:lumMod val="75000"/>
                    <a:lumOff val="25000"/>
                  </a:schemeClr>
                </a:solidFill>
                <a:latin typeface="Arial Black"/>
                <a:cs typeface="Arial Black" panose="020B0604020202020204" pitchFamily="34" charset="0"/>
              </a:rPr>
              <a:t>EVERY </a:t>
            </a:r>
            <a:r>
              <a:rPr lang="en-US">
                <a:solidFill>
                  <a:schemeClr val="tx1">
                    <a:lumMod val="75000"/>
                    <a:lumOff val="25000"/>
                  </a:schemeClr>
                </a:solidFill>
                <a:latin typeface="Arial"/>
                <a:cs typeface="Arial"/>
              </a:rPr>
              <a:t>School Has Effective Teachers and Leaders</a:t>
            </a:r>
          </a:p>
        </p:txBody>
      </p:sp>
      <p:sp>
        <p:nvSpPr>
          <p:cNvPr id="37" name="Rectangle 36">
            <a:extLst>
              <a:ext uri="{FF2B5EF4-FFF2-40B4-BE49-F238E27FC236}">
                <a16:creationId xmlns:a16="http://schemas.microsoft.com/office/drawing/2014/main" id="{60F2D9AD-F3C7-B94C-ADAC-5B40319ED59E}"/>
              </a:ext>
            </a:extLst>
          </p:cNvPr>
          <p:cNvSpPr/>
          <p:nvPr userDrawn="1"/>
        </p:nvSpPr>
        <p:spPr>
          <a:xfrm>
            <a:off x="6294922" y="266619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algn="r"/>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Community Effectively Uses a World-Class Data System to Improve Student Outcomes</a:t>
            </a:r>
          </a:p>
        </p:txBody>
      </p:sp>
      <p:sp>
        <p:nvSpPr>
          <p:cNvPr id="38" name="Rectangle 37">
            <a:extLst>
              <a:ext uri="{FF2B5EF4-FFF2-40B4-BE49-F238E27FC236}">
                <a16:creationId xmlns:a16="http://schemas.microsoft.com/office/drawing/2014/main" id="{9B9B6281-3D75-E94D-AC04-61E0399F0D06}"/>
              </a:ext>
            </a:extLst>
          </p:cNvPr>
          <p:cNvSpPr/>
          <p:nvPr userDrawn="1"/>
        </p:nvSpPr>
        <p:spPr>
          <a:xfrm>
            <a:off x="6294922" y="410998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algn="r"/>
            <a:r>
              <a:rPr lang="en-US" b="1">
                <a:solidFill>
                  <a:schemeClr val="tx1">
                    <a:lumMod val="75000"/>
                    <a:lumOff val="25000"/>
                  </a:schemeClr>
                </a:solidFill>
                <a:latin typeface="Arial Black" panose="020B0604020202020204" pitchFamily="34" charset="0"/>
                <a:cs typeface="Arial Black" panose="020B0604020202020204" pitchFamily="34" charset="0"/>
              </a:rPr>
              <a:t>EVERY </a:t>
            </a:r>
            <a:r>
              <a:rPr lang="en-US">
                <a:solidFill>
                  <a:schemeClr val="tx1">
                    <a:lumMod val="75000"/>
                    <a:lumOff val="25000"/>
                  </a:schemeClr>
                </a:solidFill>
                <a:latin typeface="Arial" panose="020B0604020202020204" pitchFamily="34" charset="0"/>
                <a:cs typeface="Arial" panose="020B0604020202020204" pitchFamily="34" charset="0"/>
              </a:rPr>
              <a:t>School and District is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Rated “C” or Higher</a:t>
            </a:r>
          </a:p>
        </p:txBody>
      </p:sp>
      <p:sp>
        <p:nvSpPr>
          <p:cNvPr id="39" name="Rectangle 38">
            <a:extLst>
              <a:ext uri="{FF2B5EF4-FFF2-40B4-BE49-F238E27FC236}">
                <a16:creationId xmlns:a16="http://schemas.microsoft.com/office/drawing/2014/main" id="{253633F8-E58F-C944-9EE7-A94D49E9DA88}"/>
              </a:ext>
            </a:extLst>
          </p:cNvPr>
          <p:cNvSpPr/>
          <p:nvPr userDrawn="1"/>
        </p:nvSpPr>
        <p:spPr>
          <a:xfrm>
            <a:off x="10510787" y="1222408"/>
            <a:ext cx="198966" cy="1164657"/>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5E5AB30-A154-BD4A-A239-16499575701C}"/>
              </a:ext>
            </a:extLst>
          </p:cNvPr>
          <p:cNvSpPr/>
          <p:nvPr userDrawn="1"/>
        </p:nvSpPr>
        <p:spPr>
          <a:xfrm>
            <a:off x="10510787" y="2665766"/>
            <a:ext cx="198966" cy="1164657"/>
          </a:xfrm>
          <a:prstGeom prst="rect">
            <a:avLst/>
          </a:prstGeom>
          <a:solidFill>
            <a:srgbClr val="39A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70A6D1B-D464-A145-ACB9-8DD578CC9D13}"/>
              </a:ext>
            </a:extLst>
          </p:cNvPr>
          <p:cNvSpPr/>
          <p:nvPr userDrawn="1"/>
        </p:nvSpPr>
        <p:spPr>
          <a:xfrm>
            <a:off x="10510787" y="4113225"/>
            <a:ext cx="198966" cy="1164657"/>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473B032-CAF1-3B41-9C95-D43315DA64D7}"/>
              </a:ext>
            </a:extLst>
          </p:cNvPr>
          <p:cNvSpPr/>
          <p:nvPr userDrawn="1"/>
        </p:nvSpPr>
        <p:spPr>
          <a:xfrm>
            <a:off x="1460571" y="1222408"/>
            <a:ext cx="198966" cy="116465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383531C-D381-1448-80C5-E3B1D5B786D3}"/>
              </a:ext>
            </a:extLst>
          </p:cNvPr>
          <p:cNvSpPr/>
          <p:nvPr userDrawn="1"/>
        </p:nvSpPr>
        <p:spPr>
          <a:xfrm>
            <a:off x="1460571" y="2665766"/>
            <a:ext cx="198966" cy="1164657"/>
          </a:xfrm>
          <a:prstGeom prst="rect">
            <a:avLst/>
          </a:prstGeom>
          <a:solidFill>
            <a:srgbClr val="F3A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3B24343-DBE5-0E4B-B5F0-34121D4E14ED}"/>
              </a:ext>
            </a:extLst>
          </p:cNvPr>
          <p:cNvSpPr/>
          <p:nvPr userDrawn="1"/>
        </p:nvSpPr>
        <p:spPr>
          <a:xfrm>
            <a:off x="1460571" y="4113225"/>
            <a:ext cx="198966" cy="1164657"/>
          </a:xfrm>
          <a:prstGeom prst="rect">
            <a:avLst/>
          </a:prstGeom>
          <a:solidFill>
            <a:srgbClr val="B0D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1E646921-2DC8-1743-8FD1-96019FBEE02D}"/>
              </a:ext>
            </a:extLst>
          </p:cNvPr>
          <p:cNvSpPr txBox="1"/>
          <p:nvPr userDrawn="1"/>
        </p:nvSpPr>
        <p:spPr>
          <a:xfrm>
            <a:off x="793465" y="1683821"/>
            <a:ext cx="574431" cy="923330"/>
          </a:xfrm>
          <a:prstGeom prst="rect">
            <a:avLst/>
          </a:prstGeom>
          <a:noFill/>
        </p:spPr>
        <p:txBody>
          <a:bodyPr wrap="square" rtlCol="0" anchor="b" anchorCtr="1">
            <a:spAutoFit/>
          </a:bodyPr>
          <a:lstStyle/>
          <a:p>
            <a:r>
              <a:rPr lang="en-US" sz="5400" b="1">
                <a:solidFill>
                  <a:srgbClr val="EF3A5B"/>
                </a:solidFill>
                <a:latin typeface="Arial Black" panose="020B0604020202020204" pitchFamily="34" charset="0"/>
                <a:cs typeface="Arial Black" panose="020B0604020202020204" pitchFamily="34" charset="0"/>
              </a:rPr>
              <a:t>1</a:t>
            </a:r>
          </a:p>
        </p:txBody>
      </p:sp>
      <p:sp>
        <p:nvSpPr>
          <p:cNvPr id="46" name="TextBox 45">
            <a:extLst>
              <a:ext uri="{FF2B5EF4-FFF2-40B4-BE49-F238E27FC236}">
                <a16:creationId xmlns:a16="http://schemas.microsoft.com/office/drawing/2014/main" id="{34D6BD40-0F76-E544-BBB7-C36A9DEBC9AD}"/>
              </a:ext>
            </a:extLst>
          </p:cNvPr>
          <p:cNvSpPr txBox="1"/>
          <p:nvPr userDrawn="1"/>
        </p:nvSpPr>
        <p:spPr>
          <a:xfrm>
            <a:off x="793465" y="3114036"/>
            <a:ext cx="574431" cy="923330"/>
          </a:xfrm>
          <a:prstGeom prst="rect">
            <a:avLst/>
          </a:prstGeom>
          <a:noFill/>
        </p:spPr>
        <p:txBody>
          <a:bodyPr wrap="square" rtlCol="0" anchor="b" anchorCtr="1">
            <a:spAutoFit/>
          </a:bodyPr>
          <a:lstStyle/>
          <a:p>
            <a:r>
              <a:rPr lang="en-US" sz="5400" b="1">
                <a:solidFill>
                  <a:srgbClr val="F3A51E"/>
                </a:solidFill>
                <a:latin typeface="Arial Black" panose="020B0604020202020204" pitchFamily="34" charset="0"/>
                <a:cs typeface="Arial Black" panose="020B0604020202020204" pitchFamily="34" charset="0"/>
              </a:rPr>
              <a:t>2</a:t>
            </a:r>
          </a:p>
        </p:txBody>
      </p:sp>
      <p:sp>
        <p:nvSpPr>
          <p:cNvPr id="47" name="TextBox 46">
            <a:extLst>
              <a:ext uri="{FF2B5EF4-FFF2-40B4-BE49-F238E27FC236}">
                <a16:creationId xmlns:a16="http://schemas.microsoft.com/office/drawing/2014/main" id="{1BA6EAF3-33DB-F342-9364-26DDDD62B9CB}"/>
              </a:ext>
            </a:extLst>
          </p:cNvPr>
          <p:cNvSpPr txBox="1"/>
          <p:nvPr userDrawn="1"/>
        </p:nvSpPr>
        <p:spPr>
          <a:xfrm>
            <a:off x="793465" y="4567698"/>
            <a:ext cx="574431" cy="923330"/>
          </a:xfrm>
          <a:prstGeom prst="rect">
            <a:avLst/>
          </a:prstGeom>
          <a:noFill/>
        </p:spPr>
        <p:txBody>
          <a:bodyPr wrap="square" rtlCol="0" anchor="b" anchorCtr="1">
            <a:spAutoFit/>
          </a:bodyPr>
          <a:lstStyle/>
          <a:p>
            <a:r>
              <a:rPr lang="en-US" sz="5400" b="1">
                <a:solidFill>
                  <a:srgbClr val="B0D357"/>
                </a:solidFill>
                <a:latin typeface="Arial Black" panose="020B0604020202020204" pitchFamily="34" charset="0"/>
                <a:cs typeface="Arial Black" panose="020B0604020202020204" pitchFamily="34" charset="0"/>
              </a:rPr>
              <a:t>3</a:t>
            </a:r>
          </a:p>
        </p:txBody>
      </p:sp>
      <p:sp>
        <p:nvSpPr>
          <p:cNvPr id="48" name="TextBox 47">
            <a:extLst>
              <a:ext uri="{FF2B5EF4-FFF2-40B4-BE49-F238E27FC236}">
                <a16:creationId xmlns:a16="http://schemas.microsoft.com/office/drawing/2014/main" id="{A27CD245-96D5-FE42-84A2-1FF855372F8D}"/>
              </a:ext>
            </a:extLst>
          </p:cNvPr>
          <p:cNvSpPr txBox="1"/>
          <p:nvPr userDrawn="1"/>
        </p:nvSpPr>
        <p:spPr>
          <a:xfrm>
            <a:off x="10804973" y="1660375"/>
            <a:ext cx="574431" cy="923330"/>
          </a:xfrm>
          <a:prstGeom prst="rect">
            <a:avLst/>
          </a:prstGeom>
          <a:noFill/>
        </p:spPr>
        <p:txBody>
          <a:bodyPr wrap="square" rtlCol="0" anchor="b" anchorCtr="1">
            <a:spAutoFit/>
          </a:bodyPr>
          <a:lstStyle/>
          <a:p>
            <a:r>
              <a:rPr lang="en-US" sz="5400" b="1">
                <a:solidFill>
                  <a:srgbClr val="69C8C3"/>
                </a:solidFill>
                <a:latin typeface="Arial Black" panose="020B0604020202020204" pitchFamily="34" charset="0"/>
                <a:cs typeface="Arial Black" panose="020B0604020202020204" pitchFamily="34" charset="0"/>
              </a:rPr>
              <a:t>4</a:t>
            </a:r>
          </a:p>
        </p:txBody>
      </p:sp>
      <p:sp>
        <p:nvSpPr>
          <p:cNvPr id="49" name="TextBox 48">
            <a:extLst>
              <a:ext uri="{FF2B5EF4-FFF2-40B4-BE49-F238E27FC236}">
                <a16:creationId xmlns:a16="http://schemas.microsoft.com/office/drawing/2014/main" id="{62E990BB-8375-E548-98A0-9A3714984933}"/>
              </a:ext>
            </a:extLst>
          </p:cNvPr>
          <p:cNvSpPr txBox="1"/>
          <p:nvPr userDrawn="1"/>
        </p:nvSpPr>
        <p:spPr>
          <a:xfrm>
            <a:off x="10804973" y="3090590"/>
            <a:ext cx="574431" cy="923330"/>
          </a:xfrm>
          <a:prstGeom prst="rect">
            <a:avLst/>
          </a:prstGeom>
          <a:noFill/>
        </p:spPr>
        <p:txBody>
          <a:bodyPr wrap="square" rtlCol="0" anchor="b" anchorCtr="1">
            <a:spAutoFit/>
          </a:bodyPr>
          <a:lstStyle/>
          <a:p>
            <a:r>
              <a:rPr lang="en-US" sz="5400" b="1">
                <a:solidFill>
                  <a:srgbClr val="39A1BF"/>
                </a:solidFill>
                <a:latin typeface="Arial Black" panose="020B0604020202020204" pitchFamily="34" charset="0"/>
                <a:cs typeface="Arial Black" panose="020B0604020202020204" pitchFamily="34" charset="0"/>
              </a:rPr>
              <a:t>5</a:t>
            </a:r>
          </a:p>
        </p:txBody>
      </p:sp>
      <p:sp>
        <p:nvSpPr>
          <p:cNvPr id="50" name="TextBox 49">
            <a:extLst>
              <a:ext uri="{FF2B5EF4-FFF2-40B4-BE49-F238E27FC236}">
                <a16:creationId xmlns:a16="http://schemas.microsoft.com/office/drawing/2014/main" id="{7BB9E0B7-7E66-9A4D-B594-50C0E31271F0}"/>
              </a:ext>
            </a:extLst>
          </p:cNvPr>
          <p:cNvSpPr txBox="1"/>
          <p:nvPr userDrawn="1"/>
        </p:nvSpPr>
        <p:spPr>
          <a:xfrm>
            <a:off x="10804973" y="4544252"/>
            <a:ext cx="574431" cy="923330"/>
          </a:xfrm>
          <a:prstGeom prst="rect">
            <a:avLst/>
          </a:prstGeom>
          <a:noFill/>
        </p:spPr>
        <p:txBody>
          <a:bodyPr wrap="square" rtlCol="0" anchor="b" anchorCtr="1">
            <a:spAutoFit/>
          </a:bodyPr>
          <a:lstStyle/>
          <a:p>
            <a:r>
              <a:rPr lang="en-US" sz="5400" b="1">
                <a:solidFill>
                  <a:srgbClr val="A74A7A"/>
                </a:solidFill>
                <a:latin typeface="Arial Black" panose="020B0604020202020204" pitchFamily="34" charset="0"/>
                <a:cs typeface="Arial Black" panose="020B0604020202020204" pitchFamily="34" charset="0"/>
              </a:rPr>
              <a:t>6</a:t>
            </a:r>
          </a:p>
        </p:txBody>
      </p:sp>
      <p:pic>
        <p:nvPicPr>
          <p:cNvPr id="51" name="Graphic 50">
            <a:extLst>
              <a:ext uri="{FF2B5EF4-FFF2-40B4-BE49-F238E27FC236}">
                <a16:creationId xmlns:a16="http://schemas.microsoft.com/office/drawing/2014/main" id="{4B9E8D18-8B2B-F94E-8248-0FFE8B9C1DF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20935" y="4576628"/>
            <a:ext cx="914400" cy="914400"/>
          </a:xfrm>
          <a:prstGeom prst="rect">
            <a:avLst/>
          </a:prstGeom>
        </p:spPr>
      </p:pic>
      <p:pic>
        <p:nvPicPr>
          <p:cNvPr id="52" name="Graphic 51">
            <a:extLst>
              <a:ext uri="{FF2B5EF4-FFF2-40B4-BE49-F238E27FC236}">
                <a16:creationId xmlns:a16="http://schemas.microsoft.com/office/drawing/2014/main" id="{DC4FCE0F-C54C-FA44-B108-E8F82851C87F}"/>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40162" y="1784518"/>
            <a:ext cx="914400" cy="914400"/>
          </a:xfrm>
          <a:prstGeom prst="rect">
            <a:avLst/>
          </a:prstGeom>
        </p:spPr>
      </p:pic>
      <p:pic>
        <p:nvPicPr>
          <p:cNvPr id="53" name="Graphic 52">
            <a:extLst>
              <a:ext uri="{FF2B5EF4-FFF2-40B4-BE49-F238E27FC236}">
                <a16:creationId xmlns:a16="http://schemas.microsoft.com/office/drawing/2014/main" id="{352AA6E4-2F0B-3F4F-87CD-44D0458173E1}"/>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11453591" y="1686529"/>
            <a:ext cx="952500" cy="952500"/>
          </a:xfrm>
          <a:prstGeom prst="rect">
            <a:avLst/>
          </a:prstGeom>
        </p:spPr>
      </p:pic>
      <p:pic>
        <p:nvPicPr>
          <p:cNvPr id="54" name="Graphic 53">
            <a:extLst>
              <a:ext uri="{FF2B5EF4-FFF2-40B4-BE49-F238E27FC236}">
                <a16:creationId xmlns:a16="http://schemas.microsoft.com/office/drawing/2014/main" id="{89475315-D462-FC49-AD4E-E6DDBC8C2273}"/>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1474624" y="4507821"/>
            <a:ext cx="914400" cy="914400"/>
          </a:xfrm>
          <a:prstGeom prst="rect">
            <a:avLst/>
          </a:prstGeom>
        </p:spPr>
      </p:pic>
      <p:pic>
        <p:nvPicPr>
          <p:cNvPr id="55" name="Graphic 54">
            <a:extLst>
              <a:ext uri="{FF2B5EF4-FFF2-40B4-BE49-F238E27FC236}">
                <a16:creationId xmlns:a16="http://schemas.microsoft.com/office/drawing/2014/main" id="{88DE9802-37C8-9F47-9827-7885E4E30CD6}"/>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flipH="1">
            <a:off x="-248588" y="3104476"/>
            <a:ext cx="1035471" cy="1035471"/>
          </a:xfrm>
          <a:prstGeom prst="rect">
            <a:avLst/>
          </a:prstGeom>
        </p:spPr>
      </p:pic>
    </p:spTree>
    <p:extLst>
      <p:ext uri="{BB962C8B-B14F-4D97-AF65-F5344CB8AC3E}">
        <p14:creationId xmlns:p14="http://schemas.microsoft.com/office/powerpoint/2010/main" val="2370117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ansition_Image 6">
    <p:spTree>
      <p:nvGrpSpPr>
        <p:cNvPr id="1" name=""/>
        <p:cNvGrpSpPr/>
        <p:nvPr/>
      </p:nvGrpSpPr>
      <p:grpSpPr>
        <a:xfrm>
          <a:off x="0" y="0"/>
          <a:ext cx="0" cy="0"/>
          <a:chOff x="0" y="0"/>
          <a:chExt cx="0" cy="0"/>
        </a:xfrm>
      </p:grpSpPr>
      <p:pic>
        <p:nvPicPr>
          <p:cNvPr id="9" name="Picture 8" descr="A pair of headphones on a chair in a classroom&#10;&#10;Description automatically generated with low confidence">
            <a:extLst>
              <a:ext uri="{FF2B5EF4-FFF2-40B4-BE49-F238E27FC236}">
                <a16:creationId xmlns:a16="http://schemas.microsoft.com/office/drawing/2014/main" id="{1674A74B-09C5-BD4E-963B-D2A8B69ED09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6"/>
          <a:stretch/>
        </p:blipFill>
        <p:spPr>
          <a:xfrm>
            <a:off x="-75168" y="1"/>
            <a:ext cx="12267168" cy="6942564"/>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0"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98C0861C-C36B-9F4D-A3EC-F1137A1B1ED3}"/>
              </a:ext>
            </a:extLst>
          </p:cNvPr>
          <p:cNvSpPr>
            <a:spLocks noGrp="1"/>
          </p:cNvSpPr>
          <p:nvPr>
            <p:ph type="title"/>
          </p:nvPr>
        </p:nvSpPr>
        <p:spPr>
          <a:xfrm>
            <a:off x="387457" y="424562"/>
            <a:ext cx="4688237" cy="5029179"/>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75522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D9CDFB-04FC-1C45-BCF2-7BF44CD5916B}"/>
              </a:ext>
            </a:extLst>
          </p:cNvPr>
          <p:cNvSpPr>
            <a:spLocks noGrp="1"/>
          </p:cNvSpPr>
          <p:nvPr>
            <p:ph type="sldNum" sz="quarter" idx="12"/>
          </p:nvPr>
        </p:nvSpPr>
        <p:spPr>
          <a:xfrm>
            <a:off x="9138920" y="260350"/>
            <a:ext cx="2743200" cy="365125"/>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sp>
        <p:nvSpPr>
          <p:cNvPr id="5" name="Rectangle 4">
            <a:extLst>
              <a:ext uri="{FF2B5EF4-FFF2-40B4-BE49-F238E27FC236}">
                <a16:creationId xmlns:a16="http://schemas.microsoft.com/office/drawing/2014/main" id="{CA2C0FA9-C06C-D849-9C30-F1672C75EB04}"/>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sign&#10;&#10;Description automatically generated">
            <a:extLst>
              <a:ext uri="{FF2B5EF4-FFF2-40B4-BE49-F238E27FC236}">
                <a16:creationId xmlns:a16="http://schemas.microsoft.com/office/drawing/2014/main" id="{0EA3CA18-3F3C-7840-B4C6-8C638E31B5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0906" y="4746632"/>
            <a:ext cx="2837793" cy="1097280"/>
          </a:xfrm>
          <a:prstGeom prst="rect">
            <a:avLst/>
          </a:prstGeom>
        </p:spPr>
      </p:pic>
      <p:pic>
        <p:nvPicPr>
          <p:cNvPr id="9" name="Picture 8" descr="A black and white logo&#10;&#10;Description automatically generated with low confidence">
            <a:extLst>
              <a:ext uri="{FF2B5EF4-FFF2-40B4-BE49-F238E27FC236}">
                <a16:creationId xmlns:a16="http://schemas.microsoft.com/office/drawing/2014/main" id="{17846ABD-3226-8443-9D8A-74A6E8E8A08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9626" y="6254936"/>
            <a:ext cx="1554480" cy="457200"/>
          </a:xfrm>
          <a:prstGeom prst="rect">
            <a:avLst/>
          </a:prstGeom>
        </p:spPr>
      </p:pic>
      <p:sp>
        <p:nvSpPr>
          <p:cNvPr id="10" name="Rectangle 9">
            <a:extLst>
              <a:ext uri="{FF2B5EF4-FFF2-40B4-BE49-F238E27FC236}">
                <a16:creationId xmlns:a16="http://schemas.microsoft.com/office/drawing/2014/main" id="{EC797C7B-1E37-6545-B842-2A117C45938B}"/>
              </a:ext>
            </a:extLst>
          </p:cNvPr>
          <p:cNvSpPr/>
          <p:nvPr userDrawn="1"/>
        </p:nvSpPr>
        <p:spPr>
          <a:xfrm>
            <a:off x="617584" y="1556185"/>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11" name="Rectangle 10">
            <a:extLst>
              <a:ext uri="{FF2B5EF4-FFF2-40B4-BE49-F238E27FC236}">
                <a16:creationId xmlns:a16="http://schemas.microsoft.com/office/drawing/2014/main" id="{E70F7D88-3317-7B4C-8370-167250E236D2}"/>
              </a:ext>
            </a:extLst>
          </p:cNvPr>
          <p:cNvSpPr/>
          <p:nvPr userDrawn="1"/>
        </p:nvSpPr>
        <p:spPr>
          <a:xfrm>
            <a:off x="10566401" y="4436342"/>
            <a:ext cx="1625600" cy="365125"/>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50">
                <a:solidFill>
                  <a:schemeClr val="bg1"/>
                </a:solidFill>
                <a:latin typeface="Arial" panose="020B0604020202020204" pitchFamily="34" charset="0"/>
                <a:cs typeface="Arial" panose="020B0604020202020204" pitchFamily="34" charset="0"/>
              </a:rPr>
              <a:t>mdek12.org</a:t>
            </a:r>
          </a:p>
        </p:txBody>
      </p:sp>
      <p:sp>
        <p:nvSpPr>
          <p:cNvPr id="15" name="Text Placeholder 14">
            <a:extLst>
              <a:ext uri="{FF2B5EF4-FFF2-40B4-BE49-F238E27FC236}">
                <a16:creationId xmlns:a16="http://schemas.microsoft.com/office/drawing/2014/main" id="{53D73A61-D809-204A-9E99-77076591DE79}"/>
              </a:ext>
            </a:extLst>
          </p:cNvPr>
          <p:cNvSpPr>
            <a:spLocks noGrp="1"/>
          </p:cNvSpPr>
          <p:nvPr>
            <p:ph type="body" sz="quarter" idx="14"/>
          </p:nvPr>
        </p:nvSpPr>
        <p:spPr>
          <a:xfrm>
            <a:off x="504401" y="2994888"/>
            <a:ext cx="5011980" cy="868224"/>
          </a:xfrm>
        </p:spPr>
        <p:txBody>
          <a:bodyPr>
            <a:noAutofit/>
          </a:bodyPr>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vl2pPr>
              <a:defRPr sz="2400">
                <a:solidFill>
                  <a:schemeClr val="tx1">
                    <a:lumMod val="50000"/>
                    <a:lumOff val="50000"/>
                  </a:schemeClr>
                </a:solidFill>
                <a:latin typeface="Arial" panose="020B0604020202020204" pitchFamily="34" charset="0"/>
                <a:cs typeface="Arial" panose="020B0604020202020204" pitchFamily="34" charset="0"/>
              </a:defRPr>
            </a:lvl2pPr>
            <a:lvl3pPr>
              <a:defRPr sz="2400">
                <a:solidFill>
                  <a:schemeClr val="tx1">
                    <a:lumMod val="50000"/>
                    <a:lumOff val="50000"/>
                  </a:schemeClr>
                </a:solidFill>
                <a:latin typeface="Arial" panose="020B0604020202020204" pitchFamily="34" charset="0"/>
                <a:cs typeface="Arial" panose="020B0604020202020204" pitchFamily="34" charset="0"/>
              </a:defRPr>
            </a:lvl3pPr>
            <a:lvl4pPr>
              <a:defRPr sz="2400">
                <a:solidFill>
                  <a:schemeClr val="tx1">
                    <a:lumMod val="50000"/>
                    <a:lumOff val="50000"/>
                  </a:schemeClr>
                </a:solidFill>
                <a:latin typeface="Arial" panose="020B0604020202020204" pitchFamily="34" charset="0"/>
                <a:cs typeface="Arial" panose="020B0604020202020204" pitchFamily="34" charset="0"/>
              </a:defRPr>
            </a:lvl4pPr>
            <a:lvl5pPr>
              <a:defRPr sz="2400">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 name="Title 1">
            <a:extLst>
              <a:ext uri="{FF2B5EF4-FFF2-40B4-BE49-F238E27FC236}">
                <a16:creationId xmlns:a16="http://schemas.microsoft.com/office/drawing/2014/main" id="{9512D961-B295-8943-B9BF-9EA8B4DD832C}"/>
              </a:ext>
            </a:extLst>
          </p:cNvPr>
          <p:cNvSpPr>
            <a:spLocks noGrp="1"/>
          </p:cNvSpPr>
          <p:nvPr>
            <p:ph type="title"/>
          </p:nvPr>
        </p:nvSpPr>
        <p:spPr>
          <a:xfrm>
            <a:off x="491266" y="2073713"/>
            <a:ext cx="8127212" cy="868225"/>
          </a:xfrm>
        </p:spPr>
        <p:txBody>
          <a:bodyPr/>
          <a:lstStyle>
            <a:lvl1pPr>
              <a:defRPr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85649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Vision and Mis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A75DB-D4C4-9F4B-A1CE-70ADEDA34595}"/>
              </a:ext>
            </a:extLst>
          </p:cNvPr>
          <p:cNvSpPr>
            <a:spLocks noGrp="1"/>
          </p:cNvSpPr>
          <p:nvPr>
            <p:ph type="title"/>
          </p:nvPr>
        </p:nvSpPr>
        <p:spPr>
          <a:xfrm>
            <a:off x="396853" y="295851"/>
            <a:ext cx="10574358" cy="371337"/>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38F9EA09-CD93-4A4B-85D3-80C8ADEADBC7}"/>
              </a:ext>
            </a:extLst>
          </p:cNvPr>
          <p:cNvSpPr>
            <a:spLocks noGrp="1"/>
          </p:cNvSpPr>
          <p:nvPr>
            <p:ph type="sldNum" sz="quarter" idx="12"/>
          </p:nvPr>
        </p:nvSpPr>
        <p:spPr>
          <a:xfrm>
            <a:off x="11034273" y="302063"/>
            <a:ext cx="729343" cy="380297"/>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sp>
        <p:nvSpPr>
          <p:cNvPr id="17" name="Rectangle 16">
            <a:extLst>
              <a:ext uri="{FF2B5EF4-FFF2-40B4-BE49-F238E27FC236}">
                <a16:creationId xmlns:a16="http://schemas.microsoft.com/office/drawing/2014/main" id="{9B09DCF1-2BDE-3C4D-BDF0-9CE5D40490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Mississi[ppi Department of Education logo">
            <a:extLst>
              <a:ext uri="{FF2B5EF4-FFF2-40B4-BE49-F238E27FC236}">
                <a16:creationId xmlns:a16="http://schemas.microsoft.com/office/drawing/2014/main" id="{33B5E5BF-349C-5947-BB03-984894C2EB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19" name="Rectangle 18">
            <a:extLst>
              <a:ext uri="{FF2B5EF4-FFF2-40B4-BE49-F238E27FC236}">
                <a16:creationId xmlns:a16="http://schemas.microsoft.com/office/drawing/2014/main" id="{9A18822B-FBFD-6F49-AB1E-F1B7B049325E}"/>
              </a:ext>
            </a:extLst>
          </p:cNvPr>
          <p:cNvSpPr/>
          <p:nvPr userDrawn="1"/>
        </p:nvSpPr>
        <p:spPr>
          <a:xfrm>
            <a:off x="2891808" y="2097742"/>
            <a:ext cx="3822087" cy="3402105"/>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hape 72">
            <a:extLst>
              <a:ext uri="{FF2B5EF4-FFF2-40B4-BE49-F238E27FC236}">
                <a16:creationId xmlns:a16="http://schemas.microsoft.com/office/drawing/2014/main" id="{4E68BEAF-CC7C-6845-BC92-B6384EF87D72}"/>
              </a:ext>
            </a:extLst>
          </p:cNvPr>
          <p:cNvSpPr txBox="1"/>
          <p:nvPr userDrawn="1"/>
        </p:nvSpPr>
        <p:spPr>
          <a:xfrm>
            <a:off x="3050742" y="2208305"/>
            <a:ext cx="3663153" cy="2827909"/>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To create a world-class educational system that gives students the knowledge and skills to be successful in college and the workforce, </a:t>
            </a:r>
            <a:b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b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and to flourish as parents </a:t>
            </a:r>
            <a:b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b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and citizens</a:t>
            </a:r>
          </a:p>
        </p:txBody>
      </p:sp>
      <p:sp>
        <p:nvSpPr>
          <p:cNvPr id="21" name="Shape 73">
            <a:extLst>
              <a:ext uri="{FF2B5EF4-FFF2-40B4-BE49-F238E27FC236}">
                <a16:creationId xmlns:a16="http://schemas.microsoft.com/office/drawing/2014/main" id="{9BEF04DF-069F-324B-8C11-D4A0DA0C14A3}"/>
              </a:ext>
            </a:extLst>
          </p:cNvPr>
          <p:cNvSpPr txBox="1"/>
          <p:nvPr userDrawn="1"/>
        </p:nvSpPr>
        <p:spPr>
          <a:xfrm>
            <a:off x="2838019" y="1062333"/>
            <a:ext cx="2971800" cy="682340"/>
          </a:xfrm>
          <a:prstGeom prst="rect">
            <a:avLst/>
          </a:prstGeom>
          <a:noFill/>
          <a:ln>
            <a:noFill/>
          </a:ln>
        </p:spPr>
        <p:txBody>
          <a:bodyPr lIns="91425" tIns="91425" rIns="91425" bIns="91425" anchor="t" anchorCtr="0">
            <a:noAutofit/>
          </a:bodyPr>
          <a:lstStyle/>
          <a:p>
            <a:pPr lvl="0">
              <a:spcBef>
                <a:spcPts val="0"/>
              </a:spcBef>
              <a:buNone/>
            </a:pPr>
            <a:r>
              <a:rPr lang="en" sz="4800" b="1" spc="100">
                <a:solidFill>
                  <a:srgbClr val="003B71"/>
                </a:solidFill>
                <a:latin typeface="Arial Black" panose="020B0604020202020204" pitchFamily="34" charset="0"/>
                <a:ea typeface="Arial" charset="0"/>
                <a:cs typeface="Arial Black" panose="020B0604020202020204" pitchFamily="34" charset="0"/>
                <a:sym typeface="Open Sans"/>
              </a:rPr>
              <a:t>VISION</a:t>
            </a:r>
            <a:endParaRPr lang="en" sz="4400" b="1" spc="100">
              <a:solidFill>
                <a:srgbClr val="003B71"/>
              </a:solidFill>
              <a:latin typeface="Arial Black" panose="020B0604020202020204" pitchFamily="34" charset="0"/>
              <a:ea typeface="Arial" charset="0"/>
              <a:cs typeface="Arial Black" panose="020B0604020202020204" pitchFamily="34" charset="0"/>
              <a:sym typeface="Open Sans"/>
            </a:endParaRPr>
          </a:p>
        </p:txBody>
      </p:sp>
      <p:sp>
        <p:nvSpPr>
          <p:cNvPr id="22" name="Rectangle 21">
            <a:extLst>
              <a:ext uri="{FF2B5EF4-FFF2-40B4-BE49-F238E27FC236}">
                <a16:creationId xmlns:a16="http://schemas.microsoft.com/office/drawing/2014/main" id="{9F8471E0-9BAF-364D-8CE8-ECC2537F3DD7}"/>
              </a:ext>
            </a:extLst>
          </p:cNvPr>
          <p:cNvSpPr/>
          <p:nvPr userDrawn="1"/>
        </p:nvSpPr>
        <p:spPr>
          <a:xfrm>
            <a:off x="2891808" y="1855235"/>
            <a:ext cx="3822087" cy="242507"/>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46F02-1F3F-F04B-A89C-B5FF81178F60}"/>
              </a:ext>
            </a:extLst>
          </p:cNvPr>
          <p:cNvSpPr/>
          <p:nvPr userDrawn="1"/>
        </p:nvSpPr>
        <p:spPr>
          <a:xfrm>
            <a:off x="7343099" y="2097742"/>
            <a:ext cx="3822087" cy="3402106"/>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hape 76">
            <a:extLst>
              <a:ext uri="{FF2B5EF4-FFF2-40B4-BE49-F238E27FC236}">
                <a16:creationId xmlns:a16="http://schemas.microsoft.com/office/drawing/2014/main" id="{773A840E-13D2-DE41-9002-80FFD6C2A237}"/>
              </a:ext>
            </a:extLst>
          </p:cNvPr>
          <p:cNvSpPr txBox="1"/>
          <p:nvPr userDrawn="1"/>
        </p:nvSpPr>
        <p:spPr>
          <a:xfrm>
            <a:off x="7573425" y="2208305"/>
            <a:ext cx="3591761" cy="2538508"/>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2000">
                <a:solidFill>
                  <a:schemeClr val="accent3">
                    <a:lumMod val="50000"/>
                  </a:schemeClr>
                </a:solidFill>
                <a:latin typeface="Arial" charset="0"/>
                <a:ea typeface="Arial" charset="0"/>
                <a:cs typeface="Arial" charset="0"/>
                <a:sym typeface="Open Sans"/>
              </a:rPr>
              <a:t>To provide leadership </a:t>
            </a:r>
            <a:br>
              <a:rPr lang="en" sz="2000">
                <a:solidFill>
                  <a:schemeClr val="accent3">
                    <a:lumMod val="50000"/>
                  </a:schemeClr>
                </a:solidFill>
                <a:latin typeface="Arial" charset="0"/>
                <a:ea typeface="Arial" charset="0"/>
                <a:cs typeface="Arial" charset="0"/>
                <a:sym typeface="Open Sans"/>
              </a:rPr>
            </a:br>
            <a:r>
              <a:rPr lang="en" sz="2000">
                <a:solidFill>
                  <a:schemeClr val="accent3">
                    <a:lumMod val="50000"/>
                  </a:schemeClr>
                </a:solidFill>
                <a:latin typeface="Arial" charset="0"/>
                <a:ea typeface="Arial" charset="0"/>
                <a:cs typeface="Arial" charset="0"/>
                <a:sym typeface="Open Sans"/>
              </a:rPr>
              <a:t>through the development of policy and accountability systems so that all students are prepared to compete in </a:t>
            </a:r>
            <a:br>
              <a:rPr lang="en" sz="2000">
                <a:solidFill>
                  <a:schemeClr val="accent3">
                    <a:lumMod val="50000"/>
                  </a:schemeClr>
                </a:solidFill>
                <a:latin typeface="Arial" charset="0"/>
                <a:ea typeface="Arial" charset="0"/>
                <a:cs typeface="Arial" charset="0"/>
                <a:sym typeface="Open Sans"/>
              </a:rPr>
            </a:br>
            <a:r>
              <a:rPr lang="en" sz="2000">
                <a:solidFill>
                  <a:schemeClr val="accent3">
                    <a:lumMod val="50000"/>
                  </a:schemeClr>
                </a:solidFill>
                <a:latin typeface="Arial" charset="0"/>
                <a:ea typeface="Arial" charset="0"/>
                <a:cs typeface="Arial" charset="0"/>
                <a:sym typeface="Open Sans"/>
              </a:rPr>
              <a:t>the global community</a:t>
            </a:r>
          </a:p>
        </p:txBody>
      </p:sp>
      <p:sp>
        <p:nvSpPr>
          <p:cNvPr id="25" name="Shape 73">
            <a:extLst>
              <a:ext uri="{FF2B5EF4-FFF2-40B4-BE49-F238E27FC236}">
                <a16:creationId xmlns:a16="http://schemas.microsoft.com/office/drawing/2014/main" id="{9197D1F5-5734-6741-8ED3-E87D3EEB618E}"/>
              </a:ext>
            </a:extLst>
          </p:cNvPr>
          <p:cNvSpPr txBox="1"/>
          <p:nvPr userDrawn="1"/>
        </p:nvSpPr>
        <p:spPr>
          <a:xfrm>
            <a:off x="7227283" y="1048886"/>
            <a:ext cx="3743927" cy="682340"/>
          </a:xfrm>
          <a:prstGeom prst="rect">
            <a:avLst/>
          </a:prstGeom>
          <a:noFill/>
          <a:ln>
            <a:noFill/>
          </a:ln>
        </p:spPr>
        <p:txBody>
          <a:bodyPr lIns="91425" tIns="91425" rIns="91425" bIns="91425" anchor="t" anchorCtr="0">
            <a:noAutofit/>
          </a:bodyPr>
          <a:lstStyle/>
          <a:p>
            <a:pPr lvl="0">
              <a:spcBef>
                <a:spcPts val="0"/>
              </a:spcBef>
              <a:buNone/>
            </a:pPr>
            <a:r>
              <a:rPr lang="en" sz="4800" b="1" spc="100">
                <a:solidFill>
                  <a:srgbClr val="EF3A5B"/>
                </a:solidFill>
                <a:latin typeface="Arial Black" panose="020B0604020202020204" pitchFamily="34" charset="0"/>
                <a:ea typeface="Arial" charset="0"/>
                <a:cs typeface="Arial Black" panose="020B0604020202020204" pitchFamily="34" charset="0"/>
                <a:sym typeface="Open Sans"/>
              </a:rPr>
              <a:t>MISSION</a:t>
            </a:r>
            <a:endParaRPr lang="en" sz="4400" b="1" spc="100">
              <a:solidFill>
                <a:srgbClr val="EF3A5B"/>
              </a:solidFill>
              <a:latin typeface="Arial Black" panose="020B0604020202020204" pitchFamily="34" charset="0"/>
              <a:ea typeface="Arial" charset="0"/>
              <a:cs typeface="Arial Black" panose="020B0604020202020204" pitchFamily="34" charset="0"/>
              <a:sym typeface="Open Sans"/>
            </a:endParaRPr>
          </a:p>
        </p:txBody>
      </p:sp>
      <p:sp>
        <p:nvSpPr>
          <p:cNvPr id="26" name="Rectangle 25">
            <a:extLst>
              <a:ext uri="{FF2B5EF4-FFF2-40B4-BE49-F238E27FC236}">
                <a16:creationId xmlns:a16="http://schemas.microsoft.com/office/drawing/2014/main" id="{403D452E-57B1-C74D-93D3-8D0149826093}"/>
              </a:ext>
            </a:extLst>
          </p:cNvPr>
          <p:cNvSpPr/>
          <p:nvPr userDrawn="1"/>
        </p:nvSpPr>
        <p:spPr>
          <a:xfrm>
            <a:off x="7343099" y="1855235"/>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F0A2C"/>
              </a:solidFill>
            </a:endParaRPr>
          </a:p>
        </p:txBody>
      </p:sp>
      <p:pic>
        <p:nvPicPr>
          <p:cNvPr id="27" name="Graphic 26">
            <a:extLst>
              <a:ext uri="{FF2B5EF4-FFF2-40B4-BE49-F238E27FC236}">
                <a16:creationId xmlns:a16="http://schemas.microsoft.com/office/drawing/2014/main" id="{5103C63F-1517-9D4B-AA78-403C59FB96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0166" y="3058273"/>
            <a:ext cx="3171441" cy="3171441"/>
          </a:xfrm>
          <a:prstGeom prst="rect">
            <a:avLst/>
          </a:prstGeom>
        </p:spPr>
      </p:pic>
      <p:cxnSp>
        <p:nvCxnSpPr>
          <p:cNvPr id="28" name="Straight Connector 27">
            <a:extLst>
              <a:ext uri="{FF2B5EF4-FFF2-40B4-BE49-F238E27FC236}">
                <a16:creationId xmlns:a16="http://schemas.microsoft.com/office/drawing/2014/main" id="{4AFABC2F-642F-9F48-AFA5-25C3D1C119E4}"/>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134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Image/Grap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D0693F-7196-2D41-8717-F87A0FB724FC}"/>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ississi[ppi Department of Education logo">
            <a:extLst>
              <a:ext uri="{FF2B5EF4-FFF2-40B4-BE49-F238E27FC236}">
                <a16:creationId xmlns:a16="http://schemas.microsoft.com/office/drawing/2014/main" id="{EF2E6BE5-F26E-4F44-A805-B5CA4037E9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4BE1E58-5AC0-CD4A-81AC-FEBCA41A8CC5}"/>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91FFDF0-1644-A046-A560-6F2CDCB872E0}"/>
              </a:ext>
            </a:extLst>
          </p:cNvPr>
          <p:cNvSpPr>
            <a:spLocks noGrp="1"/>
          </p:cNvSpPr>
          <p:nvPr>
            <p:ph type="title"/>
          </p:nvPr>
        </p:nvSpPr>
        <p:spPr>
          <a:xfrm>
            <a:off x="518673" y="421076"/>
            <a:ext cx="10515600" cy="380297"/>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367737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838200" y="1166649"/>
            <a:ext cx="10515600" cy="4382814"/>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856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and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2280356" y="1365955"/>
            <a:ext cx="9073444" cy="4438352"/>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03E9ACD-D2AC-ED42-B419-5F1A18F3E7C6}"/>
              </a:ext>
            </a:extLst>
          </p:cNvPr>
          <p:cNvSpPr>
            <a:spLocks noGrp="1"/>
          </p:cNvSpPr>
          <p:nvPr>
            <p:ph type="body" sz="quarter" idx="10"/>
          </p:nvPr>
        </p:nvSpPr>
        <p:spPr>
          <a:xfrm>
            <a:off x="412619" y="903288"/>
            <a:ext cx="5943732" cy="461962"/>
          </a:xfrm>
        </p:spPr>
        <p:txBody>
          <a:bodyPr>
            <a:normAutofit/>
          </a:bodyPr>
          <a:lstStyle>
            <a:lvl1pPr marL="0" indent="0">
              <a:buNone/>
              <a:defRPr sz="2400" b="1">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293532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5396458" y="275585"/>
            <a:ext cx="5622049"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5561351" y="921186"/>
            <a:ext cx="6139201" cy="4883121"/>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5396458" y="733806"/>
            <a:ext cx="630409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294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oxe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920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or Transition_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11/30/21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EF3A5B"/>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1087371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1400A5-A2F9-8E45-B415-6DD7D1A08B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86A986-F23B-4549-8F88-5E5D2A6AC6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6DB1F0-8889-7141-9887-8BF33AE304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FE87F1-B258-4841-BE83-6BEF13A8E107}" type="datetime1">
              <a:rPr lang="en-US" smtClean="0"/>
              <a:t>11/30/21</a:t>
            </a:fld>
            <a:endParaRPr lang="en-US"/>
          </a:p>
        </p:txBody>
      </p:sp>
      <p:sp>
        <p:nvSpPr>
          <p:cNvPr id="5" name="Footer Placeholder 4">
            <a:extLst>
              <a:ext uri="{FF2B5EF4-FFF2-40B4-BE49-F238E27FC236}">
                <a16:creationId xmlns:a16="http://schemas.microsoft.com/office/drawing/2014/main" id="{1664F5D8-44C9-B043-B4CE-7B371693F4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755481-5126-3542-BD1F-05C5956718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24DD3-0117-F947-8F74-C808912B5A2D}" type="slidenum">
              <a:rPr lang="en-US" smtClean="0"/>
              <a:t>‹#›</a:t>
            </a:fld>
            <a:endParaRPr lang="en-US"/>
          </a:p>
        </p:txBody>
      </p:sp>
    </p:spTree>
    <p:extLst>
      <p:ext uri="{BB962C8B-B14F-4D97-AF65-F5344CB8AC3E}">
        <p14:creationId xmlns:p14="http://schemas.microsoft.com/office/powerpoint/2010/main" val="3756047208"/>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3" r:id="rId3"/>
    <p:sldLayoutId id="2147483674" r:id="rId4"/>
    <p:sldLayoutId id="2147483650" r:id="rId5"/>
    <p:sldLayoutId id="2147483681" r:id="rId6"/>
    <p:sldLayoutId id="2147483682" r:id="rId7"/>
    <p:sldLayoutId id="2147483689" r:id="rId8"/>
    <p:sldLayoutId id="2147483683" r:id="rId9"/>
    <p:sldLayoutId id="2147483684" r:id="rId10"/>
    <p:sldLayoutId id="2147483685" r:id="rId11"/>
    <p:sldLayoutId id="2147483686" r:id="rId12"/>
    <p:sldLayoutId id="2147483687" r:id="rId13"/>
    <p:sldLayoutId id="2147483688" r:id="rId14"/>
    <p:sldLayoutId id="2147483675" r:id="rId15"/>
    <p:sldLayoutId id="2147483676" r:id="rId16"/>
    <p:sldLayoutId id="2147483677" r:id="rId17"/>
    <p:sldLayoutId id="2147483678" r:id="rId18"/>
    <p:sldLayoutId id="2147483679" r:id="rId19"/>
    <p:sldLayoutId id="2147483680" r:id="rId20"/>
    <p:sldLayoutId id="2147483655"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54.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hyperlink" Target="https://www.freereading.net/wiki/Decodable_passages.html" TargetMode="External"/><Relationship Id="rId2" Type="http://schemas.openxmlformats.org/officeDocument/2006/relationships/hyperlink" Target="https://portal.flyleafpublishing.com/learners-resources/with" TargetMode="External"/><Relationship Id="rId1" Type="http://schemas.openxmlformats.org/officeDocument/2006/relationships/slideLayout" Target="../slideLayouts/slideLayout6.xml"/><Relationship Id="rId5" Type="http://schemas.openxmlformats.org/officeDocument/2006/relationships/image" Target="../media/image57.sv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svg"/><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image" Target="../media/image52.sv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notesSlide" Target="../notesSlides/notesSlide2.xml"/><Relationship Id="rId16" Type="http://schemas.openxmlformats.org/officeDocument/2006/relationships/image" Target="../media/image47.png"/><Relationship Id="rId20" Type="http://schemas.openxmlformats.org/officeDocument/2006/relationships/image" Target="../media/image51.svg"/><Relationship Id="rId1" Type="http://schemas.openxmlformats.org/officeDocument/2006/relationships/slideLayout" Target="../slideLayouts/slideLayout5.xml"/><Relationship Id="rId6" Type="http://schemas.openxmlformats.org/officeDocument/2006/relationships/image" Target="../media/image37.svg"/><Relationship Id="rId11" Type="http://schemas.openxmlformats.org/officeDocument/2006/relationships/image" Target="../media/image42.svg"/><Relationship Id="rId5" Type="http://schemas.openxmlformats.org/officeDocument/2006/relationships/image" Target="../media/image36.pn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50.svg"/><Relationship Id="rId4" Type="http://schemas.openxmlformats.org/officeDocument/2006/relationships/image" Target="../media/image35.svg"/><Relationship Id="rId9" Type="http://schemas.openxmlformats.org/officeDocument/2006/relationships/image" Target="../media/image40.svg"/><Relationship Id="rId1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54.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279980-EBB3-E44B-BEA9-4BD8C5DD0115}"/>
              </a:ext>
            </a:extLst>
          </p:cNvPr>
          <p:cNvSpPr>
            <a:spLocks noGrp="1"/>
          </p:cNvSpPr>
          <p:nvPr>
            <p:ph type="body" sz="quarter" idx="13"/>
          </p:nvPr>
        </p:nvSpPr>
        <p:spPr/>
        <p:txBody>
          <a:bodyPr/>
          <a:lstStyle/>
          <a:p>
            <a:r>
              <a:rPr lang="en-US"/>
              <a:t>Date</a:t>
            </a:r>
          </a:p>
        </p:txBody>
      </p:sp>
      <p:sp>
        <p:nvSpPr>
          <p:cNvPr id="6" name="Text Placeholder 5">
            <a:extLst>
              <a:ext uri="{FF2B5EF4-FFF2-40B4-BE49-F238E27FC236}">
                <a16:creationId xmlns:a16="http://schemas.microsoft.com/office/drawing/2014/main" id="{B0036E16-32E9-1A4D-85D0-F3853CD71F4A}"/>
              </a:ext>
            </a:extLst>
          </p:cNvPr>
          <p:cNvSpPr>
            <a:spLocks noGrp="1"/>
          </p:cNvSpPr>
          <p:nvPr>
            <p:ph type="body" sz="quarter" idx="14"/>
          </p:nvPr>
        </p:nvSpPr>
        <p:spPr/>
        <p:txBody>
          <a:bodyPr/>
          <a:lstStyle/>
          <a:p>
            <a:r>
              <a:rPr lang="en-US"/>
              <a:t>MDE Literacy Coach</a:t>
            </a:r>
          </a:p>
        </p:txBody>
      </p:sp>
      <p:sp>
        <p:nvSpPr>
          <p:cNvPr id="4" name="Subtitle 3">
            <a:extLst>
              <a:ext uri="{FF2B5EF4-FFF2-40B4-BE49-F238E27FC236}">
                <a16:creationId xmlns:a16="http://schemas.microsoft.com/office/drawing/2014/main" id="{0B6F1FEF-7EFD-DE44-8B24-4CA989814070}"/>
              </a:ext>
            </a:extLst>
          </p:cNvPr>
          <p:cNvSpPr>
            <a:spLocks noGrp="1"/>
          </p:cNvSpPr>
          <p:nvPr>
            <p:ph type="subTitle" idx="1"/>
          </p:nvPr>
        </p:nvSpPr>
        <p:spPr/>
        <p:txBody>
          <a:bodyPr/>
          <a:lstStyle/>
          <a:p>
            <a:r>
              <a:rPr lang="en-US"/>
              <a:t>Mandy Logue</a:t>
            </a:r>
          </a:p>
        </p:txBody>
      </p:sp>
      <p:sp>
        <p:nvSpPr>
          <p:cNvPr id="3" name="Title 2">
            <a:extLst>
              <a:ext uri="{FF2B5EF4-FFF2-40B4-BE49-F238E27FC236}">
                <a16:creationId xmlns:a16="http://schemas.microsoft.com/office/drawing/2014/main" id="{E009D2A2-2270-5645-8100-381AB0D38022}"/>
              </a:ext>
            </a:extLst>
          </p:cNvPr>
          <p:cNvSpPr>
            <a:spLocks noGrp="1"/>
          </p:cNvSpPr>
          <p:nvPr>
            <p:ph type="ctrTitle"/>
          </p:nvPr>
        </p:nvSpPr>
        <p:spPr/>
        <p:txBody>
          <a:bodyPr>
            <a:normAutofit/>
          </a:bodyPr>
          <a:lstStyle/>
          <a:p>
            <a:r>
              <a:rPr lang="en-US"/>
              <a:t>The Teacher Table</a:t>
            </a:r>
          </a:p>
        </p:txBody>
      </p:sp>
    </p:spTree>
    <p:extLst>
      <p:ext uri="{BB962C8B-B14F-4D97-AF65-F5344CB8AC3E}">
        <p14:creationId xmlns:p14="http://schemas.microsoft.com/office/powerpoint/2010/main" val="438108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CFD9DF-0A04-9144-B643-8987DB9F2171}"/>
              </a:ext>
            </a:extLst>
          </p:cNvPr>
          <p:cNvSpPr>
            <a:spLocks noGrp="1"/>
          </p:cNvSpPr>
          <p:nvPr>
            <p:ph idx="1"/>
          </p:nvPr>
        </p:nvSpPr>
        <p:spPr/>
        <p:txBody>
          <a:bodyPr vert="horz" lIns="91440" tIns="45720" rIns="91440" bIns="45720" rtlCol="0" anchor="t">
            <a:normAutofit/>
          </a:bodyPr>
          <a:lstStyle/>
          <a:p>
            <a:pPr marL="0" indent="0">
              <a:buNone/>
            </a:pPr>
            <a:r>
              <a:rPr lang="en-US" dirty="0">
                <a:latin typeface="Arial"/>
                <a:cs typeface="Arial"/>
              </a:rPr>
              <a:t>Turn to a small group of people sitting near you, and discuss the following questions regarding the current situation at teacher table in your classroom:</a:t>
            </a:r>
          </a:p>
          <a:p>
            <a:r>
              <a:rPr lang="en-US" dirty="0">
                <a:latin typeface="Arial"/>
                <a:cs typeface="Arial"/>
              </a:rPr>
              <a:t>How long does each center rotation last?</a:t>
            </a:r>
          </a:p>
          <a:p>
            <a:r>
              <a:rPr lang="en-US" dirty="0">
                <a:latin typeface="Arial"/>
                <a:cs typeface="Arial"/>
              </a:rPr>
              <a:t>What do you do during that time?</a:t>
            </a:r>
          </a:p>
          <a:p>
            <a:r>
              <a:rPr lang="en-US" dirty="0">
                <a:latin typeface="Arial"/>
                <a:cs typeface="Arial"/>
              </a:rPr>
              <a:t>What materials do you use?  </a:t>
            </a:r>
            <a:endParaRPr lang="en-US" dirty="0"/>
          </a:p>
          <a:p>
            <a:endParaRPr lang="en-US"/>
          </a:p>
          <a:p>
            <a:endParaRPr lang="en-US"/>
          </a:p>
          <a:p>
            <a:endParaRPr lang="en-US"/>
          </a:p>
        </p:txBody>
      </p:sp>
      <p:sp>
        <p:nvSpPr>
          <p:cNvPr id="2" name="Title 1">
            <a:extLst>
              <a:ext uri="{FF2B5EF4-FFF2-40B4-BE49-F238E27FC236}">
                <a16:creationId xmlns:a16="http://schemas.microsoft.com/office/drawing/2014/main" id="{865F90E8-5F64-E249-97ED-91FF1AB4BF25}"/>
              </a:ext>
            </a:extLst>
          </p:cNvPr>
          <p:cNvSpPr>
            <a:spLocks noGrp="1"/>
          </p:cNvSpPr>
          <p:nvPr>
            <p:ph type="title"/>
          </p:nvPr>
        </p:nvSpPr>
        <p:spPr/>
        <p:txBody>
          <a:bodyPr/>
          <a:lstStyle/>
          <a:p>
            <a:r>
              <a:rPr lang="en-US" dirty="0">
                <a:latin typeface="Arial"/>
                <a:cs typeface="Arial"/>
              </a:rPr>
              <a:t>Discussion</a:t>
            </a:r>
            <a:endParaRPr lang="en-US" dirty="0"/>
          </a:p>
        </p:txBody>
      </p:sp>
      <p:pic>
        <p:nvPicPr>
          <p:cNvPr id="6" name="Picture 5" descr="Group of friends">
            <a:extLst>
              <a:ext uri="{FF2B5EF4-FFF2-40B4-BE49-F238E27FC236}">
                <a16:creationId xmlns:a16="http://schemas.microsoft.com/office/drawing/2014/main" id="{E9D64F20-F1C8-4699-B985-071D55DEAEED}"/>
              </a:ext>
            </a:extLst>
          </p:cNvPr>
          <p:cNvPicPr>
            <a:picLocks noChangeAspect="1"/>
          </p:cNvPicPr>
          <p:nvPr/>
        </p:nvPicPr>
        <p:blipFill rotWithShape="1">
          <a:blip r:embed="rId2"/>
          <a:srcRect l="7949" r="8699"/>
          <a:stretch/>
        </p:blipFill>
        <p:spPr>
          <a:xfrm>
            <a:off x="309482" y="984739"/>
            <a:ext cx="4924949" cy="3939096"/>
          </a:xfrm>
          <a:prstGeom prst="rect">
            <a:avLst/>
          </a:prstGeom>
        </p:spPr>
      </p:pic>
    </p:spTree>
    <p:extLst>
      <p:ext uri="{BB962C8B-B14F-4D97-AF65-F5344CB8AC3E}">
        <p14:creationId xmlns:p14="http://schemas.microsoft.com/office/powerpoint/2010/main" val="2228034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phic 26" descr="Internet with solid fill">
            <a:extLst>
              <a:ext uri="{FF2B5EF4-FFF2-40B4-BE49-F238E27FC236}">
                <a16:creationId xmlns:a16="http://schemas.microsoft.com/office/drawing/2014/main" id="{55A301A4-62DA-7143-A8B9-C7AC9339ED6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23588" y="3754948"/>
            <a:ext cx="2317477" cy="2317477"/>
          </a:xfrm>
          <a:prstGeom prst="rect">
            <a:avLst/>
          </a:prstGeom>
        </p:spPr>
      </p:pic>
      <p:sp>
        <p:nvSpPr>
          <p:cNvPr id="9" name="Text Placeholder 5">
            <a:extLst>
              <a:ext uri="{FF2B5EF4-FFF2-40B4-BE49-F238E27FC236}">
                <a16:creationId xmlns:a16="http://schemas.microsoft.com/office/drawing/2014/main" id="{C3C8E718-BEDD-0943-A94F-B45879B3DB4A}"/>
              </a:ext>
            </a:extLst>
          </p:cNvPr>
          <p:cNvSpPr txBox="1">
            <a:spLocks/>
          </p:cNvSpPr>
          <p:nvPr/>
        </p:nvSpPr>
        <p:spPr>
          <a:xfrm>
            <a:off x="8607608" y="1437889"/>
            <a:ext cx="3290690" cy="4385938"/>
          </a:xfrm>
          <a:prstGeom prst="rect">
            <a:avLst/>
          </a:prstGeom>
          <a:solidFill>
            <a:srgbClr val="E9F7FE"/>
          </a:solidFill>
        </p:spPr>
        <p:txBody>
          <a:bodyPr lIns="274320" tIns="274320" rIns="274320" bIns="274320" anchor="t"/>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sz="2000" dirty="0">
                <a:latin typeface="Arial"/>
                <a:cs typeface="Arial"/>
              </a:rPr>
              <a:t>Choose a passage/book that focuses on the current skill </a:t>
            </a:r>
            <a:endParaRPr lang="en-US" sz="2000"/>
          </a:p>
          <a:p>
            <a:pPr>
              <a:buFont typeface="Wingdings" panose="05000000000000000000" pitchFamily="2" charset="2"/>
              <a:buChar char="ü"/>
            </a:pPr>
            <a:r>
              <a:rPr lang="en-US" sz="2000" dirty="0">
                <a:latin typeface="Arial"/>
                <a:cs typeface="Arial"/>
              </a:rPr>
              <a:t>Each passage/book should be used for 2 days</a:t>
            </a:r>
          </a:p>
          <a:p>
            <a:pPr marL="13970" lvl="1" indent="0">
              <a:buNone/>
            </a:pPr>
            <a:endParaRPr lang="en-US" sz="2000"/>
          </a:p>
        </p:txBody>
      </p:sp>
      <p:sp>
        <p:nvSpPr>
          <p:cNvPr id="19" name="Rectangle 18">
            <a:extLst>
              <a:ext uri="{FF2B5EF4-FFF2-40B4-BE49-F238E27FC236}">
                <a16:creationId xmlns:a16="http://schemas.microsoft.com/office/drawing/2014/main" id="{E7A97351-A146-CA47-B725-E9672DCE8BED}"/>
              </a:ext>
              <a:ext uri="{C183D7F6-B498-43B3-948B-1728B52AA6E4}">
                <adec:decorative xmlns:adec="http://schemas.microsoft.com/office/drawing/2017/decorative" val="1"/>
              </a:ext>
            </a:extLst>
          </p:cNvPr>
          <p:cNvSpPr/>
          <p:nvPr/>
        </p:nvSpPr>
        <p:spPr>
          <a:xfrm rot="5400000">
            <a:off x="9957394" y="-473762"/>
            <a:ext cx="591118" cy="3290689"/>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solidFill>
                  <a:schemeClr val="bg1"/>
                </a:solidFill>
              </a:rPr>
              <a:t>Practice of Skills Through Text</a:t>
            </a:r>
          </a:p>
          <a:p>
            <a:pPr algn="ctr"/>
            <a:r>
              <a:rPr lang="en-US">
                <a:solidFill>
                  <a:schemeClr val="bg1"/>
                </a:solidFill>
              </a:rPr>
              <a:t>(10 – 12 minutes)</a:t>
            </a:r>
          </a:p>
        </p:txBody>
      </p:sp>
      <p:sp>
        <p:nvSpPr>
          <p:cNvPr id="23" name="Text Placeholder 5">
            <a:extLst>
              <a:ext uri="{FF2B5EF4-FFF2-40B4-BE49-F238E27FC236}">
                <a16:creationId xmlns:a16="http://schemas.microsoft.com/office/drawing/2014/main" id="{85B9DC36-DF10-BD49-87E7-DDBCCAF23547}"/>
              </a:ext>
            </a:extLst>
          </p:cNvPr>
          <p:cNvSpPr txBox="1">
            <a:spLocks/>
          </p:cNvSpPr>
          <p:nvPr/>
        </p:nvSpPr>
        <p:spPr>
          <a:xfrm>
            <a:off x="5149170" y="1437889"/>
            <a:ext cx="3319444" cy="4385938"/>
          </a:xfrm>
          <a:prstGeom prst="rect">
            <a:avLst/>
          </a:prstGeom>
          <a:solidFill>
            <a:srgbClr val="E9F7FE"/>
          </a:solidFill>
        </p:spPr>
        <p:txBody>
          <a:bodyPr lIns="274320" tIns="274320" rIns="274320" bIns="274320"/>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lvl="1" indent="-342900">
              <a:buFont typeface="Wingdings" panose="05000000000000000000" pitchFamily="2" charset="2"/>
              <a:buChar char="ü"/>
            </a:pPr>
            <a:r>
              <a:rPr lang="en-US" sz="2000"/>
              <a:t>Word Building</a:t>
            </a:r>
          </a:p>
          <a:p>
            <a:pPr marL="357188" lvl="1" indent="-342900">
              <a:buFont typeface="Wingdings" panose="05000000000000000000" pitchFamily="2" charset="2"/>
              <a:buChar char="ü"/>
            </a:pPr>
            <a:r>
              <a:rPr lang="en-US" sz="2000"/>
              <a:t>Word Ladders</a:t>
            </a:r>
          </a:p>
          <a:p>
            <a:pPr marL="357188" lvl="1" indent="-342900">
              <a:buFont typeface="Wingdings" panose="05000000000000000000" pitchFamily="2" charset="2"/>
              <a:buChar char="ü"/>
            </a:pPr>
            <a:r>
              <a:rPr lang="en-US" sz="2000"/>
              <a:t>Phoneme-Grapheme Mapping</a:t>
            </a:r>
          </a:p>
          <a:p>
            <a:pPr marL="357188" lvl="1" indent="-342900">
              <a:buFont typeface="Wingdings" panose="05000000000000000000" pitchFamily="2" charset="2"/>
              <a:buChar char="ü"/>
            </a:pPr>
            <a:r>
              <a:rPr lang="en-US" sz="2000"/>
              <a:t>Word Sorts</a:t>
            </a:r>
          </a:p>
          <a:p>
            <a:pPr marL="357188" lvl="1" indent="-342900">
              <a:buFont typeface="Wingdings" panose="05000000000000000000" pitchFamily="2" charset="2"/>
              <a:buChar char="ü"/>
            </a:pPr>
            <a:r>
              <a:rPr lang="en-US" sz="2000"/>
              <a:t>Blending Board</a:t>
            </a:r>
          </a:p>
          <a:p>
            <a:pPr marL="357188" lvl="1" indent="-342900">
              <a:buFont typeface="Wingdings" panose="05000000000000000000" pitchFamily="2" charset="2"/>
              <a:buChar char="ü"/>
            </a:pPr>
            <a:r>
              <a:rPr lang="en-US" sz="2000"/>
              <a:t>Games</a:t>
            </a:r>
          </a:p>
          <a:p>
            <a:pPr marL="357188" lvl="1" indent="-342900">
              <a:buFont typeface="Wingdings" panose="05000000000000000000" pitchFamily="2" charset="2"/>
              <a:buChar char="ü"/>
            </a:pPr>
            <a:r>
              <a:rPr lang="en-US" sz="2000"/>
              <a:t>Dictation</a:t>
            </a:r>
          </a:p>
          <a:p>
            <a:pPr marL="357188" lvl="1" indent="-342900">
              <a:buFont typeface="Wingdings" panose="05000000000000000000" pitchFamily="2" charset="2"/>
              <a:buChar char="ü"/>
            </a:pPr>
            <a:endParaRPr lang="en-US" sz="2000"/>
          </a:p>
        </p:txBody>
      </p:sp>
      <p:sp>
        <p:nvSpPr>
          <p:cNvPr id="24" name="Rectangle 23">
            <a:extLst>
              <a:ext uri="{FF2B5EF4-FFF2-40B4-BE49-F238E27FC236}">
                <a16:creationId xmlns:a16="http://schemas.microsoft.com/office/drawing/2014/main" id="{80CC0572-A85F-CD41-8553-4F66CB145D26}"/>
              </a:ext>
              <a:ext uri="{C183D7F6-B498-43B3-948B-1728B52AA6E4}">
                <adec:decorative xmlns:adec="http://schemas.microsoft.com/office/drawing/2017/decorative" val="1"/>
              </a:ext>
            </a:extLst>
          </p:cNvPr>
          <p:cNvSpPr/>
          <p:nvPr/>
        </p:nvSpPr>
        <p:spPr>
          <a:xfrm rot="5400000">
            <a:off x="6549279" y="-495329"/>
            <a:ext cx="547986" cy="3319445"/>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solidFill>
                  <a:schemeClr val="bg1"/>
                </a:solidFill>
              </a:rPr>
              <a:t>Phonics Skill Review</a:t>
            </a:r>
          </a:p>
          <a:p>
            <a:pPr algn="ctr"/>
            <a:r>
              <a:rPr lang="en-US">
                <a:solidFill>
                  <a:schemeClr val="bg1"/>
                </a:solidFill>
              </a:rPr>
              <a:t>(2-3 minutes)</a:t>
            </a:r>
          </a:p>
        </p:txBody>
      </p:sp>
      <p:sp>
        <p:nvSpPr>
          <p:cNvPr id="25" name="Text Placeholder 5">
            <a:extLst>
              <a:ext uri="{FF2B5EF4-FFF2-40B4-BE49-F238E27FC236}">
                <a16:creationId xmlns:a16="http://schemas.microsoft.com/office/drawing/2014/main" id="{9723843B-FE91-A546-80C7-E2ED65C2B781}"/>
              </a:ext>
            </a:extLst>
          </p:cNvPr>
          <p:cNvSpPr txBox="1">
            <a:spLocks/>
          </p:cNvSpPr>
          <p:nvPr/>
        </p:nvSpPr>
        <p:spPr>
          <a:xfrm>
            <a:off x="1805751" y="1437889"/>
            <a:ext cx="3233180" cy="4385938"/>
          </a:xfrm>
          <a:prstGeom prst="rect">
            <a:avLst/>
          </a:prstGeom>
          <a:solidFill>
            <a:srgbClr val="E9F7FE"/>
          </a:solidFill>
        </p:spPr>
        <p:txBody>
          <a:bodyPr lIns="274320" tIns="274320" rIns="274320" bIns="274320" anchor="t"/>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20B0604020202020204" pitchFamily="34" charset="0"/>
              <a:buChar char="ü"/>
            </a:pPr>
            <a:r>
              <a:rPr lang="en-US" sz="2000"/>
              <a:t>Choose 5-8 previously-taught words.</a:t>
            </a:r>
            <a:endParaRPr lang="en-US"/>
          </a:p>
          <a:p>
            <a:pPr lvl="0">
              <a:buFont typeface="Wingdings" panose="05000000000000000000" pitchFamily="2" charset="2"/>
              <a:buChar char="ü"/>
            </a:pPr>
            <a:r>
              <a:rPr lang="en-US" sz="2000"/>
              <a:t>Include words from the decodable text.</a:t>
            </a:r>
          </a:p>
          <a:p>
            <a:pPr lvl="0">
              <a:buFont typeface="Wingdings" panose="05000000000000000000" pitchFamily="2" charset="2"/>
              <a:buChar char="ü"/>
            </a:pPr>
            <a:r>
              <a:rPr lang="en-US" sz="2000"/>
              <a:t>Review words using the routine suggested by your Phonics/Reading curriculum (ex. Red Word Review in Phonics First).</a:t>
            </a:r>
          </a:p>
        </p:txBody>
      </p:sp>
      <p:sp>
        <p:nvSpPr>
          <p:cNvPr id="26" name="Rectangle 25">
            <a:extLst>
              <a:ext uri="{FF2B5EF4-FFF2-40B4-BE49-F238E27FC236}">
                <a16:creationId xmlns:a16="http://schemas.microsoft.com/office/drawing/2014/main" id="{585A6291-DF70-1241-9927-2A1AEEC8F0C5}"/>
              </a:ext>
              <a:ext uri="{C183D7F6-B498-43B3-948B-1728B52AA6E4}">
                <adec:decorative xmlns:adec="http://schemas.microsoft.com/office/drawing/2017/decorative" val="1"/>
              </a:ext>
            </a:extLst>
          </p:cNvPr>
          <p:cNvSpPr/>
          <p:nvPr/>
        </p:nvSpPr>
        <p:spPr>
          <a:xfrm rot="5400000">
            <a:off x="3126784" y="-459386"/>
            <a:ext cx="562364" cy="3233180"/>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solidFill>
                  <a:schemeClr val="bg1"/>
                </a:solidFill>
              </a:rPr>
              <a:t>Sight Word Review</a:t>
            </a:r>
          </a:p>
          <a:p>
            <a:pPr algn="ctr"/>
            <a:r>
              <a:rPr lang="en-US">
                <a:solidFill>
                  <a:schemeClr val="bg1"/>
                </a:solidFill>
              </a:rPr>
              <a:t>(2-3 minutes)</a:t>
            </a:r>
          </a:p>
        </p:txBody>
      </p:sp>
      <p:sp>
        <p:nvSpPr>
          <p:cNvPr id="2" name="Title 1">
            <a:extLst>
              <a:ext uri="{FF2B5EF4-FFF2-40B4-BE49-F238E27FC236}">
                <a16:creationId xmlns:a16="http://schemas.microsoft.com/office/drawing/2014/main" id="{B50CF97F-A9D0-0243-AFAF-E79FD4B72671}"/>
              </a:ext>
            </a:extLst>
          </p:cNvPr>
          <p:cNvSpPr>
            <a:spLocks noGrp="1"/>
          </p:cNvSpPr>
          <p:nvPr>
            <p:ph type="title"/>
          </p:nvPr>
        </p:nvSpPr>
        <p:spPr/>
        <p:txBody>
          <a:bodyPr/>
          <a:lstStyle/>
          <a:p>
            <a:r>
              <a:rPr lang="en-US" dirty="0">
                <a:latin typeface="Arial"/>
                <a:cs typeface="Arial"/>
              </a:rPr>
              <a:t>The Teacher Table Daily Routine</a:t>
            </a:r>
          </a:p>
        </p:txBody>
      </p:sp>
    </p:spTree>
    <p:extLst>
      <p:ext uri="{BB962C8B-B14F-4D97-AF65-F5344CB8AC3E}">
        <p14:creationId xmlns:p14="http://schemas.microsoft.com/office/powerpoint/2010/main" val="3463370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01A1B3-2E50-504A-96A7-C580D072C502}"/>
              </a:ext>
            </a:extLst>
          </p:cNvPr>
          <p:cNvSpPr>
            <a:spLocks noGrp="1"/>
          </p:cNvSpPr>
          <p:nvPr>
            <p:ph type="title"/>
          </p:nvPr>
        </p:nvSpPr>
        <p:spPr>
          <a:xfrm>
            <a:off x="408655" y="348591"/>
            <a:ext cx="7722471" cy="4788975"/>
          </a:xfrm>
        </p:spPr>
        <p:txBody>
          <a:bodyPr/>
          <a:lstStyle/>
          <a:p>
            <a:r>
              <a:rPr lang="en-US" sz="6900">
                <a:latin typeface="Arial"/>
                <a:cs typeface="Arial"/>
              </a:rPr>
              <a:t>Teaching with Decodable Text</a:t>
            </a:r>
            <a:br>
              <a:rPr lang="en-US"/>
            </a:br>
            <a:br>
              <a:rPr lang="en-US"/>
            </a:br>
            <a:r>
              <a:rPr lang="en-US">
                <a:latin typeface="Arial"/>
                <a:cs typeface="Arial"/>
              </a:rPr>
              <a:t> </a:t>
            </a:r>
            <a:br>
              <a:rPr lang="en-US"/>
            </a:br>
            <a:endParaRPr lang="en-US" sz="3200"/>
          </a:p>
        </p:txBody>
      </p:sp>
    </p:spTree>
    <p:extLst>
      <p:ext uri="{BB962C8B-B14F-4D97-AF65-F5344CB8AC3E}">
        <p14:creationId xmlns:p14="http://schemas.microsoft.com/office/powerpoint/2010/main" val="4097916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44F489-2A89-6A49-B16C-6EB0D04D7072}"/>
              </a:ext>
            </a:extLst>
          </p:cNvPr>
          <p:cNvSpPr>
            <a:spLocks noGrp="1"/>
          </p:cNvSpPr>
          <p:nvPr>
            <p:ph idx="1"/>
          </p:nvPr>
        </p:nvSpPr>
        <p:spPr>
          <a:xfrm>
            <a:off x="2698954" y="1908591"/>
            <a:ext cx="9258694" cy="4301617"/>
          </a:xfrm>
        </p:spPr>
        <p:txBody>
          <a:bodyPr vert="horz" lIns="91440" tIns="45720" rIns="91440" bIns="45720" rtlCol="0" anchor="t">
            <a:normAutofit/>
          </a:bodyPr>
          <a:lstStyle/>
          <a:p>
            <a:r>
              <a:rPr lang="en-US" sz="2200" b="0" i="0" u="none" strike="noStrike" baseline="0" dirty="0">
                <a:solidFill>
                  <a:srgbClr val="394850"/>
                </a:solidFill>
                <a:latin typeface="Arial"/>
                <a:cs typeface="Arial"/>
              </a:rPr>
              <a:t>Reading a-z</a:t>
            </a:r>
            <a:endParaRPr lang="en-US" sz="2200"/>
          </a:p>
          <a:p>
            <a:r>
              <a:rPr lang="en-US" sz="2200" dirty="0">
                <a:solidFill>
                  <a:srgbClr val="394850"/>
                </a:solidFill>
                <a:latin typeface="Arial"/>
                <a:cs typeface="Arial"/>
              </a:rPr>
              <a:t>r</a:t>
            </a:r>
            <a:r>
              <a:rPr lang="en-US" sz="2200" b="0" i="0" u="none" strike="noStrike" baseline="0" dirty="0">
                <a:solidFill>
                  <a:srgbClr val="394850"/>
                </a:solidFill>
                <a:latin typeface="Arial"/>
                <a:cs typeface="Arial"/>
              </a:rPr>
              <a:t>olls.bublup.com/</a:t>
            </a:r>
            <a:r>
              <a:rPr lang="en-US" sz="2200" b="0" i="0" u="none" strike="noStrike" baseline="0" dirty="0" err="1">
                <a:solidFill>
                  <a:srgbClr val="394850"/>
                </a:solidFill>
                <a:latin typeface="Arial"/>
                <a:cs typeface="Arial"/>
              </a:rPr>
              <a:t>abctutor</a:t>
            </a:r>
            <a:r>
              <a:rPr lang="en-US" sz="2200" b="0" i="0" u="none" strike="noStrike" baseline="0" dirty="0">
                <a:solidFill>
                  <a:srgbClr val="394850"/>
                </a:solidFill>
                <a:latin typeface="Arial"/>
                <a:cs typeface="Arial"/>
              </a:rPr>
              <a:t>/free-decodable-books</a:t>
            </a:r>
          </a:p>
          <a:p>
            <a:r>
              <a:rPr lang="en-US" sz="2200" dirty="0">
                <a:solidFill>
                  <a:srgbClr val="394850"/>
                </a:solidFill>
                <a:latin typeface="Arial"/>
                <a:cs typeface="Arial"/>
              </a:rPr>
              <a:t>West Virginia Phonics</a:t>
            </a:r>
          </a:p>
          <a:p>
            <a:r>
              <a:rPr lang="en-US" sz="2200" b="0" i="0" u="none" strike="noStrike" baseline="0" dirty="0">
                <a:solidFill>
                  <a:srgbClr val="394850"/>
                </a:solidFill>
                <a:latin typeface="Arial"/>
                <a:cs typeface="Arial"/>
              </a:rPr>
              <a:t>Teachers Pay Teachers</a:t>
            </a:r>
          </a:p>
          <a:p>
            <a:r>
              <a:rPr lang="en-US" sz="2200" dirty="0">
                <a:solidFill>
                  <a:srgbClr val="394850"/>
                </a:solidFill>
                <a:latin typeface="Arial"/>
                <a:cs typeface="Arial"/>
              </a:rPr>
              <a:t>Scholastic</a:t>
            </a:r>
          </a:p>
          <a:p>
            <a:r>
              <a:rPr lang="en-US" sz="2200" b="0" i="0" u="none" strike="noStrike" baseline="0" dirty="0">
                <a:solidFill>
                  <a:srgbClr val="394850"/>
                </a:solidFill>
                <a:latin typeface="Arial"/>
                <a:cs typeface="Arial"/>
              </a:rPr>
              <a:t>Benchmark </a:t>
            </a:r>
            <a:r>
              <a:rPr lang="en-US" sz="2200" dirty="0">
                <a:solidFill>
                  <a:srgbClr val="394850"/>
                </a:solidFill>
                <a:latin typeface="Arial"/>
                <a:cs typeface="Arial"/>
              </a:rPr>
              <a:t>Education</a:t>
            </a:r>
          </a:p>
          <a:p>
            <a:r>
              <a:rPr lang="en-US" sz="2200" dirty="0">
                <a:solidFill>
                  <a:srgbClr val="595959"/>
                </a:solidFill>
                <a:latin typeface="Arial"/>
                <a:cs typeface="Arial"/>
                <a:hlinkClick r:id="rId2"/>
              </a:rPr>
              <a:t>https</a:t>
            </a:r>
            <a:r>
              <a:rPr lang="en-US" sz="2200" dirty="0">
                <a:latin typeface="Arial"/>
                <a:cs typeface="Arial"/>
                <a:hlinkClick r:id="rId2"/>
              </a:rPr>
              <a:t>://portal.flyleafpublishing.com/learners-resources/with</a:t>
            </a:r>
            <a:endParaRPr lang="en-US" sz="2200"/>
          </a:p>
          <a:p>
            <a:r>
              <a:rPr lang="en-US" sz="2200" dirty="0">
                <a:latin typeface="Arial"/>
                <a:cs typeface="Arial"/>
                <a:hlinkClick r:id="rId3"/>
              </a:rPr>
              <a:t>https://www.freereading.net/wiki/Decodable_passages.html</a:t>
            </a:r>
          </a:p>
          <a:p>
            <a:endParaRPr lang="en-US" sz="2000" dirty="0"/>
          </a:p>
          <a:p>
            <a:endParaRPr lang="en-US" sz="2000" dirty="0"/>
          </a:p>
        </p:txBody>
      </p:sp>
      <p:sp>
        <p:nvSpPr>
          <p:cNvPr id="4" name="Text Placeholder 3">
            <a:extLst>
              <a:ext uri="{FF2B5EF4-FFF2-40B4-BE49-F238E27FC236}">
                <a16:creationId xmlns:a16="http://schemas.microsoft.com/office/drawing/2014/main" id="{6F2D9E8F-E0C8-DA45-BB80-4D935160838C}"/>
              </a:ext>
            </a:extLst>
          </p:cNvPr>
          <p:cNvSpPr>
            <a:spLocks noGrp="1"/>
          </p:cNvSpPr>
          <p:nvPr>
            <p:ph type="body" sz="quarter" idx="10"/>
          </p:nvPr>
        </p:nvSpPr>
        <p:spPr>
          <a:xfrm>
            <a:off x="412618" y="903287"/>
            <a:ext cx="11268105" cy="1294223"/>
          </a:xfrm>
        </p:spPr>
        <p:txBody>
          <a:bodyPr vert="horz" lIns="91440" tIns="45720" rIns="91440" bIns="45720" rtlCol="0" anchor="t">
            <a:normAutofit/>
          </a:bodyPr>
          <a:lstStyle/>
          <a:p>
            <a:r>
              <a:rPr lang="en-US" dirty="0">
                <a:solidFill>
                  <a:srgbClr val="69C8C3"/>
                </a:solidFill>
                <a:latin typeface="Arial"/>
                <a:cs typeface="Arial"/>
              </a:rPr>
              <a:t>The best decodable texts to use are those provided by your phonics curriculum.  If this is not available, here are some other resources:</a:t>
            </a:r>
          </a:p>
        </p:txBody>
      </p:sp>
      <p:sp>
        <p:nvSpPr>
          <p:cNvPr id="2" name="Title 1">
            <a:extLst>
              <a:ext uri="{FF2B5EF4-FFF2-40B4-BE49-F238E27FC236}">
                <a16:creationId xmlns:a16="http://schemas.microsoft.com/office/drawing/2014/main" id="{29DFA4D2-530C-7547-9299-AB208588684F}"/>
              </a:ext>
            </a:extLst>
          </p:cNvPr>
          <p:cNvSpPr>
            <a:spLocks noGrp="1"/>
          </p:cNvSpPr>
          <p:nvPr>
            <p:ph type="title"/>
          </p:nvPr>
        </p:nvSpPr>
        <p:spPr/>
        <p:txBody>
          <a:bodyPr/>
          <a:lstStyle/>
          <a:p>
            <a:r>
              <a:rPr lang="en-US"/>
              <a:t>Choosing Decodable Text</a:t>
            </a:r>
          </a:p>
        </p:txBody>
      </p:sp>
      <p:pic>
        <p:nvPicPr>
          <p:cNvPr id="8" name="Graphic 7" descr="Storytelling outline">
            <a:extLst>
              <a:ext uri="{FF2B5EF4-FFF2-40B4-BE49-F238E27FC236}">
                <a16:creationId xmlns:a16="http://schemas.microsoft.com/office/drawing/2014/main" id="{D11BE97E-6ECE-49D4-B229-B09BE067EC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5357" y="1906356"/>
            <a:ext cx="3572987" cy="3572987"/>
          </a:xfrm>
          <a:prstGeom prst="rect">
            <a:avLst/>
          </a:prstGeom>
        </p:spPr>
      </p:pic>
    </p:spTree>
    <p:extLst>
      <p:ext uri="{BB962C8B-B14F-4D97-AF65-F5344CB8AC3E}">
        <p14:creationId xmlns:p14="http://schemas.microsoft.com/office/powerpoint/2010/main" val="2597897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FA4D2-530C-7547-9299-AB208588684F}"/>
              </a:ext>
            </a:extLst>
          </p:cNvPr>
          <p:cNvSpPr>
            <a:spLocks noGrp="1"/>
          </p:cNvSpPr>
          <p:nvPr>
            <p:ph type="title"/>
          </p:nvPr>
        </p:nvSpPr>
        <p:spPr/>
        <p:txBody>
          <a:bodyPr/>
          <a:lstStyle/>
          <a:p>
            <a:r>
              <a:rPr lang="en-US"/>
              <a:t>Why Use Decodable Text?</a:t>
            </a:r>
          </a:p>
        </p:txBody>
      </p:sp>
      <p:pic>
        <p:nvPicPr>
          <p:cNvPr id="1026" name="Picture 2" descr="The Ladder of Reading by Nancy Young">
            <a:extLst>
              <a:ext uri="{FF2B5EF4-FFF2-40B4-BE49-F238E27FC236}">
                <a16:creationId xmlns:a16="http://schemas.microsoft.com/office/drawing/2014/main" id="{DFF23E23-EBB4-4666-A653-96625CB9B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9201" y="826069"/>
            <a:ext cx="7634116" cy="5145653"/>
          </a:xfrm>
          <a:prstGeom prst="rect">
            <a:avLst/>
          </a:prstGeom>
          <a:noFill/>
          <a:ln w="63500">
            <a:solidFill>
              <a:schemeClr val="accent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351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a:t>Decodable Text Reading Plan</a:t>
            </a:r>
          </a:p>
        </p:txBody>
      </p:sp>
      <p:pic>
        <p:nvPicPr>
          <p:cNvPr id="6" name="Picture 5">
            <a:extLst>
              <a:ext uri="{FF2B5EF4-FFF2-40B4-BE49-F238E27FC236}">
                <a16:creationId xmlns:a16="http://schemas.microsoft.com/office/drawing/2014/main" id="{162631E4-73B1-4EDF-B69F-0F367A7D0DD0}"/>
              </a:ext>
            </a:extLst>
          </p:cNvPr>
          <p:cNvPicPr>
            <a:picLocks noChangeAspect="1"/>
          </p:cNvPicPr>
          <p:nvPr/>
        </p:nvPicPr>
        <p:blipFill>
          <a:blip r:embed="rId2"/>
          <a:stretch>
            <a:fillRect/>
          </a:stretch>
        </p:blipFill>
        <p:spPr>
          <a:xfrm>
            <a:off x="845566" y="773723"/>
            <a:ext cx="9015886" cy="5289451"/>
          </a:xfrm>
          <a:prstGeom prst="rect">
            <a:avLst/>
          </a:prstGeom>
        </p:spPr>
      </p:pic>
      <p:sp>
        <p:nvSpPr>
          <p:cNvPr id="7" name="TextBox 6">
            <a:extLst>
              <a:ext uri="{FF2B5EF4-FFF2-40B4-BE49-F238E27FC236}">
                <a16:creationId xmlns:a16="http://schemas.microsoft.com/office/drawing/2014/main" id="{65869966-4E61-4141-BA8E-DCC906667472}"/>
              </a:ext>
            </a:extLst>
          </p:cNvPr>
          <p:cNvSpPr txBox="1"/>
          <p:nvPr/>
        </p:nvSpPr>
        <p:spPr>
          <a:xfrm>
            <a:off x="9959926" y="5499107"/>
            <a:ext cx="2124222" cy="380298"/>
          </a:xfrm>
          <a:prstGeom prst="rect">
            <a:avLst/>
          </a:prstGeom>
        </p:spPr>
        <p:txBody>
          <a:bodyPr vert="horz" wrap="square" lIns="91440" tIns="45720" rIns="91440" bIns="45720" rtlCol="0" anchor="ctr">
            <a:noAutofit/>
          </a:bodyPr>
          <a:lstStyle/>
          <a:p>
            <a:pPr algn="l" fontAlgn="base"/>
            <a:r>
              <a:rPr lang="en-US" sz="2000">
                <a:latin typeface="Arial" panose="020B0604020202020204" pitchFamily="34" charset="0"/>
                <a:cs typeface="Arial" panose="020B0604020202020204" pitchFamily="34" charset="0"/>
              </a:rPr>
              <a:t>LETRS 3</a:t>
            </a:r>
            <a:r>
              <a:rPr lang="en-US" sz="2000" baseline="30000">
                <a:latin typeface="Arial" panose="020B0604020202020204" pitchFamily="34" charset="0"/>
                <a:cs typeface="Arial" panose="020B0604020202020204" pitchFamily="34" charset="0"/>
              </a:rPr>
              <a:t>rd</a:t>
            </a:r>
            <a:r>
              <a:rPr lang="en-US" sz="2000">
                <a:latin typeface="Arial" panose="020B0604020202020204" pitchFamily="34" charset="0"/>
                <a:cs typeface="Arial" panose="020B0604020202020204" pitchFamily="34" charset="0"/>
              </a:rPr>
              <a:t> Edition</a:t>
            </a:r>
          </a:p>
        </p:txBody>
      </p:sp>
    </p:spTree>
    <p:extLst>
      <p:ext uri="{BB962C8B-B14F-4D97-AF65-F5344CB8AC3E}">
        <p14:creationId xmlns:p14="http://schemas.microsoft.com/office/powerpoint/2010/main" val="4017169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Internet with solid fill">
            <a:extLst>
              <a:ext uri="{FF2B5EF4-FFF2-40B4-BE49-F238E27FC236}">
                <a16:creationId xmlns:a16="http://schemas.microsoft.com/office/drawing/2014/main" id="{56997835-BCB6-A948-826E-C2FECE2C6E3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30302" y="1726291"/>
            <a:ext cx="3155675" cy="3155675"/>
          </a:xfrm>
          <a:prstGeom prst="rect">
            <a:avLst/>
          </a:prstGeom>
        </p:spPr>
      </p:pic>
      <p:sp>
        <p:nvSpPr>
          <p:cNvPr id="3" name="Content Placeholder 2">
            <a:extLst>
              <a:ext uri="{FF2B5EF4-FFF2-40B4-BE49-F238E27FC236}">
                <a16:creationId xmlns:a16="http://schemas.microsoft.com/office/drawing/2014/main" id="{CD44F489-2A89-6A49-B16C-6EB0D04D7072}"/>
              </a:ext>
            </a:extLst>
          </p:cNvPr>
          <p:cNvSpPr>
            <a:spLocks noGrp="1"/>
          </p:cNvSpPr>
          <p:nvPr>
            <p:ph idx="1"/>
          </p:nvPr>
        </p:nvSpPr>
        <p:spPr>
          <a:xfrm>
            <a:off x="1666568" y="1976033"/>
            <a:ext cx="9687232" cy="3828273"/>
          </a:xfrm>
        </p:spPr>
        <p:txBody>
          <a:bodyPr vert="horz" lIns="91440" tIns="45720" rIns="91440" bIns="45720" rtlCol="0" anchor="t">
            <a:normAutofit/>
          </a:bodyPr>
          <a:lstStyle/>
          <a:p>
            <a:pPr marL="731520"/>
            <a:r>
              <a:rPr lang="en-US" sz="2600" b="1">
                <a:solidFill>
                  <a:srgbClr val="222222"/>
                </a:solidFill>
                <a:latin typeface="Roboto"/>
                <a:cs typeface="Arial"/>
              </a:rPr>
              <a:t>Decodable Words</a:t>
            </a:r>
            <a:r>
              <a:rPr lang="en-US" sz="2600">
                <a:solidFill>
                  <a:srgbClr val="222222"/>
                </a:solidFill>
                <a:latin typeface="Roboto"/>
                <a:cs typeface="Arial"/>
              </a:rPr>
              <a:t> – words that contain only sounds the student has been taught and that follow phonetic rules for sounding out</a:t>
            </a:r>
          </a:p>
          <a:p>
            <a:pPr marL="731520"/>
            <a:r>
              <a:rPr lang="en-US" sz="2600" b="1">
                <a:solidFill>
                  <a:srgbClr val="222222"/>
                </a:solidFill>
                <a:latin typeface="Roboto"/>
                <a:cs typeface="Arial"/>
              </a:rPr>
              <a:t>Irregular Words</a:t>
            </a:r>
            <a:r>
              <a:rPr lang="en-US" sz="2600">
                <a:solidFill>
                  <a:srgbClr val="222222"/>
                </a:solidFill>
                <a:latin typeface="Roboto"/>
                <a:cs typeface="Arial"/>
              </a:rPr>
              <a:t> – words that do not follow phonetic rules </a:t>
            </a:r>
            <a:endParaRPr lang="en-US" sz="2600">
              <a:solidFill>
                <a:srgbClr val="222222"/>
              </a:solidFill>
              <a:latin typeface="Roboto"/>
              <a:ea typeface="Roboto"/>
            </a:endParaRPr>
          </a:p>
          <a:p>
            <a:pPr marL="731520"/>
            <a:r>
              <a:rPr lang="en-US" sz="2600" b="1">
                <a:solidFill>
                  <a:srgbClr val="222222"/>
                </a:solidFill>
                <a:latin typeface="Roboto"/>
                <a:cs typeface="Arial"/>
              </a:rPr>
              <a:t>Decodable Words with Untaught Rules</a:t>
            </a:r>
            <a:r>
              <a:rPr lang="en-US" sz="2600">
                <a:solidFill>
                  <a:srgbClr val="222222"/>
                </a:solidFill>
                <a:latin typeface="Roboto"/>
                <a:cs typeface="Arial"/>
              </a:rPr>
              <a:t> – words that follow phonetic rules but that require the use of sounds and/or rules that students have not yet learned</a:t>
            </a:r>
            <a:endParaRPr lang="en-US" sz="2600">
              <a:solidFill>
                <a:srgbClr val="222222"/>
              </a:solidFill>
              <a:latin typeface="Roboto"/>
              <a:ea typeface="Roboto"/>
              <a:cs typeface="Arial"/>
            </a:endParaRPr>
          </a:p>
        </p:txBody>
      </p:sp>
      <p:sp>
        <p:nvSpPr>
          <p:cNvPr id="4" name="Text Placeholder 3">
            <a:extLst>
              <a:ext uri="{FF2B5EF4-FFF2-40B4-BE49-F238E27FC236}">
                <a16:creationId xmlns:a16="http://schemas.microsoft.com/office/drawing/2014/main" id="{6F2D9E8F-E0C8-DA45-BB80-4D935160838C}"/>
              </a:ext>
            </a:extLst>
          </p:cNvPr>
          <p:cNvSpPr>
            <a:spLocks noGrp="1"/>
          </p:cNvSpPr>
          <p:nvPr>
            <p:ph type="body" sz="quarter" idx="10"/>
          </p:nvPr>
        </p:nvSpPr>
        <p:spPr>
          <a:xfrm>
            <a:off x="412619" y="903287"/>
            <a:ext cx="11223858" cy="1264725"/>
          </a:xfrm>
        </p:spPr>
        <p:txBody>
          <a:bodyPr>
            <a:normAutofit/>
          </a:bodyPr>
          <a:lstStyle/>
          <a:p>
            <a:pPr marL="0" indent="0">
              <a:buNone/>
            </a:pPr>
            <a:r>
              <a:rPr lang="en-US" sz="2400" i="0">
                <a:solidFill>
                  <a:schemeClr val="accent5"/>
                </a:solidFill>
                <a:effectLst/>
                <a:latin typeface="Roboto"/>
              </a:rPr>
              <a:t>When </a:t>
            </a:r>
            <a:r>
              <a:rPr lang="en-US" sz="2400">
                <a:solidFill>
                  <a:schemeClr val="accent5"/>
                </a:solidFill>
                <a:latin typeface="Roboto"/>
              </a:rPr>
              <a:t>a student comes to a word he/she does not know, the way the teacher intervenes should depend on what kind of word it is.  For these purposes, there are three types of words:</a:t>
            </a:r>
          </a:p>
        </p:txBody>
      </p:sp>
      <p:sp>
        <p:nvSpPr>
          <p:cNvPr id="2" name="Title 1">
            <a:extLst>
              <a:ext uri="{FF2B5EF4-FFF2-40B4-BE49-F238E27FC236}">
                <a16:creationId xmlns:a16="http://schemas.microsoft.com/office/drawing/2014/main" id="{29DFA4D2-530C-7547-9299-AB208588684F}"/>
              </a:ext>
            </a:extLst>
          </p:cNvPr>
          <p:cNvSpPr>
            <a:spLocks noGrp="1"/>
          </p:cNvSpPr>
          <p:nvPr>
            <p:ph type="title"/>
          </p:nvPr>
        </p:nvSpPr>
        <p:spPr/>
        <p:txBody>
          <a:bodyPr/>
          <a:lstStyle/>
          <a:p>
            <a:r>
              <a:rPr lang="en-US"/>
              <a:t>Troubleshooting</a:t>
            </a:r>
          </a:p>
        </p:txBody>
      </p:sp>
    </p:spTree>
    <p:extLst>
      <p:ext uri="{BB962C8B-B14F-4D97-AF65-F5344CB8AC3E}">
        <p14:creationId xmlns:p14="http://schemas.microsoft.com/office/powerpoint/2010/main" val="1923884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6">
            <a:extLst>
              <a:ext uri="{FF2B5EF4-FFF2-40B4-BE49-F238E27FC236}">
                <a16:creationId xmlns:a16="http://schemas.microsoft.com/office/drawing/2014/main" id="{5C22ECAF-CDBA-40C3-B198-53BA172507EC}"/>
              </a:ext>
            </a:extLst>
          </p:cNvPr>
          <p:cNvGraphicFramePr>
            <a:graphicFrameLocks noGrp="1"/>
          </p:cNvGraphicFramePr>
          <p:nvPr>
            <p:extLst>
              <p:ext uri="{D42A27DB-BD31-4B8C-83A1-F6EECF244321}">
                <p14:modId xmlns:p14="http://schemas.microsoft.com/office/powerpoint/2010/main" val="2546228069"/>
              </p:ext>
            </p:extLst>
          </p:nvPr>
        </p:nvGraphicFramePr>
        <p:xfrm>
          <a:off x="242887" y="717449"/>
          <a:ext cx="11672449" cy="5268218"/>
        </p:xfrm>
        <a:graphic>
          <a:graphicData uri="http://schemas.openxmlformats.org/drawingml/2006/table">
            <a:tbl>
              <a:tblPr firstRow="1" bandRow="1">
                <a:tableStyleId>{21E4AEA4-8DFA-4A89-87EB-49C32662AFE0}</a:tableStyleId>
              </a:tblPr>
              <a:tblGrid>
                <a:gridCol w="2561776">
                  <a:extLst>
                    <a:ext uri="{9D8B030D-6E8A-4147-A177-3AD203B41FA5}">
                      <a16:colId xmlns:a16="http://schemas.microsoft.com/office/drawing/2014/main" val="1636010150"/>
                    </a:ext>
                  </a:extLst>
                </a:gridCol>
                <a:gridCol w="2465468">
                  <a:extLst>
                    <a:ext uri="{9D8B030D-6E8A-4147-A177-3AD203B41FA5}">
                      <a16:colId xmlns:a16="http://schemas.microsoft.com/office/drawing/2014/main" val="329577733"/>
                    </a:ext>
                  </a:extLst>
                </a:gridCol>
                <a:gridCol w="6645205">
                  <a:extLst>
                    <a:ext uri="{9D8B030D-6E8A-4147-A177-3AD203B41FA5}">
                      <a16:colId xmlns:a16="http://schemas.microsoft.com/office/drawing/2014/main" val="1544663420"/>
                    </a:ext>
                  </a:extLst>
                </a:gridCol>
              </a:tblGrid>
              <a:tr h="511530">
                <a:tc>
                  <a:txBody>
                    <a:bodyPr/>
                    <a:lstStyle/>
                    <a:p>
                      <a:pPr algn="ctr"/>
                      <a:r>
                        <a:rPr lang="en-US" sz="2000"/>
                        <a:t>Word Type</a:t>
                      </a:r>
                    </a:p>
                  </a:txBody>
                  <a:tcPr anchor="ctr"/>
                </a:tc>
                <a:tc>
                  <a:txBody>
                    <a:bodyPr/>
                    <a:lstStyle/>
                    <a:p>
                      <a:pPr algn="ctr"/>
                      <a:r>
                        <a:rPr lang="en-US" sz="2000"/>
                        <a:t>Examples</a:t>
                      </a:r>
                    </a:p>
                  </a:txBody>
                  <a:tcPr anchor="ctr"/>
                </a:tc>
                <a:tc>
                  <a:txBody>
                    <a:bodyPr/>
                    <a:lstStyle/>
                    <a:p>
                      <a:pPr algn="ctr"/>
                      <a:r>
                        <a:rPr lang="en-US" sz="2000"/>
                        <a:t>What To Do</a:t>
                      </a:r>
                    </a:p>
                  </a:txBody>
                  <a:tcPr anchor="ctr"/>
                </a:tc>
                <a:extLst>
                  <a:ext uri="{0D108BD9-81ED-4DB2-BD59-A6C34878D82A}">
                    <a16:rowId xmlns:a16="http://schemas.microsoft.com/office/drawing/2014/main" val="737511223"/>
                  </a:ext>
                </a:extLst>
              </a:tr>
              <a:tr h="1130351">
                <a:tc>
                  <a:txBody>
                    <a:bodyPr/>
                    <a:lstStyle/>
                    <a:p>
                      <a:pPr algn="ctr"/>
                      <a:r>
                        <a:rPr lang="en-US" sz="2400"/>
                        <a:t>Decodable</a:t>
                      </a:r>
                    </a:p>
                  </a:txBody>
                  <a:tcPr anchor="ctr"/>
                </a:tc>
                <a:tc>
                  <a:txBody>
                    <a:bodyPr/>
                    <a:lstStyle/>
                    <a:p>
                      <a:pPr algn="ctr"/>
                      <a:r>
                        <a:rPr lang="en-US" sz="2400"/>
                        <a:t>cat, pineapple, startle</a:t>
                      </a:r>
                    </a:p>
                  </a:txBody>
                  <a:tcPr anchor="ctr"/>
                </a:tc>
                <a:tc>
                  <a:txBody>
                    <a:bodyPr/>
                    <a:lstStyle/>
                    <a:p>
                      <a:pPr algn="ctr"/>
                      <a:r>
                        <a:rPr lang="en-US" sz="2400"/>
                        <a:t>Cover the word before and after the unknown word and guide students in using skills and rules they have learned to sound out the word.</a:t>
                      </a:r>
                    </a:p>
                  </a:txBody>
                  <a:tcPr anchor="ctr"/>
                </a:tc>
                <a:extLst>
                  <a:ext uri="{0D108BD9-81ED-4DB2-BD59-A6C34878D82A}">
                    <a16:rowId xmlns:a16="http://schemas.microsoft.com/office/drawing/2014/main" val="899127312"/>
                  </a:ext>
                </a:extLst>
              </a:tr>
              <a:tr h="2013488">
                <a:tc>
                  <a:txBody>
                    <a:bodyPr/>
                    <a:lstStyle/>
                    <a:p>
                      <a:pPr algn="ctr"/>
                      <a:r>
                        <a:rPr lang="en-US" sz="2400"/>
                        <a:t>Irregular</a:t>
                      </a:r>
                    </a:p>
                  </a:txBody>
                  <a:tcPr anchor="ctr"/>
                </a:tc>
                <a:tc>
                  <a:txBody>
                    <a:bodyPr/>
                    <a:lstStyle/>
                    <a:p>
                      <a:pPr algn="ctr"/>
                      <a:r>
                        <a:rPr lang="en-US" sz="2400"/>
                        <a:t>another, could, again, to</a:t>
                      </a:r>
                    </a:p>
                  </a:txBody>
                  <a:tcPr anchor="ctr"/>
                </a:tc>
                <a:tc>
                  <a:txBody>
                    <a:bodyPr/>
                    <a:lstStyle/>
                    <a:p>
                      <a:pPr algn="ctr"/>
                      <a:r>
                        <a:rPr lang="en-US" sz="2400"/>
                        <a:t>Point to the word as you guide the student in spelling aloud the word to see if they can remember it. (ex. “C-o-u-l-d spells ____________.”)  </a:t>
                      </a:r>
                      <a:r>
                        <a:rPr lang="en-US" sz="2400" b="1"/>
                        <a:t>Never ask a students to sound out an irregular word.</a:t>
                      </a:r>
                    </a:p>
                  </a:txBody>
                  <a:tcPr anchor="ctr"/>
                </a:tc>
                <a:extLst>
                  <a:ext uri="{0D108BD9-81ED-4DB2-BD59-A6C34878D82A}">
                    <a16:rowId xmlns:a16="http://schemas.microsoft.com/office/drawing/2014/main" val="3210530399"/>
                  </a:ext>
                </a:extLst>
              </a:tr>
              <a:tr h="1465270">
                <a:tc>
                  <a:txBody>
                    <a:bodyPr/>
                    <a:lstStyle/>
                    <a:p>
                      <a:pPr algn="ctr"/>
                      <a:r>
                        <a:rPr lang="en-US" sz="2400"/>
                        <a:t>Decodable with Untaught Rules</a:t>
                      </a:r>
                    </a:p>
                  </a:txBody>
                  <a:tcPr anchor="ctr"/>
                </a:tc>
                <a:tc>
                  <a:txBody>
                    <a:bodyPr/>
                    <a:lstStyle/>
                    <a:p>
                      <a:pPr algn="ctr"/>
                      <a:r>
                        <a:rPr lang="en-US" sz="2400"/>
                        <a:t>he, why, called</a:t>
                      </a:r>
                    </a:p>
                  </a:txBody>
                  <a:tcPr anchor="ctr"/>
                </a:tc>
                <a:tc>
                  <a:txBody>
                    <a:bodyPr/>
                    <a:lstStyle/>
                    <a:p>
                      <a:pPr algn="ctr"/>
                      <a:r>
                        <a:rPr lang="en-US" sz="2400"/>
                        <a:t>If the word has been taught as a Red Word, follow the procedure for irregular words.  If not, tell students they will one-day learn the rules/sounds for the word and give them the word.</a:t>
                      </a:r>
                    </a:p>
                  </a:txBody>
                  <a:tcPr anchor="ctr"/>
                </a:tc>
                <a:extLst>
                  <a:ext uri="{0D108BD9-81ED-4DB2-BD59-A6C34878D82A}">
                    <a16:rowId xmlns:a16="http://schemas.microsoft.com/office/drawing/2014/main" val="1206077426"/>
                  </a:ext>
                </a:extLst>
              </a:tr>
            </a:tbl>
          </a:graphicData>
        </a:graphic>
      </p:graphicFrame>
    </p:spTree>
    <p:extLst>
      <p:ext uri="{BB962C8B-B14F-4D97-AF65-F5344CB8AC3E}">
        <p14:creationId xmlns:p14="http://schemas.microsoft.com/office/powerpoint/2010/main" val="774648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229564-E650-AA4E-9AAB-5A94CC90CC7F}"/>
              </a:ext>
            </a:extLst>
          </p:cNvPr>
          <p:cNvSpPr>
            <a:spLocks noGrp="1"/>
          </p:cNvSpPr>
          <p:nvPr>
            <p:ph type="title"/>
          </p:nvPr>
        </p:nvSpPr>
        <p:spPr>
          <a:xfrm>
            <a:off x="408654" y="480447"/>
            <a:ext cx="4979271" cy="4990451"/>
          </a:xfrm>
        </p:spPr>
        <p:txBody>
          <a:bodyPr>
            <a:normAutofit fontScale="90000"/>
          </a:bodyPr>
          <a:lstStyle/>
          <a:p>
            <a:r>
              <a:rPr lang="en-US" sz="6900">
                <a:latin typeface="Arial"/>
                <a:cs typeface="Arial"/>
              </a:rPr>
              <a:t>Enrichment and Remediatio</a:t>
            </a:r>
            <a:r>
              <a:rPr lang="en-US" sz="6200">
                <a:latin typeface="Arial"/>
                <a:cs typeface="Arial"/>
              </a:rPr>
              <a:t>n</a:t>
            </a:r>
            <a:br>
              <a:rPr lang="en-US" sz="6200"/>
            </a:br>
            <a:br>
              <a:rPr lang="en-US" sz="6200"/>
            </a:br>
            <a:br>
              <a:rPr lang="en-US" sz="6200"/>
            </a:br>
            <a:endParaRPr lang="en-US" sz="6200"/>
          </a:p>
        </p:txBody>
      </p:sp>
    </p:spTree>
    <p:extLst>
      <p:ext uri="{BB962C8B-B14F-4D97-AF65-F5344CB8AC3E}">
        <p14:creationId xmlns:p14="http://schemas.microsoft.com/office/powerpoint/2010/main" val="564880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CFD9DF-0A04-9144-B643-8987DB9F2171}"/>
              </a:ext>
            </a:extLst>
          </p:cNvPr>
          <p:cNvSpPr>
            <a:spLocks noGrp="1"/>
          </p:cNvSpPr>
          <p:nvPr>
            <p:ph idx="1"/>
          </p:nvPr>
        </p:nvSpPr>
        <p:spPr/>
        <p:txBody>
          <a:bodyPr vert="horz" lIns="91440" tIns="45720" rIns="91440" bIns="45720" rtlCol="0" anchor="t">
            <a:normAutofit/>
          </a:bodyPr>
          <a:lstStyle/>
          <a:p>
            <a:pPr marL="0" indent="0">
              <a:buNone/>
            </a:pPr>
            <a:r>
              <a:rPr lang="en-US" sz="3200" dirty="0">
                <a:latin typeface="Arial"/>
                <a:cs typeface="Arial"/>
              </a:rPr>
              <a:t>While your goal at the teacher table should be to guide students in reading decodable texts, you may have students who quickly master this and need enrichment.  You may also have students who are not ready for this step.  </a:t>
            </a:r>
            <a:endParaRPr lang="en-US" sz="3200"/>
          </a:p>
          <a:p>
            <a:endParaRPr lang="en-US"/>
          </a:p>
          <a:p>
            <a:endParaRPr lang="en-US"/>
          </a:p>
          <a:p>
            <a:endParaRPr lang="en-US"/>
          </a:p>
        </p:txBody>
      </p:sp>
      <p:sp>
        <p:nvSpPr>
          <p:cNvPr id="2" name="Title 1">
            <a:extLst>
              <a:ext uri="{FF2B5EF4-FFF2-40B4-BE49-F238E27FC236}">
                <a16:creationId xmlns:a16="http://schemas.microsoft.com/office/drawing/2014/main" id="{865F90E8-5F64-E249-97ED-91FF1AB4BF25}"/>
              </a:ext>
            </a:extLst>
          </p:cNvPr>
          <p:cNvSpPr>
            <a:spLocks noGrp="1"/>
          </p:cNvSpPr>
          <p:nvPr>
            <p:ph type="title"/>
          </p:nvPr>
        </p:nvSpPr>
        <p:spPr/>
        <p:txBody>
          <a:bodyPr/>
          <a:lstStyle/>
          <a:p>
            <a:r>
              <a:rPr lang="en-US"/>
              <a:t>Changing the Plan</a:t>
            </a:r>
          </a:p>
        </p:txBody>
      </p:sp>
      <p:pic>
        <p:nvPicPr>
          <p:cNvPr id="5" name="Picture 4" descr="Child sleeping on books">
            <a:extLst>
              <a:ext uri="{FF2B5EF4-FFF2-40B4-BE49-F238E27FC236}">
                <a16:creationId xmlns:a16="http://schemas.microsoft.com/office/drawing/2014/main" id="{6E6F7DDF-2E0B-4591-90AE-5BA1063E7A34}"/>
              </a:ext>
            </a:extLst>
          </p:cNvPr>
          <p:cNvPicPr>
            <a:picLocks noChangeAspect="1"/>
          </p:cNvPicPr>
          <p:nvPr/>
        </p:nvPicPr>
        <p:blipFill rotWithShape="1">
          <a:blip r:embed="rId2"/>
          <a:srcRect l="3548" r="12528"/>
          <a:stretch/>
        </p:blipFill>
        <p:spPr>
          <a:xfrm>
            <a:off x="225082" y="1350498"/>
            <a:ext cx="5011662" cy="3981157"/>
          </a:xfrm>
          <a:prstGeom prst="rect">
            <a:avLst/>
          </a:prstGeom>
        </p:spPr>
      </p:pic>
    </p:spTree>
    <p:extLst>
      <p:ext uri="{BB962C8B-B14F-4D97-AF65-F5344CB8AC3E}">
        <p14:creationId xmlns:p14="http://schemas.microsoft.com/office/powerpoint/2010/main" val="2777838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44AED0-6231-0542-A6C2-424358F916F2}"/>
              </a:ext>
            </a:extLst>
          </p:cNvPr>
          <p:cNvSpPr>
            <a:spLocks noGrp="1"/>
          </p:cNvSpPr>
          <p:nvPr>
            <p:ph type="sldNum" sz="quarter" idx="12"/>
          </p:nvPr>
        </p:nvSpPr>
        <p:spPr/>
        <p:txBody>
          <a:bodyPr/>
          <a:lstStyle/>
          <a:p>
            <a:fld id="{84E24DD3-0117-F947-8F74-C808912B5A2D}" type="slidenum">
              <a:rPr lang="en-US" smtClean="0"/>
              <a:pPr/>
              <a:t>2</a:t>
            </a:fld>
            <a:endParaRPr lang="en-US"/>
          </a:p>
        </p:txBody>
      </p:sp>
      <p:sp>
        <p:nvSpPr>
          <p:cNvPr id="6" name="Title 4">
            <a:extLst>
              <a:ext uri="{FF2B5EF4-FFF2-40B4-BE49-F238E27FC236}">
                <a16:creationId xmlns:a16="http://schemas.microsoft.com/office/drawing/2014/main" id="{4AD9B96B-BE1E-DA46-BD10-0F34714B937F}"/>
              </a:ext>
            </a:extLst>
          </p:cNvPr>
          <p:cNvSpPr>
            <a:spLocks noGrp="1"/>
          </p:cNvSpPr>
          <p:nvPr>
            <p:ph type="title" idx="4294967295"/>
          </p:nvPr>
        </p:nvSpPr>
        <p:spPr>
          <a:xfrm>
            <a:off x="413295" y="291882"/>
            <a:ext cx="10515600" cy="365125"/>
          </a:xfrm>
        </p:spPr>
        <p:txBody>
          <a:bodyPr>
            <a:normAutofit fontScale="90000"/>
          </a:bodyPr>
          <a:lstStyle/>
          <a:p>
            <a:r>
              <a:rPr lang="en-US" sz="2700" b="1">
                <a:solidFill>
                  <a:srgbClr val="003B71"/>
                </a:solidFill>
                <a:latin typeface="Arial"/>
                <a:ea typeface="+mn-ea"/>
                <a:cs typeface="Arial"/>
              </a:rPr>
              <a:t>State Board of Education  </a:t>
            </a:r>
            <a:r>
              <a:rPr lang="en-US" sz="2000" spc="200">
                <a:solidFill>
                  <a:srgbClr val="003B71"/>
                </a:solidFill>
                <a:latin typeface="Arial Narrow"/>
                <a:ea typeface="+mn-ea"/>
                <a:cs typeface="Arial Narrow" panose="020B0604020202020204" pitchFamily="34" charset="0"/>
              </a:rPr>
              <a:t>STRATEGIC PLAN GOALS</a:t>
            </a:r>
            <a:endParaRPr lang="en-US" sz="2000" spc="200">
              <a:solidFill>
                <a:srgbClr val="003B71"/>
              </a:solidFill>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450809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13"/>
          <p:cNvSpPr/>
          <p:nvPr/>
        </p:nvSpPr>
        <p:spPr>
          <a:xfrm>
            <a:off x="3219437" y="3455967"/>
            <a:ext cx="1086688" cy="175744"/>
          </a:xfrm>
          <a:custGeom>
            <a:avLst/>
            <a:gdLst/>
            <a:ahLst/>
            <a:cxnLst/>
            <a:rect l="l" t="t" r="r" b="b"/>
            <a:pathLst>
              <a:path w="175178" h="4323" extrusionOk="0">
                <a:moveTo>
                  <a:pt x="1" y="1"/>
                </a:moveTo>
                <a:lnTo>
                  <a:pt x="1" y="4323"/>
                </a:lnTo>
                <a:lnTo>
                  <a:pt x="175177" y="4323"/>
                </a:lnTo>
                <a:lnTo>
                  <a:pt x="175177"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52;p13"/>
          <p:cNvSpPr/>
          <p:nvPr/>
        </p:nvSpPr>
        <p:spPr>
          <a:xfrm>
            <a:off x="5567577" y="3455967"/>
            <a:ext cx="1132233" cy="175744"/>
          </a:xfrm>
          <a:custGeom>
            <a:avLst/>
            <a:gdLst/>
            <a:ahLst/>
            <a:cxnLst/>
            <a:rect l="l" t="t" r="r" b="b"/>
            <a:pathLst>
              <a:path w="175178" h="4323" extrusionOk="0">
                <a:moveTo>
                  <a:pt x="1" y="1"/>
                </a:moveTo>
                <a:lnTo>
                  <a:pt x="1" y="4323"/>
                </a:lnTo>
                <a:lnTo>
                  <a:pt x="175177" y="4323"/>
                </a:lnTo>
                <a:lnTo>
                  <a:pt x="175177"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53;p13"/>
          <p:cNvSpPr/>
          <p:nvPr/>
        </p:nvSpPr>
        <p:spPr>
          <a:xfrm>
            <a:off x="7961369" y="3455967"/>
            <a:ext cx="1074425" cy="175744"/>
          </a:xfrm>
          <a:custGeom>
            <a:avLst/>
            <a:gdLst/>
            <a:ahLst/>
            <a:cxnLst/>
            <a:rect l="l" t="t" r="r" b="b"/>
            <a:pathLst>
              <a:path w="175178" h="4323" extrusionOk="0">
                <a:moveTo>
                  <a:pt x="1" y="1"/>
                </a:moveTo>
                <a:lnTo>
                  <a:pt x="1" y="4323"/>
                </a:lnTo>
                <a:lnTo>
                  <a:pt x="175177" y="4323"/>
                </a:lnTo>
                <a:lnTo>
                  <a:pt x="175177"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4" name="Google Shape;54;p13"/>
          <p:cNvGrpSpPr/>
          <p:nvPr/>
        </p:nvGrpSpPr>
        <p:grpSpPr>
          <a:xfrm>
            <a:off x="9110417" y="1156588"/>
            <a:ext cx="3327615" cy="5111882"/>
            <a:chOff x="5869488" y="1889450"/>
            <a:chExt cx="1766000" cy="2712929"/>
          </a:xfrm>
        </p:grpSpPr>
        <p:sp>
          <p:nvSpPr>
            <p:cNvPr id="55" name="Google Shape;55;p13"/>
            <p:cNvSpPr/>
            <p:nvPr/>
          </p:nvSpPr>
          <p:spPr>
            <a:xfrm>
              <a:off x="5869488" y="1889450"/>
              <a:ext cx="1766000" cy="1729700"/>
            </a:xfrm>
            <a:custGeom>
              <a:avLst/>
              <a:gdLst/>
              <a:ahLst/>
              <a:cxnLst/>
              <a:rect l="l" t="t" r="r" b="b"/>
              <a:pathLst>
                <a:path w="70640" h="69188" extrusionOk="0">
                  <a:moveTo>
                    <a:pt x="35320" y="1"/>
                  </a:moveTo>
                  <a:cubicBezTo>
                    <a:pt x="33418" y="1"/>
                    <a:pt x="31516" y="727"/>
                    <a:pt x="30064" y="2180"/>
                  </a:cubicBezTo>
                  <a:lnTo>
                    <a:pt x="2905" y="29338"/>
                  </a:lnTo>
                  <a:cubicBezTo>
                    <a:pt x="0" y="32243"/>
                    <a:pt x="0" y="36958"/>
                    <a:pt x="2905" y="39863"/>
                  </a:cubicBezTo>
                  <a:lnTo>
                    <a:pt x="30064" y="67009"/>
                  </a:lnTo>
                  <a:cubicBezTo>
                    <a:pt x="31516" y="68462"/>
                    <a:pt x="33418" y="69188"/>
                    <a:pt x="35320" y="69188"/>
                  </a:cubicBezTo>
                  <a:cubicBezTo>
                    <a:pt x="37222" y="69188"/>
                    <a:pt x="39124" y="68462"/>
                    <a:pt x="40577" y="67009"/>
                  </a:cubicBezTo>
                  <a:lnTo>
                    <a:pt x="67735" y="39863"/>
                  </a:lnTo>
                  <a:cubicBezTo>
                    <a:pt x="70640" y="36958"/>
                    <a:pt x="70640" y="32243"/>
                    <a:pt x="67735" y="29338"/>
                  </a:cubicBezTo>
                  <a:lnTo>
                    <a:pt x="40577" y="2180"/>
                  </a:lnTo>
                  <a:cubicBezTo>
                    <a:pt x="39124" y="727"/>
                    <a:pt x="37222" y="1"/>
                    <a:pt x="3532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56;p13"/>
            <p:cNvSpPr txBox="1"/>
            <p:nvPr/>
          </p:nvSpPr>
          <p:spPr>
            <a:xfrm>
              <a:off x="5978767" y="4067479"/>
              <a:ext cx="1551300" cy="5349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endParaRPr sz="1600" kern="0">
                <a:solidFill>
                  <a:srgbClr val="434343"/>
                </a:solidFill>
                <a:latin typeface="Roboto"/>
                <a:ea typeface="Roboto"/>
                <a:cs typeface="Roboto"/>
                <a:sym typeface="Roboto"/>
              </a:endParaRPr>
            </a:p>
          </p:txBody>
        </p:sp>
        <p:sp>
          <p:nvSpPr>
            <p:cNvPr id="57" name="Google Shape;57;p13"/>
            <p:cNvSpPr txBox="1"/>
            <p:nvPr/>
          </p:nvSpPr>
          <p:spPr>
            <a:xfrm>
              <a:off x="5978767" y="3720629"/>
              <a:ext cx="1551300" cy="429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endParaRPr sz="2267" kern="0">
                <a:solidFill>
                  <a:srgbClr val="434343"/>
                </a:solidFill>
                <a:latin typeface="Fira Sans Extra Condensed Medium"/>
                <a:ea typeface="Fira Sans Extra Condensed Medium"/>
                <a:cs typeface="Fira Sans Extra Condensed Medium"/>
                <a:sym typeface="Fira Sans Extra Condensed Medium"/>
              </a:endParaRPr>
            </a:p>
          </p:txBody>
        </p:sp>
      </p:grpSp>
      <p:grpSp>
        <p:nvGrpSpPr>
          <p:cNvPr id="58" name="Google Shape;58;p13"/>
          <p:cNvGrpSpPr/>
          <p:nvPr/>
        </p:nvGrpSpPr>
        <p:grpSpPr>
          <a:xfrm>
            <a:off x="9912311" y="1867743"/>
            <a:ext cx="1790163" cy="1789389"/>
            <a:chOff x="1929231" y="2266868"/>
            <a:chExt cx="950058" cy="949647"/>
          </a:xfrm>
        </p:grpSpPr>
        <p:sp>
          <p:nvSpPr>
            <p:cNvPr id="59" name="Google Shape;59;p13"/>
            <p:cNvSpPr/>
            <p:nvPr/>
          </p:nvSpPr>
          <p:spPr>
            <a:xfrm>
              <a:off x="1929231" y="2266868"/>
              <a:ext cx="950058" cy="949647"/>
            </a:xfrm>
            <a:custGeom>
              <a:avLst/>
              <a:gdLst/>
              <a:ahLst/>
              <a:cxnLst/>
              <a:rect l="l" t="t" r="r" b="b"/>
              <a:pathLst>
                <a:path w="35351" h="35339" extrusionOk="0">
                  <a:moveTo>
                    <a:pt x="3204" y="1"/>
                  </a:moveTo>
                  <a:cubicBezTo>
                    <a:pt x="1442" y="1"/>
                    <a:pt x="1" y="1429"/>
                    <a:pt x="1" y="3203"/>
                  </a:cubicBezTo>
                  <a:lnTo>
                    <a:pt x="1" y="32135"/>
                  </a:lnTo>
                  <a:cubicBezTo>
                    <a:pt x="1" y="33909"/>
                    <a:pt x="1442" y="35338"/>
                    <a:pt x="3204" y="35338"/>
                  </a:cubicBezTo>
                  <a:lnTo>
                    <a:pt x="32136" y="35338"/>
                  </a:lnTo>
                  <a:cubicBezTo>
                    <a:pt x="33910" y="35338"/>
                    <a:pt x="35351" y="33909"/>
                    <a:pt x="35351" y="32135"/>
                  </a:cubicBezTo>
                  <a:lnTo>
                    <a:pt x="35351" y="3203"/>
                  </a:lnTo>
                  <a:cubicBezTo>
                    <a:pt x="35351" y="1429"/>
                    <a:pt x="33910" y="1"/>
                    <a:pt x="32136" y="1"/>
                  </a:cubicBezTo>
                  <a:close/>
                </a:path>
              </a:pathLst>
            </a:custGeom>
            <a:solidFill>
              <a:schemeClr val="accent6"/>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60;p13"/>
            <p:cNvSpPr/>
            <p:nvPr/>
          </p:nvSpPr>
          <p:spPr>
            <a:xfrm>
              <a:off x="1994388" y="2331948"/>
              <a:ext cx="819701" cy="819511"/>
            </a:xfrm>
            <a:custGeom>
              <a:avLst/>
              <a:gdLst/>
              <a:ahLst/>
              <a:cxnLst/>
              <a:rect l="l" t="t" r="r" b="b"/>
              <a:pathLst>
                <a:path w="35351" h="35339" extrusionOk="0">
                  <a:moveTo>
                    <a:pt x="3204" y="1"/>
                  </a:moveTo>
                  <a:cubicBezTo>
                    <a:pt x="1442" y="1"/>
                    <a:pt x="1" y="1429"/>
                    <a:pt x="1" y="3203"/>
                  </a:cubicBezTo>
                  <a:lnTo>
                    <a:pt x="1" y="32135"/>
                  </a:lnTo>
                  <a:cubicBezTo>
                    <a:pt x="1" y="33909"/>
                    <a:pt x="1442" y="35338"/>
                    <a:pt x="3204" y="35338"/>
                  </a:cubicBezTo>
                  <a:lnTo>
                    <a:pt x="32136" y="35338"/>
                  </a:lnTo>
                  <a:cubicBezTo>
                    <a:pt x="33910" y="35338"/>
                    <a:pt x="35351" y="33909"/>
                    <a:pt x="35351" y="32135"/>
                  </a:cubicBezTo>
                  <a:lnTo>
                    <a:pt x="35351" y="3203"/>
                  </a:lnTo>
                  <a:cubicBezTo>
                    <a:pt x="35351" y="1429"/>
                    <a:pt x="33910" y="1"/>
                    <a:pt x="32136" y="1"/>
                  </a:cubicBezTo>
                  <a:close/>
                </a:path>
              </a:pathLst>
            </a:cu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 sz="2100" kern="0">
                  <a:solidFill>
                    <a:schemeClr val="accent6"/>
                  </a:solidFill>
                  <a:latin typeface="Avocado Creamy"/>
                  <a:ea typeface="Fira Sans Extra Condensed Medium"/>
                  <a:cs typeface="Fira Sans Extra Condensed Medium"/>
                  <a:sym typeface="Fira Sans Extra Condensed Medium"/>
                </a:rPr>
                <a:t>Enrichment</a:t>
              </a:r>
              <a:endParaRPr sz="2100" kern="0">
                <a:solidFill>
                  <a:schemeClr val="accent6"/>
                </a:solidFill>
                <a:latin typeface="Avocado Creamy"/>
                <a:ea typeface="Fira Sans Extra Condensed Medium"/>
                <a:cs typeface="Fira Sans Extra Condensed Medium"/>
                <a:sym typeface="Fira Sans Extra Condensed Medium"/>
              </a:endParaRPr>
            </a:p>
          </p:txBody>
        </p:sp>
      </p:grpSp>
      <p:grpSp>
        <p:nvGrpSpPr>
          <p:cNvPr id="61" name="Google Shape;61;p13"/>
          <p:cNvGrpSpPr/>
          <p:nvPr/>
        </p:nvGrpSpPr>
        <p:grpSpPr>
          <a:xfrm>
            <a:off x="2413089" y="1101191"/>
            <a:ext cx="3327615" cy="5111881"/>
            <a:chOff x="2968538" y="1889450"/>
            <a:chExt cx="1766000" cy="2712929"/>
          </a:xfrm>
        </p:grpSpPr>
        <p:sp>
          <p:nvSpPr>
            <p:cNvPr id="62" name="Google Shape;62;p13"/>
            <p:cNvSpPr/>
            <p:nvPr/>
          </p:nvSpPr>
          <p:spPr>
            <a:xfrm>
              <a:off x="2968538" y="1889450"/>
              <a:ext cx="1766000" cy="1729700"/>
            </a:xfrm>
            <a:custGeom>
              <a:avLst/>
              <a:gdLst/>
              <a:ahLst/>
              <a:cxnLst/>
              <a:rect l="l" t="t" r="r" b="b"/>
              <a:pathLst>
                <a:path w="70640" h="69188" extrusionOk="0">
                  <a:moveTo>
                    <a:pt x="35320" y="1"/>
                  </a:moveTo>
                  <a:cubicBezTo>
                    <a:pt x="33418" y="1"/>
                    <a:pt x="31516" y="727"/>
                    <a:pt x="30063" y="2180"/>
                  </a:cubicBezTo>
                  <a:lnTo>
                    <a:pt x="2905" y="29338"/>
                  </a:lnTo>
                  <a:cubicBezTo>
                    <a:pt x="0" y="32243"/>
                    <a:pt x="0" y="36958"/>
                    <a:pt x="2905" y="39863"/>
                  </a:cubicBezTo>
                  <a:lnTo>
                    <a:pt x="30063" y="67009"/>
                  </a:lnTo>
                  <a:cubicBezTo>
                    <a:pt x="31516" y="68462"/>
                    <a:pt x="33418" y="69188"/>
                    <a:pt x="35320" y="69188"/>
                  </a:cubicBezTo>
                  <a:cubicBezTo>
                    <a:pt x="37222" y="69188"/>
                    <a:pt x="39124" y="68462"/>
                    <a:pt x="40577" y="67009"/>
                  </a:cubicBezTo>
                  <a:lnTo>
                    <a:pt x="67735" y="39863"/>
                  </a:lnTo>
                  <a:cubicBezTo>
                    <a:pt x="70640" y="36958"/>
                    <a:pt x="70640" y="32243"/>
                    <a:pt x="67735" y="29338"/>
                  </a:cubicBezTo>
                  <a:lnTo>
                    <a:pt x="40577" y="2180"/>
                  </a:lnTo>
                  <a:cubicBezTo>
                    <a:pt x="39124" y="727"/>
                    <a:pt x="37222" y="1"/>
                    <a:pt x="3532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63;p13"/>
            <p:cNvSpPr txBox="1"/>
            <p:nvPr/>
          </p:nvSpPr>
          <p:spPr>
            <a:xfrm>
              <a:off x="3075892" y="4067479"/>
              <a:ext cx="1551300" cy="5349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1600" kern="0">
                  <a:solidFill>
                    <a:srgbClr val="434343"/>
                  </a:solidFill>
                  <a:latin typeface="Roboto"/>
                  <a:ea typeface="Roboto"/>
                  <a:cs typeface="Roboto"/>
                  <a:sym typeface="Roboto"/>
                </a:rPr>
                <a:t> </a:t>
              </a:r>
              <a:endParaRPr sz="1600" kern="0">
                <a:solidFill>
                  <a:srgbClr val="434343"/>
                </a:solidFill>
                <a:latin typeface="Roboto"/>
                <a:ea typeface="Roboto"/>
                <a:cs typeface="Roboto"/>
                <a:sym typeface="Roboto"/>
              </a:endParaRPr>
            </a:p>
          </p:txBody>
        </p:sp>
        <p:sp>
          <p:nvSpPr>
            <p:cNvPr id="64" name="Google Shape;64;p13"/>
            <p:cNvSpPr txBox="1"/>
            <p:nvPr/>
          </p:nvSpPr>
          <p:spPr>
            <a:xfrm>
              <a:off x="3075892" y="3720629"/>
              <a:ext cx="1551300" cy="429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endParaRPr sz="2267" kern="0">
                <a:solidFill>
                  <a:srgbClr val="434343"/>
                </a:solidFill>
                <a:latin typeface="Fira Sans Extra Condensed Medium"/>
                <a:ea typeface="Fira Sans Extra Condensed Medium"/>
                <a:cs typeface="Fira Sans Extra Condensed Medium"/>
                <a:sym typeface="Fira Sans Extra Condensed Medium"/>
              </a:endParaRPr>
            </a:p>
          </p:txBody>
        </p:sp>
      </p:grpSp>
      <p:grpSp>
        <p:nvGrpSpPr>
          <p:cNvPr id="65" name="Google Shape;65;p13"/>
          <p:cNvGrpSpPr/>
          <p:nvPr/>
        </p:nvGrpSpPr>
        <p:grpSpPr>
          <a:xfrm>
            <a:off x="5056640" y="434537"/>
            <a:ext cx="4804461" cy="7380613"/>
            <a:chOff x="4409488" y="1889450"/>
            <a:chExt cx="1766000" cy="2712929"/>
          </a:xfrm>
        </p:grpSpPr>
        <p:sp>
          <p:nvSpPr>
            <p:cNvPr id="66" name="Google Shape;66;p13"/>
            <p:cNvSpPr/>
            <p:nvPr/>
          </p:nvSpPr>
          <p:spPr>
            <a:xfrm>
              <a:off x="4409488" y="1889450"/>
              <a:ext cx="1766000" cy="1729700"/>
            </a:xfrm>
            <a:custGeom>
              <a:avLst/>
              <a:gdLst/>
              <a:ahLst/>
              <a:cxnLst/>
              <a:rect l="l" t="t" r="r" b="b"/>
              <a:pathLst>
                <a:path w="70640" h="69188" extrusionOk="0">
                  <a:moveTo>
                    <a:pt x="35314" y="1"/>
                  </a:moveTo>
                  <a:cubicBezTo>
                    <a:pt x="33409" y="1"/>
                    <a:pt x="31504" y="727"/>
                    <a:pt x="30052" y="2180"/>
                  </a:cubicBezTo>
                  <a:lnTo>
                    <a:pt x="2905" y="29338"/>
                  </a:lnTo>
                  <a:cubicBezTo>
                    <a:pt x="0" y="32243"/>
                    <a:pt x="0" y="36958"/>
                    <a:pt x="2905" y="39863"/>
                  </a:cubicBezTo>
                  <a:lnTo>
                    <a:pt x="30052" y="67009"/>
                  </a:lnTo>
                  <a:cubicBezTo>
                    <a:pt x="31504" y="68462"/>
                    <a:pt x="33409" y="69188"/>
                    <a:pt x="35314" y="69188"/>
                  </a:cubicBezTo>
                  <a:cubicBezTo>
                    <a:pt x="37219" y="69188"/>
                    <a:pt x="39124" y="68462"/>
                    <a:pt x="40577" y="67009"/>
                  </a:cubicBezTo>
                  <a:lnTo>
                    <a:pt x="67735" y="39863"/>
                  </a:lnTo>
                  <a:cubicBezTo>
                    <a:pt x="70640" y="36958"/>
                    <a:pt x="70640" y="32243"/>
                    <a:pt x="67735" y="29338"/>
                  </a:cubicBezTo>
                  <a:lnTo>
                    <a:pt x="40577" y="2180"/>
                  </a:lnTo>
                  <a:cubicBezTo>
                    <a:pt x="39124" y="727"/>
                    <a:pt x="37219" y="1"/>
                    <a:pt x="35314" y="1"/>
                  </a:cubicBezTo>
                  <a:close/>
                </a:path>
              </a:pathLst>
            </a:custGeom>
            <a:solidFill>
              <a:srgbClr val="B0D3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67;p13"/>
            <p:cNvSpPr txBox="1"/>
            <p:nvPr/>
          </p:nvSpPr>
          <p:spPr>
            <a:xfrm>
              <a:off x="4516855" y="4067479"/>
              <a:ext cx="1551300" cy="5349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endParaRPr sz="1600" kern="0">
                <a:solidFill>
                  <a:srgbClr val="434343"/>
                </a:solidFill>
                <a:latin typeface="Roboto"/>
                <a:ea typeface="Roboto"/>
                <a:cs typeface="Roboto"/>
                <a:sym typeface="Roboto"/>
              </a:endParaRPr>
            </a:p>
          </p:txBody>
        </p:sp>
      </p:grpSp>
      <p:grpSp>
        <p:nvGrpSpPr>
          <p:cNvPr id="69" name="Google Shape;69;p13"/>
          <p:cNvGrpSpPr/>
          <p:nvPr/>
        </p:nvGrpSpPr>
        <p:grpSpPr>
          <a:xfrm>
            <a:off x="-326024" y="1156587"/>
            <a:ext cx="3327663" cy="3259216"/>
            <a:chOff x="915391" y="1889450"/>
            <a:chExt cx="1766025" cy="1729700"/>
          </a:xfrm>
        </p:grpSpPr>
        <p:sp>
          <p:nvSpPr>
            <p:cNvPr id="70" name="Google Shape;70;p13"/>
            <p:cNvSpPr/>
            <p:nvPr/>
          </p:nvSpPr>
          <p:spPr>
            <a:xfrm>
              <a:off x="915391" y="1889450"/>
              <a:ext cx="1766025" cy="1729700"/>
            </a:xfrm>
            <a:custGeom>
              <a:avLst/>
              <a:gdLst/>
              <a:ahLst/>
              <a:cxnLst/>
              <a:rect l="l" t="t" r="r" b="b"/>
              <a:pathLst>
                <a:path w="70641" h="69188" extrusionOk="0">
                  <a:moveTo>
                    <a:pt x="35315" y="1"/>
                  </a:moveTo>
                  <a:cubicBezTo>
                    <a:pt x="33410" y="1"/>
                    <a:pt x="31505" y="727"/>
                    <a:pt x="30052" y="2180"/>
                  </a:cubicBezTo>
                  <a:lnTo>
                    <a:pt x="2906" y="29338"/>
                  </a:lnTo>
                  <a:cubicBezTo>
                    <a:pt x="1" y="32243"/>
                    <a:pt x="1" y="36958"/>
                    <a:pt x="2906" y="39863"/>
                  </a:cubicBezTo>
                  <a:lnTo>
                    <a:pt x="30052" y="67009"/>
                  </a:lnTo>
                  <a:cubicBezTo>
                    <a:pt x="31505" y="68462"/>
                    <a:pt x="33410" y="69188"/>
                    <a:pt x="35315" y="69188"/>
                  </a:cubicBezTo>
                  <a:cubicBezTo>
                    <a:pt x="37220" y="69188"/>
                    <a:pt x="39125" y="68462"/>
                    <a:pt x="40577" y="67009"/>
                  </a:cubicBezTo>
                  <a:lnTo>
                    <a:pt x="67736" y="39863"/>
                  </a:lnTo>
                  <a:cubicBezTo>
                    <a:pt x="70641" y="36958"/>
                    <a:pt x="70641" y="32243"/>
                    <a:pt x="67736" y="29338"/>
                  </a:cubicBezTo>
                  <a:lnTo>
                    <a:pt x="40577" y="2180"/>
                  </a:lnTo>
                  <a:cubicBezTo>
                    <a:pt x="39125" y="727"/>
                    <a:pt x="37220" y="1"/>
                    <a:pt x="3531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71;p13"/>
            <p:cNvSpPr/>
            <p:nvPr/>
          </p:nvSpPr>
          <p:spPr>
            <a:xfrm>
              <a:off x="1336109" y="2266868"/>
              <a:ext cx="950058" cy="949647"/>
            </a:xfrm>
            <a:custGeom>
              <a:avLst/>
              <a:gdLst/>
              <a:ahLst/>
              <a:cxnLst/>
              <a:rect l="l" t="t" r="r" b="b"/>
              <a:pathLst>
                <a:path w="35351" h="35339" extrusionOk="0">
                  <a:moveTo>
                    <a:pt x="3204" y="1"/>
                  </a:moveTo>
                  <a:cubicBezTo>
                    <a:pt x="1442" y="1"/>
                    <a:pt x="1" y="1429"/>
                    <a:pt x="1" y="3203"/>
                  </a:cubicBezTo>
                  <a:lnTo>
                    <a:pt x="1" y="32135"/>
                  </a:lnTo>
                  <a:cubicBezTo>
                    <a:pt x="1" y="33909"/>
                    <a:pt x="1442" y="35338"/>
                    <a:pt x="3204" y="35338"/>
                  </a:cubicBezTo>
                  <a:lnTo>
                    <a:pt x="32136" y="35338"/>
                  </a:lnTo>
                  <a:cubicBezTo>
                    <a:pt x="33910" y="35338"/>
                    <a:pt x="35351" y="33909"/>
                    <a:pt x="35351" y="32135"/>
                  </a:cubicBezTo>
                  <a:lnTo>
                    <a:pt x="35351" y="3203"/>
                  </a:lnTo>
                  <a:cubicBezTo>
                    <a:pt x="35351" y="1429"/>
                    <a:pt x="33910" y="1"/>
                    <a:pt x="32136" y="1"/>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74;p13"/>
            <p:cNvSpPr/>
            <p:nvPr/>
          </p:nvSpPr>
          <p:spPr>
            <a:xfrm>
              <a:off x="1401266" y="2331948"/>
              <a:ext cx="819701" cy="819511"/>
            </a:xfrm>
            <a:custGeom>
              <a:avLst/>
              <a:gdLst/>
              <a:ahLst/>
              <a:cxnLst/>
              <a:rect l="l" t="t" r="r" b="b"/>
              <a:pathLst>
                <a:path w="35351" h="35339" extrusionOk="0">
                  <a:moveTo>
                    <a:pt x="3204" y="1"/>
                  </a:moveTo>
                  <a:cubicBezTo>
                    <a:pt x="1442" y="1"/>
                    <a:pt x="1" y="1429"/>
                    <a:pt x="1" y="3203"/>
                  </a:cubicBezTo>
                  <a:lnTo>
                    <a:pt x="1" y="32135"/>
                  </a:lnTo>
                  <a:cubicBezTo>
                    <a:pt x="1" y="33909"/>
                    <a:pt x="1442" y="35338"/>
                    <a:pt x="3204" y="35338"/>
                  </a:cubicBezTo>
                  <a:lnTo>
                    <a:pt x="32136" y="35338"/>
                  </a:lnTo>
                  <a:cubicBezTo>
                    <a:pt x="33910" y="35338"/>
                    <a:pt x="35351" y="33909"/>
                    <a:pt x="35351" y="32135"/>
                  </a:cubicBezTo>
                  <a:lnTo>
                    <a:pt x="35351" y="3203"/>
                  </a:lnTo>
                  <a:cubicBezTo>
                    <a:pt x="35351" y="1429"/>
                    <a:pt x="33910" y="1"/>
                    <a:pt x="32136" y="1"/>
                  </a:cubicBezTo>
                  <a:close/>
                </a:path>
              </a:pathLst>
            </a:cu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 sz="2400" kern="0">
                  <a:solidFill>
                    <a:schemeClr val="accent2"/>
                  </a:solidFill>
                  <a:latin typeface="Avocado Creamy"/>
                  <a:ea typeface="Fira Sans Extra Condensed Medium"/>
                  <a:cs typeface="Fira Sans Extra Condensed Medium"/>
                  <a:sym typeface="Fira Sans Extra Condensed Medium"/>
                </a:rPr>
                <a:t>Print Concepts</a:t>
              </a:r>
              <a:endParaRPr sz="2400" kern="0">
                <a:solidFill>
                  <a:schemeClr val="accent2"/>
                </a:solidFill>
                <a:latin typeface="Avocado Creamy"/>
                <a:ea typeface="Fira Sans Extra Condensed Medium"/>
                <a:cs typeface="Fira Sans Extra Condensed Medium"/>
                <a:sym typeface="Fira Sans Extra Condensed Medium"/>
              </a:endParaRPr>
            </a:p>
          </p:txBody>
        </p:sp>
      </p:grpSp>
      <p:grpSp>
        <p:nvGrpSpPr>
          <p:cNvPr id="75" name="Google Shape;75;p13"/>
          <p:cNvGrpSpPr/>
          <p:nvPr/>
        </p:nvGrpSpPr>
        <p:grpSpPr>
          <a:xfrm>
            <a:off x="6221890" y="1461315"/>
            <a:ext cx="2584665" cy="2583547"/>
            <a:chOff x="1891885" y="2610377"/>
            <a:chExt cx="950058" cy="949647"/>
          </a:xfrm>
        </p:grpSpPr>
        <p:sp>
          <p:nvSpPr>
            <p:cNvPr id="76" name="Google Shape;76;p13"/>
            <p:cNvSpPr/>
            <p:nvPr/>
          </p:nvSpPr>
          <p:spPr>
            <a:xfrm>
              <a:off x="1891885" y="2610377"/>
              <a:ext cx="950058" cy="949647"/>
            </a:xfrm>
            <a:custGeom>
              <a:avLst/>
              <a:gdLst/>
              <a:ahLst/>
              <a:cxnLst/>
              <a:rect l="l" t="t" r="r" b="b"/>
              <a:pathLst>
                <a:path w="35351" h="35339" extrusionOk="0">
                  <a:moveTo>
                    <a:pt x="3204" y="1"/>
                  </a:moveTo>
                  <a:cubicBezTo>
                    <a:pt x="1442" y="1"/>
                    <a:pt x="1" y="1429"/>
                    <a:pt x="1" y="3203"/>
                  </a:cubicBezTo>
                  <a:lnTo>
                    <a:pt x="1" y="32135"/>
                  </a:lnTo>
                  <a:cubicBezTo>
                    <a:pt x="1" y="33909"/>
                    <a:pt x="1442" y="35338"/>
                    <a:pt x="3204" y="35338"/>
                  </a:cubicBezTo>
                  <a:lnTo>
                    <a:pt x="32136" y="35338"/>
                  </a:lnTo>
                  <a:cubicBezTo>
                    <a:pt x="33910" y="35338"/>
                    <a:pt x="35351" y="33909"/>
                    <a:pt x="35351" y="32135"/>
                  </a:cubicBezTo>
                  <a:lnTo>
                    <a:pt x="35351" y="3203"/>
                  </a:lnTo>
                  <a:cubicBezTo>
                    <a:pt x="35351" y="1429"/>
                    <a:pt x="33910" y="1"/>
                    <a:pt x="32136" y="1"/>
                  </a:cubicBezTo>
                  <a:close/>
                </a:path>
              </a:pathLst>
            </a:custGeom>
            <a:solidFill>
              <a:srgbClr val="B0D3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77;p13"/>
            <p:cNvSpPr/>
            <p:nvPr/>
          </p:nvSpPr>
          <p:spPr>
            <a:xfrm>
              <a:off x="1957043" y="2675457"/>
              <a:ext cx="819701" cy="819511"/>
            </a:xfrm>
            <a:custGeom>
              <a:avLst/>
              <a:gdLst/>
              <a:ahLst/>
              <a:cxnLst/>
              <a:rect l="l" t="t" r="r" b="b"/>
              <a:pathLst>
                <a:path w="35351" h="35339" extrusionOk="0">
                  <a:moveTo>
                    <a:pt x="3204" y="1"/>
                  </a:moveTo>
                  <a:cubicBezTo>
                    <a:pt x="1442" y="1"/>
                    <a:pt x="1" y="1429"/>
                    <a:pt x="1" y="3203"/>
                  </a:cubicBezTo>
                  <a:lnTo>
                    <a:pt x="1" y="32135"/>
                  </a:lnTo>
                  <a:cubicBezTo>
                    <a:pt x="1" y="33909"/>
                    <a:pt x="1442" y="35338"/>
                    <a:pt x="3204" y="35338"/>
                  </a:cubicBezTo>
                  <a:lnTo>
                    <a:pt x="32136" y="35338"/>
                  </a:lnTo>
                  <a:cubicBezTo>
                    <a:pt x="33910" y="35338"/>
                    <a:pt x="35351" y="33909"/>
                    <a:pt x="35351" y="32135"/>
                  </a:cubicBezTo>
                  <a:lnTo>
                    <a:pt x="35351" y="3203"/>
                  </a:lnTo>
                  <a:cubicBezTo>
                    <a:pt x="35351" y="1429"/>
                    <a:pt x="33910" y="1"/>
                    <a:pt x="32136" y="1"/>
                  </a:cubicBezTo>
                  <a:close/>
                </a:path>
              </a:pathLst>
            </a:cu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 sz="3500" kern="0">
                  <a:solidFill>
                    <a:srgbClr val="B0D357"/>
                  </a:solidFill>
                  <a:latin typeface="Avocado Creamy"/>
                  <a:ea typeface="Fira Sans Extra Condensed Medium"/>
                  <a:cs typeface="Fira Sans Extra Condensed Medium"/>
                  <a:sym typeface="Fira Sans Extra Condensed Medium"/>
                </a:rPr>
                <a:t>Decodable Text</a:t>
              </a:r>
              <a:endParaRPr lang="en-US" sz="3500" kern="0">
                <a:solidFill>
                  <a:srgbClr val="B0D357"/>
                </a:solidFill>
                <a:latin typeface="Avocado Creamy"/>
                <a:ea typeface="Fira Sans Extra Condensed Medium"/>
                <a:cs typeface="Fira Sans Extra Condensed Medium"/>
              </a:endParaRPr>
            </a:p>
          </p:txBody>
        </p:sp>
      </p:grpSp>
      <p:grpSp>
        <p:nvGrpSpPr>
          <p:cNvPr id="78" name="Google Shape;78;p13"/>
          <p:cNvGrpSpPr/>
          <p:nvPr/>
        </p:nvGrpSpPr>
        <p:grpSpPr>
          <a:xfrm>
            <a:off x="3177691" y="1867742"/>
            <a:ext cx="1790163" cy="1789389"/>
            <a:chOff x="1929231" y="2266868"/>
            <a:chExt cx="950058" cy="949647"/>
          </a:xfrm>
        </p:grpSpPr>
        <p:sp>
          <p:nvSpPr>
            <p:cNvPr id="79" name="Google Shape;79;p13"/>
            <p:cNvSpPr/>
            <p:nvPr/>
          </p:nvSpPr>
          <p:spPr>
            <a:xfrm>
              <a:off x="1929231" y="2266868"/>
              <a:ext cx="950058" cy="949647"/>
            </a:xfrm>
            <a:custGeom>
              <a:avLst/>
              <a:gdLst/>
              <a:ahLst/>
              <a:cxnLst/>
              <a:rect l="l" t="t" r="r" b="b"/>
              <a:pathLst>
                <a:path w="35351" h="35339" extrusionOk="0">
                  <a:moveTo>
                    <a:pt x="3204" y="1"/>
                  </a:moveTo>
                  <a:cubicBezTo>
                    <a:pt x="1442" y="1"/>
                    <a:pt x="1" y="1429"/>
                    <a:pt x="1" y="3203"/>
                  </a:cubicBezTo>
                  <a:lnTo>
                    <a:pt x="1" y="32135"/>
                  </a:lnTo>
                  <a:cubicBezTo>
                    <a:pt x="1" y="33909"/>
                    <a:pt x="1442" y="35338"/>
                    <a:pt x="3204" y="35338"/>
                  </a:cubicBezTo>
                  <a:lnTo>
                    <a:pt x="32136" y="35338"/>
                  </a:lnTo>
                  <a:cubicBezTo>
                    <a:pt x="33910" y="35338"/>
                    <a:pt x="35351" y="33909"/>
                    <a:pt x="35351" y="32135"/>
                  </a:cubicBezTo>
                  <a:lnTo>
                    <a:pt x="35351" y="3203"/>
                  </a:lnTo>
                  <a:cubicBezTo>
                    <a:pt x="35351" y="1429"/>
                    <a:pt x="33910" y="1"/>
                    <a:pt x="32136" y="1"/>
                  </a:cubicBezTo>
                  <a:close/>
                </a:path>
              </a:pathLst>
            </a:custGeom>
            <a:solidFill>
              <a:schemeClr val="accent4"/>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80;p13"/>
            <p:cNvSpPr/>
            <p:nvPr/>
          </p:nvSpPr>
          <p:spPr>
            <a:xfrm>
              <a:off x="1994388" y="2331948"/>
              <a:ext cx="819701" cy="819511"/>
            </a:xfrm>
            <a:custGeom>
              <a:avLst/>
              <a:gdLst/>
              <a:ahLst/>
              <a:cxnLst/>
              <a:rect l="l" t="t" r="r" b="b"/>
              <a:pathLst>
                <a:path w="35351" h="35339" extrusionOk="0">
                  <a:moveTo>
                    <a:pt x="3204" y="1"/>
                  </a:moveTo>
                  <a:cubicBezTo>
                    <a:pt x="1442" y="1"/>
                    <a:pt x="1" y="1429"/>
                    <a:pt x="1" y="3203"/>
                  </a:cubicBezTo>
                  <a:lnTo>
                    <a:pt x="1" y="32135"/>
                  </a:lnTo>
                  <a:cubicBezTo>
                    <a:pt x="1" y="33909"/>
                    <a:pt x="1442" y="35338"/>
                    <a:pt x="3204" y="35338"/>
                  </a:cubicBezTo>
                  <a:lnTo>
                    <a:pt x="32136" y="35338"/>
                  </a:lnTo>
                  <a:cubicBezTo>
                    <a:pt x="33910" y="35338"/>
                    <a:pt x="35351" y="33909"/>
                    <a:pt x="35351" y="32135"/>
                  </a:cubicBezTo>
                  <a:lnTo>
                    <a:pt x="35351" y="3203"/>
                  </a:lnTo>
                  <a:cubicBezTo>
                    <a:pt x="35351" y="1429"/>
                    <a:pt x="33910" y="1"/>
                    <a:pt x="32136" y="1"/>
                  </a:cubicBezTo>
                  <a:close/>
                </a:path>
              </a:pathLst>
            </a:cu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 sz="2300" kern="0">
                  <a:solidFill>
                    <a:srgbClr val="F3A51E"/>
                  </a:solidFill>
                  <a:latin typeface="Avocado Creamy"/>
                  <a:ea typeface="Fira Sans Extra Condensed Medium"/>
                  <a:cs typeface="Fira Sans Extra Condensed Medium"/>
                  <a:sym typeface="Fira Sans Extra Condensed Medium"/>
                </a:rPr>
                <a:t>Phonemic Awareness</a:t>
              </a:r>
              <a:endParaRPr sz="2300" kern="0">
                <a:solidFill>
                  <a:srgbClr val="F3A51E"/>
                </a:solidFill>
                <a:latin typeface="Avocado Creamy"/>
                <a:ea typeface="Fira Sans Extra Condensed Medium"/>
                <a:cs typeface="Fira Sans Extra Condensed Medium"/>
                <a:sym typeface="Fira Sans Extra Condensed Medium"/>
              </a:endParaRPr>
            </a:p>
          </p:txBody>
        </p:sp>
      </p:grpSp>
      <p:grpSp>
        <p:nvGrpSpPr>
          <p:cNvPr id="81" name="Google Shape;81;p13"/>
          <p:cNvGrpSpPr/>
          <p:nvPr/>
        </p:nvGrpSpPr>
        <p:grpSpPr>
          <a:xfrm flipH="1">
            <a:off x="2523150" y="1782670"/>
            <a:ext cx="2527514" cy="2177968"/>
            <a:chOff x="1380046" y="1489047"/>
            <a:chExt cx="1344995" cy="1158905"/>
          </a:xfrm>
        </p:grpSpPr>
        <p:sp>
          <p:nvSpPr>
            <p:cNvPr id="82" name="Google Shape;82;p13"/>
            <p:cNvSpPr/>
            <p:nvPr/>
          </p:nvSpPr>
          <p:spPr>
            <a:xfrm>
              <a:off x="2596168" y="2419564"/>
              <a:ext cx="128801" cy="228388"/>
            </a:xfrm>
            <a:custGeom>
              <a:avLst/>
              <a:gdLst/>
              <a:ahLst/>
              <a:cxnLst/>
              <a:rect l="l" t="t" r="r" b="b"/>
              <a:pathLst>
                <a:path w="8822" h="15643" extrusionOk="0">
                  <a:moveTo>
                    <a:pt x="919" y="1"/>
                  </a:moveTo>
                  <a:cubicBezTo>
                    <a:pt x="705" y="1"/>
                    <a:pt x="491" y="82"/>
                    <a:pt x="328" y="246"/>
                  </a:cubicBezTo>
                  <a:cubicBezTo>
                    <a:pt x="1" y="572"/>
                    <a:pt x="1" y="1101"/>
                    <a:pt x="328" y="1427"/>
                  </a:cubicBezTo>
                  <a:lnTo>
                    <a:pt x="6723" y="7822"/>
                  </a:lnTo>
                  <a:lnTo>
                    <a:pt x="328" y="14217"/>
                  </a:lnTo>
                  <a:cubicBezTo>
                    <a:pt x="89" y="14456"/>
                    <a:pt x="17" y="14816"/>
                    <a:pt x="146" y="15128"/>
                  </a:cubicBezTo>
                  <a:cubicBezTo>
                    <a:pt x="276" y="15440"/>
                    <a:pt x="581" y="15643"/>
                    <a:pt x="919" y="15643"/>
                  </a:cubicBezTo>
                  <a:cubicBezTo>
                    <a:pt x="1140" y="15643"/>
                    <a:pt x="1353" y="15555"/>
                    <a:pt x="1510" y="15398"/>
                  </a:cubicBezTo>
                  <a:lnTo>
                    <a:pt x="8495" y="8413"/>
                  </a:lnTo>
                  <a:cubicBezTo>
                    <a:pt x="8821" y="8087"/>
                    <a:pt x="8821" y="7557"/>
                    <a:pt x="8495" y="7232"/>
                  </a:cubicBezTo>
                  <a:lnTo>
                    <a:pt x="1510" y="246"/>
                  </a:lnTo>
                  <a:cubicBezTo>
                    <a:pt x="1347" y="82"/>
                    <a:pt x="1133" y="1"/>
                    <a:pt x="91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83;p13"/>
            <p:cNvSpPr/>
            <p:nvPr/>
          </p:nvSpPr>
          <p:spPr>
            <a:xfrm>
              <a:off x="1380046" y="1489047"/>
              <a:ext cx="1344995" cy="1045478"/>
            </a:xfrm>
            <a:custGeom>
              <a:avLst/>
              <a:gdLst/>
              <a:ahLst/>
              <a:cxnLst/>
              <a:rect l="l" t="t" r="r" b="b"/>
              <a:pathLst>
                <a:path w="92647" h="72656" extrusionOk="0">
                  <a:moveTo>
                    <a:pt x="36329" y="0"/>
                  </a:moveTo>
                  <a:cubicBezTo>
                    <a:pt x="16297" y="0"/>
                    <a:pt x="0" y="16296"/>
                    <a:pt x="0" y="36328"/>
                  </a:cubicBezTo>
                  <a:cubicBezTo>
                    <a:pt x="0" y="56360"/>
                    <a:pt x="16299" y="72656"/>
                    <a:pt x="36329" y="72656"/>
                  </a:cubicBezTo>
                  <a:lnTo>
                    <a:pt x="91812" y="72656"/>
                  </a:lnTo>
                  <a:cubicBezTo>
                    <a:pt x="92273" y="72656"/>
                    <a:pt x="92647" y="72282"/>
                    <a:pt x="92647" y="71820"/>
                  </a:cubicBezTo>
                  <a:cubicBezTo>
                    <a:pt x="92647" y="71359"/>
                    <a:pt x="92273" y="70985"/>
                    <a:pt x="91812" y="70985"/>
                  </a:cubicBezTo>
                  <a:lnTo>
                    <a:pt x="36329" y="70985"/>
                  </a:lnTo>
                  <a:cubicBezTo>
                    <a:pt x="17219" y="70985"/>
                    <a:pt x="1672" y="55438"/>
                    <a:pt x="1672" y="36328"/>
                  </a:cubicBezTo>
                  <a:cubicBezTo>
                    <a:pt x="1672" y="17217"/>
                    <a:pt x="17219" y="1672"/>
                    <a:pt x="36328" y="1672"/>
                  </a:cubicBezTo>
                  <a:cubicBezTo>
                    <a:pt x="55439" y="1672"/>
                    <a:pt x="70985" y="17217"/>
                    <a:pt x="70985" y="36328"/>
                  </a:cubicBezTo>
                  <a:cubicBezTo>
                    <a:pt x="70985" y="36788"/>
                    <a:pt x="71360" y="37163"/>
                    <a:pt x="71820" y="37163"/>
                  </a:cubicBezTo>
                  <a:cubicBezTo>
                    <a:pt x="72283" y="37163"/>
                    <a:pt x="72657" y="36788"/>
                    <a:pt x="72657" y="36328"/>
                  </a:cubicBezTo>
                  <a:cubicBezTo>
                    <a:pt x="72657" y="16297"/>
                    <a:pt x="56360" y="0"/>
                    <a:pt x="3632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4" name="Google Shape;84;p13"/>
          <p:cNvSpPr/>
          <p:nvPr/>
        </p:nvSpPr>
        <p:spPr>
          <a:xfrm>
            <a:off x="6812923" y="4432578"/>
            <a:ext cx="1321781" cy="361915"/>
          </a:xfrm>
          <a:prstGeom prst="rect">
            <a:avLst/>
          </a:prstGeom>
        </p:spPr>
        <p:txBody>
          <a:bodyPr>
            <a:prstTxWarp prst="textPlain">
              <a:avLst/>
            </a:prstTxWarp>
          </a:bodyPr>
          <a:lstStyle/>
          <a:p>
            <a:pPr algn="ctr" defTabSz="1219170">
              <a:buClr>
                <a:srgbClr val="000000"/>
              </a:buClr>
            </a:pPr>
            <a:r>
              <a:rPr sz="1867" kern="0">
                <a:ln w="9525" cap="flat" cmpd="sng">
                  <a:solidFill>
                    <a:srgbClr val="595959"/>
                  </a:solidFill>
                  <a:prstDash val="solid"/>
                  <a:round/>
                  <a:headEnd type="none" w="sm" len="sm"/>
                  <a:tailEnd type="none" w="sm" len="sm"/>
                </a:ln>
                <a:solidFill>
                  <a:srgbClr val="000000"/>
                </a:solidFill>
                <a:latin typeface="Tw Cen MT" panose="020B0602020104020603" pitchFamily="34" charset="0"/>
                <a:cs typeface="Arial"/>
                <a:sym typeface="Arial"/>
              </a:rPr>
              <a:t>START HERE</a:t>
            </a:r>
          </a:p>
        </p:txBody>
      </p:sp>
      <p:grpSp>
        <p:nvGrpSpPr>
          <p:cNvPr id="85" name="Google Shape;85;p13"/>
          <p:cNvGrpSpPr/>
          <p:nvPr/>
        </p:nvGrpSpPr>
        <p:grpSpPr>
          <a:xfrm>
            <a:off x="6080969" y="1309875"/>
            <a:ext cx="3690740" cy="3165407"/>
            <a:chOff x="1364745" y="1489047"/>
            <a:chExt cx="1360224" cy="1166555"/>
          </a:xfrm>
        </p:grpSpPr>
        <p:sp>
          <p:nvSpPr>
            <p:cNvPr id="86" name="Google Shape;86;p13"/>
            <p:cNvSpPr/>
            <p:nvPr/>
          </p:nvSpPr>
          <p:spPr>
            <a:xfrm>
              <a:off x="2596168" y="2427214"/>
              <a:ext cx="128801" cy="228388"/>
            </a:xfrm>
            <a:custGeom>
              <a:avLst/>
              <a:gdLst/>
              <a:ahLst/>
              <a:cxnLst/>
              <a:rect l="l" t="t" r="r" b="b"/>
              <a:pathLst>
                <a:path w="8822" h="15643" extrusionOk="0">
                  <a:moveTo>
                    <a:pt x="919" y="1"/>
                  </a:moveTo>
                  <a:cubicBezTo>
                    <a:pt x="705" y="1"/>
                    <a:pt x="491" y="82"/>
                    <a:pt x="328" y="246"/>
                  </a:cubicBezTo>
                  <a:cubicBezTo>
                    <a:pt x="1" y="572"/>
                    <a:pt x="1" y="1101"/>
                    <a:pt x="328" y="1427"/>
                  </a:cubicBezTo>
                  <a:lnTo>
                    <a:pt x="6723" y="7822"/>
                  </a:lnTo>
                  <a:lnTo>
                    <a:pt x="328" y="14217"/>
                  </a:lnTo>
                  <a:cubicBezTo>
                    <a:pt x="89" y="14456"/>
                    <a:pt x="17" y="14816"/>
                    <a:pt x="146" y="15128"/>
                  </a:cubicBezTo>
                  <a:cubicBezTo>
                    <a:pt x="276" y="15440"/>
                    <a:pt x="581" y="15643"/>
                    <a:pt x="919" y="15643"/>
                  </a:cubicBezTo>
                  <a:cubicBezTo>
                    <a:pt x="1140" y="15643"/>
                    <a:pt x="1353" y="15555"/>
                    <a:pt x="1510" y="15398"/>
                  </a:cubicBezTo>
                  <a:lnTo>
                    <a:pt x="8495" y="8413"/>
                  </a:lnTo>
                  <a:cubicBezTo>
                    <a:pt x="8821" y="8087"/>
                    <a:pt x="8821" y="7557"/>
                    <a:pt x="8495" y="7232"/>
                  </a:cubicBezTo>
                  <a:lnTo>
                    <a:pt x="1510" y="246"/>
                  </a:lnTo>
                  <a:cubicBezTo>
                    <a:pt x="1347" y="82"/>
                    <a:pt x="1133" y="1"/>
                    <a:pt x="91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87;p13"/>
            <p:cNvSpPr/>
            <p:nvPr/>
          </p:nvSpPr>
          <p:spPr>
            <a:xfrm>
              <a:off x="1364745" y="1489047"/>
              <a:ext cx="1352646" cy="1060778"/>
            </a:xfrm>
            <a:custGeom>
              <a:avLst/>
              <a:gdLst/>
              <a:ahLst/>
              <a:cxnLst/>
              <a:rect l="l" t="t" r="r" b="b"/>
              <a:pathLst>
                <a:path w="92647" h="72656" extrusionOk="0">
                  <a:moveTo>
                    <a:pt x="36329" y="0"/>
                  </a:moveTo>
                  <a:cubicBezTo>
                    <a:pt x="16297" y="0"/>
                    <a:pt x="0" y="16296"/>
                    <a:pt x="0" y="36328"/>
                  </a:cubicBezTo>
                  <a:cubicBezTo>
                    <a:pt x="0" y="56360"/>
                    <a:pt x="16299" y="72656"/>
                    <a:pt x="36329" y="72656"/>
                  </a:cubicBezTo>
                  <a:lnTo>
                    <a:pt x="91812" y="72656"/>
                  </a:lnTo>
                  <a:cubicBezTo>
                    <a:pt x="92273" y="72656"/>
                    <a:pt x="92647" y="72282"/>
                    <a:pt x="92647" y="71820"/>
                  </a:cubicBezTo>
                  <a:cubicBezTo>
                    <a:pt x="92647" y="71359"/>
                    <a:pt x="92273" y="70985"/>
                    <a:pt x="91812" y="70985"/>
                  </a:cubicBezTo>
                  <a:lnTo>
                    <a:pt x="36329" y="70985"/>
                  </a:lnTo>
                  <a:cubicBezTo>
                    <a:pt x="17219" y="70985"/>
                    <a:pt x="1672" y="55438"/>
                    <a:pt x="1672" y="36328"/>
                  </a:cubicBezTo>
                  <a:cubicBezTo>
                    <a:pt x="1672" y="17217"/>
                    <a:pt x="17219" y="1672"/>
                    <a:pt x="36328" y="1672"/>
                  </a:cubicBezTo>
                  <a:cubicBezTo>
                    <a:pt x="55439" y="1672"/>
                    <a:pt x="70985" y="17217"/>
                    <a:pt x="70985" y="36328"/>
                  </a:cubicBezTo>
                  <a:cubicBezTo>
                    <a:pt x="70985" y="36788"/>
                    <a:pt x="71360" y="37163"/>
                    <a:pt x="71820" y="37163"/>
                  </a:cubicBezTo>
                  <a:cubicBezTo>
                    <a:pt x="72283" y="37163"/>
                    <a:pt x="72657" y="36788"/>
                    <a:pt x="72657" y="36328"/>
                  </a:cubicBezTo>
                  <a:cubicBezTo>
                    <a:pt x="72657" y="16297"/>
                    <a:pt x="56360" y="0"/>
                    <a:pt x="3632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8" name="Google Shape;88;p13"/>
          <p:cNvGrpSpPr/>
          <p:nvPr/>
        </p:nvGrpSpPr>
        <p:grpSpPr>
          <a:xfrm flipH="1">
            <a:off x="5228419" y="1353005"/>
            <a:ext cx="3734827" cy="3107898"/>
            <a:chOff x="1147143" y="1494345"/>
            <a:chExt cx="1376472" cy="1145361"/>
          </a:xfrm>
        </p:grpSpPr>
        <p:sp>
          <p:nvSpPr>
            <p:cNvPr id="90" name="Google Shape;90;p13"/>
            <p:cNvSpPr/>
            <p:nvPr/>
          </p:nvSpPr>
          <p:spPr>
            <a:xfrm>
              <a:off x="1147143" y="1494345"/>
              <a:ext cx="1352646" cy="1060778"/>
            </a:xfrm>
            <a:custGeom>
              <a:avLst/>
              <a:gdLst/>
              <a:ahLst/>
              <a:cxnLst/>
              <a:rect l="l" t="t" r="r" b="b"/>
              <a:pathLst>
                <a:path w="92647" h="72656" extrusionOk="0">
                  <a:moveTo>
                    <a:pt x="36329" y="0"/>
                  </a:moveTo>
                  <a:cubicBezTo>
                    <a:pt x="16297" y="0"/>
                    <a:pt x="0" y="16296"/>
                    <a:pt x="0" y="36328"/>
                  </a:cubicBezTo>
                  <a:cubicBezTo>
                    <a:pt x="0" y="56360"/>
                    <a:pt x="16299" y="72656"/>
                    <a:pt x="36329" y="72656"/>
                  </a:cubicBezTo>
                  <a:lnTo>
                    <a:pt x="91812" y="72656"/>
                  </a:lnTo>
                  <a:cubicBezTo>
                    <a:pt x="92273" y="72656"/>
                    <a:pt x="92647" y="72282"/>
                    <a:pt x="92647" y="71820"/>
                  </a:cubicBezTo>
                  <a:cubicBezTo>
                    <a:pt x="92647" y="71359"/>
                    <a:pt x="92273" y="70985"/>
                    <a:pt x="91812" y="70985"/>
                  </a:cubicBezTo>
                  <a:lnTo>
                    <a:pt x="36329" y="70985"/>
                  </a:lnTo>
                  <a:cubicBezTo>
                    <a:pt x="17219" y="70985"/>
                    <a:pt x="1672" y="55438"/>
                    <a:pt x="1672" y="36328"/>
                  </a:cubicBezTo>
                  <a:cubicBezTo>
                    <a:pt x="1672" y="17217"/>
                    <a:pt x="17219" y="1672"/>
                    <a:pt x="36328" y="1672"/>
                  </a:cubicBezTo>
                  <a:cubicBezTo>
                    <a:pt x="55439" y="1672"/>
                    <a:pt x="70985" y="17217"/>
                    <a:pt x="70985" y="36328"/>
                  </a:cubicBezTo>
                  <a:cubicBezTo>
                    <a:pt x="70985" y="36788"/>
                    <a:pt x="71360" y="37163"/>
                    <a:pt x="71820" y="37163"/>
                  </a:cubicBezTo>
                  <a:cubicBezTo>
                    <a:pt x="72283" y="37163"/>
                    <a:pt x="72657" y="36788"/>
                    <a:pt x="72657" y="36328"/>
                  </a:cubicBezTo>
                  <a:cubicBezTo>
                    <a:pt x="72657" y="16297"/>
                    <a:pt x="56360" y="0"/>
                    <a:pt x="3632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89;p13"/>
            <p:cNvSpPr/>
            <p:nvPr/>
          </p:nvSpPr>
          <p:spPr>
            <a:xfrm>
              <a:off x="2394814" y="2411318"/>
              <a:ext cx="128801" cy="228388"/>
            </a:xfrm>
            <a:custGeom>
              <a:avLst/>
              <a:gdLst/>
              <a:ahLst/>
              <a:cxnLst/>
              <a:rect l="l" t="t" r="r" b="b"/>
              <a:pathLst>
                <a:path w="8822" h="15643" extrusionOk="0">
                  <a:moveTo>
                    <a:pt x="919" y="1"/>
                  </a:moveTo>
                  <a:cubicBezTo>
                    <a:pt x="705" y="1"/>
                    <a:pt x="491" y="82"/>
                    <a:pt x="328" y="246"/>
                  </a:cubicBezTo>
                  <a:cubicBezTo>
                    <a:pt x="1" y="572"/>
                    <a:pt x="1" y="1101"/>
                    <a:pt x="328" y="1427"/>
                  </a:cubicBezTo>
                  <a:lnTo>
                    <a:pt x="6723" y="7822"/>
                  </a:lnTo>
                  <a:lnTo>
                    <a:pt x="328" y="14217"/>
                  </a:lnTo>
                  <a:cubicBezTo>
                    <a:pt x="89" y="14456"/>
                    <a:pt x="17" y="14816"/>
                    <a:pt x="146" y="15128"/>
                  </a:cubicBezTo>
                  <a:cubicBezTo>
                    <a:pt x="276" y="15440"/>
                    <a:pt x="581" y="15643"/>
                    <a:pt x="919" y="15643"/>
                  </a:cubicBezTo>
                  <a:cubicBezTo>
                    <a:pt x="1140" y="15643"/>
                    <a:pt x="1353" y="15555"/>
                    <a:pt x="1510" y="15398"/>
                  </a:cubicBezTo>
                  <a:lnTo>
                    <a:pt x="8495" y="8413"/>
                  </a:lnTo>
                  <a:cubicBezTo>
                    <a:pt x="8821" y="8087"/>
                    <a:pt x="8821" y="7557"/>
                    <a:pt x="8495" y="7232"/>
                  </a:cubicBezTo>
                  <a:lnTo>
                    <a:pt x="1510" y="246"/>
                  </a:lnTo>
                  <a:cubicBezTo>
                    <a:pt x="1347" y="82"/>
                    <a:pt x="1133" y="1"/>
                    <a:pt x="91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1" name="Google Shape;91;p13"/>
          <p:cNvSpPr txBox="1"/>
          <p:nvPr/>
        </p:nvSpPr>
        <p:spPr>
          <a:xfrm>
            <a:off x="5348734" y="3746338"/>
            <a:ext cx="4365027" cy="55395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000" b="1" kern="0">
                <a:solidFill>
                  <a:srgbClr val="000000"/>
                </a:solidFill>
                <a:latin typeface="Century Gothic"/>
                <a:ea typeface="Poiret One"/>
                <a:cs typeface="Poiret One"/>
                <a:sym typeface="Poiret One"/>
              </a:rPr>
              <a:t>Struggling?                    Mastered?</a:t>
            </a:r>
            <a:endParaRPr lang="en-US" sz="2000" b="1" kern="0">
              <a:solidFill>
                <a:srgbClr val="000000"/>
              </a:solidFill>
              <a:latin typeface="Century Gothic"/>
              <a:ea typeface="Poiret One"/>
              <a:cs typeface="Poiret On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CFD9DF-0A04-9144-B643-8987DB9F2171}"/>
              </a:ext>
            </a:extLst>
          </p:cNvPr>
          <p:cNvSpPr>
            <a:spLocks noGrp="1"/>
          </p:cNvSpPr>
          <p:nvPr>
            <p:ph idx="1"/>
          </p:nvPr>
        </p:nvSpPr>
        <p:spPr/>
        <p:txBody>
          <a:bodyPr vert="horz" lIns="91440" tIns="45720" rIns="91440" bIns="45720" rtlCol="0" anchor="t">
            <a:normAutofit/>
          </a:bodyPr>
          <a:lstStyle/>
          <a:p>
            <a:pPr marL="316865" indent="-130175">
              <a:lnSpc>
                <a:spcPct val="150000"/>
              </a:lnSpc>
              <a:spcBef>
                <a:spcPts val="0"/>
              </a:spcBef>
              <a:spcAft>
                <a:spcPts val="0"/>
              </a:spcAft>
            </a:pPr>
            <a:r>
              <a:rPr lang="en" sz="3200">
                <a:solidFill>
                  <a:srgbClr val="434343"/>
                </a:solidFill>
                <a:latin typeface="Arial"/>
                <a:cs typeface="Arial"/>
              </a:rPr>
              <a:t>Phonics Sounds</a:t>
            </a:r>
          </a:p>
          <a:p>
            <a:pPr marL="316865" indent="-130175">
              <a:lnSpc>
                <a:spcPct val="150000"/>
              </a:lnSpc>
              <a:spcBef>
                <a:spcPts val="0"/>
              </a:spcBef>
              <a:spcAft>
                <a:spcPts val="0"/>
              </a:spcAft>
            </a:pPr>
            <a:r>
              <a:rPr lang="en" sz="3200">
                <a:solidFill>
                  <a:srgbClr val="434343"/>
                </a:solidFill>
                <a:latin typeface="Arial"/>
                <a:cs typeface="Arial"/>
              </a:rPr>
              <a:t>Syllabication</a:t>
            </a:r>
          </a:p>
          <a:p>
            <a:pPr marL="316865" indent="-130175">
              <a:lnSpc>
                <a:spcPct val="150000"/>
              </a:lnSpc>
              <a:spcBef>
                <a:spcPts val="0"/>
              </a:spcBef>
              <a:spcAft>
                <a:spcPts val="0"/>
              </a:spcAft>
            </a:pPr>
            <a:r>
              <a:rPr lang="en" sz="3200">
                <a:solidFill>
                  <a:srgbClr val="434343"/>
                </a:solidFill>
                <a:latin typeface="Arial"/>
                <a:cs typeface="Arial"/>
              </a:rPr>
              <a:t>Fluency</a:t>
            </a:r>
          </a:p>
          <a:p>
            <a:pPr marL="316865" indent="-130175">
              <a:lnSpc>
                <a:spcPct val="150000"/>
              </a:lnSpc>
              <a:spcBef>
                <a:spcPts val="0"/>
              </a:spcBef>
              <a:spcAft>
                <a:spcPts val="0"/>
              </a:spcAft>
            </a:pPr>
            <a:r>
              <a:rPr lang="en" sz="3200">
                <a:solidFill>
                  <a:srgbClr val="434343"/>
                </a:solidFill>
                <a:latin typeface="Arial"/>
                <a:cs typeface="Arial"/>
              </a:rPr>
              <a:t>Sight Words</a:t>
            </a:r>
          </a:p>
          <a:p>
            <a:pPr marL="316865" indent="-130175">
              <a:lnSpc>
                <a:spcPct val="150000"/>
              </a:lnSpc>
              <a:spcBef>
                <a:spcPts val="0"/>
              </a:spcBef>
              <a:spcAft>
                <a:spcPts val="0"/>
              </a:spcAft>
            </a:pPr>
            <a:endParaRPr lang="en" sz="3200">
              <a:solidFill>
                <a:srgbClr val="434343"/>
              </a:solidFill>
            </a:endParaRPr>
          </a:p>
          <a:p>
            <a:endParaRPr lang="en-US"/>
          </a:p>
          <a:p>
            <a:endParaRPr lang="en-US"/>
          </a:p>
        </p:txBody>
      </p:sp>
      <p:sp>
        <p:nvSpPr>
          <p:cNvPr id="2" name="Title 1">
            <a:extLst>
              <a:ext uri="{FF2B5EF4-FFF2-40B4-BE49-F238E27FC236}">
                <a16:creationId xmlns:a16="http://schemas.microsoft.com/office/drawing/2014/main" id="{865F90E8-5F64-E249-97ED-91FF1AB4BF25}"/>
              </a:ext>
            </a:extLst>
          </p:cNvPr>
          <p:cNvSpPr>
            <a:spLocks noGrp="1"/>
          </p:cNvSpPr>
          <p:nvPr>
            <p:ph type="title"/>
          </p:nvPr>
        </p:nvSpPr>
        <p:spPr/>
        <p:txBody>
          <a:bodyPr/>
          <a:lstStyle/>
          <a:p>
            <a:r>
              <a:rPr lang="en-US">
                <a:latin typeface="Arial"/>
                <a:cs typeface="Arial"/>
              </a:rPr>
              <a:t>Decodable Text: What to Work On</a:t>
            </a:r>
            <a:endParaRPr lang="en-US"/>
          </a:p>
        </p:txBody>
      </p:sp>
      <p:sp>
        <p:nvSpPr>
          <p:cNvPr id="6" name="Google Shape;70;p13">
            <a:extLst>
              <a:ext uri="{FF2B5EF4-FFF2-40B4-BE49-F238E27FC236}">
                <a16:creationId xmlns:a16="http://schemas.microsoft.com/office/drawing/2014/main" id="{C8CFDC85-B10D-4797-88EC-0359BAEF5E76}"/>
              </a:ext>
            </a:extLst>
          </p:cNvPr>
          <p:cNvSpPr/>
          <p:nvPr/>
        </p:nvSpPr>
        <p:spPr>
          <a:xfrm>
            <a:off x="479108" y="1099077"/>
            <a:ext cx="4075285" cy="3906197"/>
          </a:xfrm>
          <a:custGeom>
            <a:avLst/>
            <a:gdLst/>
            <a:ahLst/>
            <a:cxnLst/>
            <a:rect l="l" t="t" r="r" b="b"/>
            <a:pathLst>
              <a:path w="70641" h="69188" extrusionOk="0">
                <a:moveTo>
                  <a:pt x="35315" y="1"/>
                </a:moveTo>
                <a:cubicBezTo>
                  <a:pt x="33410" y="1"/>
                  <a:pt x="31505" y="727"/>
                  <a:pt x="30052" y="2180"/>
                </a:cubicBezTo>
                <a:lnTo>
                  <a:pt x="2906" y="29338"/>
                </a:lnTo>
                <a:cubicBezTo>
                  <a:pt x="1" y="32243"/>
                  <a:pt x="1" y="36958"/>
                  <a:pt x="2906" y="39863"/>
                </a:cubicBezTo>
                <a:lnTo>
                  <a:pt x="30052" y="67009"/>
                </a:lnTo>
                <a:cubicBezTo>
                  <a:pt x="31505" y="68462"/>
                  <a:pt x="33410" y="69188"/>
                  <a:pt x="35315" y="69188"/>
                </a:cubicBezTo>
                <a:cubicBezTo>
                  <a:pt x="37220" y="69188"/>
                  <a:pt x="39125" y="68462"/>
                  <a:pt x="40577" y="67009"/>
                </a:cubicBezTo>
                <a:lnTo>
                  <a:pt x="67736" y="39863"/>
                </a:lnTo>
                <a:cubicBezTo>
                  <a:pt x="70641" y="36958"/>
                  <a:pt x="70641" y="32243"/>
                  <a:pt x="67736" y="29338"/>
                </a:cubicBezTo>
                <a:lnTo>
                  <a:pt x="40577" y="2180"/>
                </a:lnTo>
                <a:cubicBezTo>
                  <a:pt x="39125" y="727"/>
                  <a:pt x="37220" y="1"/>
                  <a:pt x="35315" y="1"/>
                </a:cubicBezTo>
                <a:close/>
              </a:path>
            </a:pathLst>
          </a:custGeom>
          <a:solidFill>
            <a:srgbClr val="B0D3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71;p13">
            <a:extLst>
              <a:ext uri="{FF2B5EF4-FFF2-40B4-BE49-F238E27FC236}">
                <a16:creationId xmlns:a16="http://schemas.microsoft.com/office/drawing/2014/main" id="{BD0AA93C-0826-499F-8378-DC1027537B20}"/>
              </a:ext>
            </a:extLst>
          </p:cNvPr>
          <p:cNvSpPr/>
          <p:nvPr/>
        </p:nvSpPr>
        <p:spPr>
          <a:xfrm>
            <a:off x="1444381" y="1954008"/>
            <a:ext cx="2192729" cy="2134444"/>
          </a:xfrm>
          <a:custGeom>
            <a:avLst/>
            <a:gdLst/>
            <a:ahLst/>
            <a:cxnLst/>
            <a:rect l="l" t="t" r="r" b="b"/>
            <a:pathLst>
              <a:path w="35351" h="35339" extrusionOk="0">
                <a:moveTo>
                  <a:pt x="3204" y="1"/>
                </a:moveTo>
                <a:cubicBezTo>
                  <a:pt x="1442" y="1"/>
                  <a:pt x="1" y="1429"/>
                  <a:pt x="1" y="3203"/>
                </a:cubicBezTo>
                <a:lnTo>
                  <a:pt x="1" y="32135"/>
                </a:lnTo>
                <a:cubicBezTo>
                  <a:pt x="1" y="33909"/>
                  <a:pt x="1442" y="35338"/>
                  <a:pt x="3204" y="35338"/>
                </a:cubicBezTo>
                <a:lnTo>
                  <a:pt x="32136" y="35338"/>
                </a:lnTo>
                <a:cubicBezTo>
                  <a:pt x="33910" y="35338"/>
                  <a:pt x="35351" y="33909"/>
                  <a:pt x="35351" y="32135"/>
                </a:cubicBezTo>
                <a:lnTo>
                  <a:pt x="35351" y="3203"/>
                </a:lnTo>
                <a:cubicBezTo>
                  <a:pt x="35351" y="1429"/>
                  <a:pt x="33910" y="1"/>
                  <a:pt x="32136" y="1"/>
                </a:cubicBezTo>
                <a:close/>
              </a:path>
            </a:pathLst>
          </a:custGeom>
          <a:solidFill>
            <a:srgbClr val="B0D357"/>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74;p13">
            <a:extLst>
              <a:ext uri="{FF2B5EF4-FFF2-40B4-BE49-F238E27FC236}">
                <a16:creationId xmlns:a16="http://schemas.microsoft.com/office/drawing/2014/main" id="{03231941-CF64-4176-9429-CBBB3761F7AD}"/>
              </a:ext>
            </a:extLst>
          </p:cNvPr>
          <p:cNvSpPr/>
          <p:nvPr/>
        </p:nvSpPr>
        <p:spPr>
          <a:xfrm>
            <a:off x="1495267" y="2076635"/>
            <a:ext cx="2062119" cy="1846101"/>
          </a:xfrm>
          <a:custGeom>
            <a:avLst/>
            <a:gdLst/>
            <a:ahLst/>
            <a:cxnLst/>
            <a:rect l="l" t="t" r="r" b="b"/>
            <a:pathLst>
              <a:path w="35351" h="35339" extrusionOk="0">
                <a:moveTo>
                  <a:pt x="3204" y="1"/>
                </a:moveTo>
                <a:cubicBezTo>
                  <a:pt x="1442" y="1"/>
                  <a:pt x="1" y="1429"/>
                  <a:pt x="1" y="3203"/>
                </a:cubicBezTo>
                <a:lnTo>
                  <a:pt x="1" y="32135"/>
                </a:lnTo>
                <a:cubicBezTo>
                  <a:pt x="1" y="33909"/>
                  <a:pt x="1442" y="35338"/>
                  <a:pt x="3204" y="35338"/>
                </a:cubicBezTo>
                <a:lnTo>
                  <a:pt x="32136" y="35338"/>
                </a:lnTo>
                <a:cubicBezTo>
                  <a:pt x="33910" y="35338"/>
                  <a:pt x="35351" y="33909"/>
                  <a:pt x="35351" y="32135"/>
                </a:cubicBezTo>
                <a:lnTo>
                  <a:pt x="35351" y="3203"/>
                </a:lnTo>
                <a:cubicBezTo>
                  <a:pt x="35351" y="1429"/>
                  <a:pt x="33910" y="1"/>
                  <a:pt x="32136" y="1"/>
                </a:cubicBezTo>
                <a:close/>
              </a:path>
            </a:pathLst>
          </a:cu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 sz="2900" kern="0">
                <a:solidFill>
                  <a:srgbClr val="B0D357"/>
                </a:solidFill>
                <a:latin typeface="Avocado Creamy"/>
                <a:ea typeface="Fira Sans Extra Condensed Medium"/>
                <a:cs typeface="Fira Sans Extra Condensed Medium"/>
              </a:rPr>
              <a:t>Decodable</a:t>
            </a:r>
            <a:r>
              <a:rPr lang="en" sz="3000" kern="0">
                <a:solidFill>
                  <a:srgbClr val="B0D357"/>
                </a:solidFill>
                <a:latin typeface="Avocado Creamy"/>
                <a:ea typeface="Fira Sans Extra Condensed Medium"/>
                <a:cs typeface="Fira Sans Extra Condensed Medium"/>
              </a:rPr>
              <a:t> Text</a:t>
            </a:r>
          </a:p>
        </p:txBody>
      </p:sp>
    </p:spTree>
    <p:extLst>
      <p:ext uri="{BB962C8B-B14F-4D97-AF65-F5344CB8AC3E}">
        <p14:creationId xmlns:p14="http://schemas.microsoft.com/office/powerpoint/2010/main" val="2350447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CFD9DF-0A04-9144-B643-8987DB9F2171}"/>
              </a:ext>
            </a:extLst>
          </p:cNvPr>
          <p:cNvSpPr>
            <a:spLocks noGrp="1"/>
          </p:cNvSpPr>
          <p:nvPr>
            <p:ph idx="1"/>
          </p:nvPr>
        </p:nvSpPr>
        <p:spPr>
          <a:xfrm>
            <a:off x="5288181" y="921186"/>
            <a:ext cx="6800559" cy="4883121"/>
          </a:xfrm>
        </p:spPr>
        <p:txBody>
          <a:bodyPr vert="horz" lIns="91440" tIns="45720" rIns="91440" bIns="45720" rtlCol="0" anchor="t">
            <a:normAutofit lnSpcReduction="10000"/>
          </a:bodyPr>
          <a:lstStyle/>
          <a:p>
            <a:pPr marL="316865" indent="-130175">
              <a:lnSpc>
                <a:spcPct val="150000"/>
              </a:lnSpc>
              <a:spcBef>
                <a:spcPts val="0"/>
              </a:spcBef>
              <a:spcAft>
                <a:spcPts val="0"/>
              </a:spcAft>
              <a:buFont typeface="Architects Daughter,Sans-Serif"/>
              <a:buChar char="●"/>
            </a:pPr>
            <a:r>
              <a:rPr lang="en" sz="3200" dirty="0">
                <a:solidFill>
                  <a:srgbClr val="434343"/>
                </a:solidFill>
                <a:latin typeface="Arial"/>
                <a:cs typeface="Arial"/>
              </a:rPr>
              <a:t>Rhyming</a:t>
            </a:r>
          </a:p>
          <a:p>
            <a:pPr marL="316865" indent="-130175">
              <a:lnSpc>
                <a:spcPct val="150000"/>
              </a:lnSpc>
              <a:spcBef>
                <a:spcPts val="0"/>
              </a:spcBef>
              <a:spcAft>
                <a:spcPts val="0"/>
              </a:spcAft>
              <a:buFont typeface="Architects Daughter,Sans-Serif"/>
              <a:buChar char="●"/>
            </a:pPr>
            <a:r>
              <a:rPr lang="en" sz="3200" dirty="0">
                <a:solidFill>
                  <a:srgbClr val="434343"/>
                </a:solidFill>
                <a:latin typeface="Arial"/>
                <a:cs typeface="Arial"/>
              </a:rPr>
              <a:t>Syllables</a:t>
            </a:r>
            <a:endParaRPr lang="en" sz="3200" dirty="0">
              <a:solidFill>
                <a:srgbClr val="434343"/>
              </a:solidFill>
              <a:latin typeface="Arial"/>
            </a:endParaRPr>
          </a:p>
          <a:p>
            <a:pPr marL="316865" indent="-130175">
              <a:lnSpc>
                <a:spcPct val="150000"/>
              </a:lnSpc>
              <a:spcBef>
                <a:spcPts val="0"/>
              </a:spcBef>
              <a:spcAft>
                <a:spcPts val="0"/>
              </a:spcAft>
              <a:buFont typeface="Architects Daughter,Sans-Serif"/>
              <a:buChar char="●"/>
            </a:pPr>
            <a:r>
              <a:rPr lang="en" sz="3200" dirty="0">
                <a:solidFill>
                  <a:srgbClr val="434343"/>
                </a:solidFill>
                <a:latin typeface="Arial"/>
                <a:cs typeface="Arial"/>
              </a:rPr>
              <a:t>Alliteration</a:t>
            </a:r>
            <a:endParaRPr lang="en" sz="3200" dirty="0">
              <a:solidFill>
                <a:srgbClr val="434343"/>
              </a:solidFill>
            </a:endParaRPr>
          </a:p>
          <a:p>
            <a:pPr marL="316865" indent="-130175">
              <a:lnSpc>
                <a:spcPct val="150000"/>
              </a:lnSpc>
              <a:spcBef>
                <a:spcPts val="0"/>
              </a:spcBef>
              <a:spcAft>
                <a:spcPts val="0"/>
              </a:spcAft>
              <a:buFont typeface="Architects Daughter,Sans-Serif"/>
              <a:buChar char="●"/>
            </a:pPr>
            <a:r>
              <a:rPr lang="en" sz="3200" dirty="0">
                <a:solidFill>
                  <a:srgbClr val="434343"/>
                </a:solidFill>
                <a:latin typeface="Arial"/>
                <a:cs typeface="Arial"/>
              </a:rPr>
              <a:t>Onset/Rime</a:t>
            </a:r>
            <a:endParaRPr lang="en" sz="3200" dirty="0">
              <a:solidFill>
                <a:srgbClr val="434343"/>
              </a:solidFill>
            </a:endParaRPr>
          </a:p>
          <a:p>
            <a:pPr marL="316865" indent="-130175">
              <a:lnSpc>
                <a:spcPct val="150000"/>
              </a:lnSpc>
              <a:spcBef>
                <a:spcPts val="0"/>
              </a:spcBef>
              <a:spcAft>
                <a:spcPts val="0"/>
              </a:spcAft>
              <a:buFont typeface="Architects Daughter,Sans-Serif"/>
              <a:buChar char="●"/>
            </a:pPr>
            <a:r>
              <a:rPr lang="en" sz="3200" dirty="0">
                <a:solidFill>
                  <a:srgbClr val="434343"/>
                </a:solidFill>
                <a:latin typeface="Arial"/>
                <a:cs typeface="Arial"/>
              </a:rPr>
              <a:t>Phoneme Isolation, Manipulation,</a:t>
            </a:r>
            <a:endParaRPr lang="en" sz="3200" dirty="0">
              <a:solidFill>
                <a:srgbClr val="434343"/>
              </a:solidFill>
            </a:endParaRPr>
          </a:p>
          <a:p>
            <a:pPr marL="186690" indent="0">
              <a:lnSpc>
                <a:spcPct val="150000"/>
              </a:lnSpc>
              <a:spcBef>
                <a:spcPts val="0"/>
              </a:spcBef>
              <a:spcAft>
                <a:spcPts val="0"/>
              </a:spcAft>
              <a:buNone/>
            </a:pPr>
            <a:r>
              <a:rPr lang="en" sz="3200" dirty="0">
                <a:solidFill>
                  <a:srgbClr val="434343"/>
                </a:solidFill>
                <a:latin typeface="Arial"/>
                <a:cs typeface="Arial"/>
              </a:rPr>
              <a:t> Segmenting, Deleting, and </a:t>
            </a:r>
            <a:endParaRPr lang="en" sz="3200">
              <a:solidFill>
                <a:srgbClr val="434343"/>
              </a:solidFill>
            </a:endParaRPr>
          </a:p>
          <a:p>
            <a:pPr marL="186690" indent="0">
              <a:lnSpc>
                <a:spcPct val="150000"/>
              </a:lnSpc>
              <a:spcBef>
                <a:spcPts val="0"/>
              </a:spcBef>
              <a:spcAft>
                <a:spcPts val="0"/>
              </a:spcAft>
              <a:buNone/>
            </a:pPr>
            <a:r>
              <a:rPr lang="en" sz="3200" dirty="0">
                <a:solidFill>
                  <a:srgbClr val="434343"/>
                </a:solidFill>
                <a:latin typeface="Arial"/>
                <a:cs typeface="Arial"/>
              </a:rPr>
              <a:t> Blending </a:t>
            </a:r>
            <a:endParaRPr lang="en" sz="3200" dirty="0">
              <a:solidFill>
                <a:srgbClr val="434343"/>
              </a:solidFill>
            </a:endParaRPr>
          </a:p>
          <a:p>
            <a:pPr marL="316865" indent="-130175">
              <a:lnSpc>
                <a:spcPct val="150000"/>
              </a:lnSpc>
              <a:spcBef>
                <a:spcPts val="0"/>
              </a:spcBef>
              <a:spcAft>
                <a:spcPts val="0"/>
              </a:spcAft>
              <a:buFont typeface="Architects Daughter,Sans-Serif"/>
              <a:buChar char="●"/>
            </a:pPr>
            <a:endParaRPr lang="en" sz="3200">
              <a:solidFill>
                <a:srgbClr val="434343"/>
              </a:solidFill>
            </a:endParaRPr>
          </a:p>
          <a:p>
            <a:pPr marL="316865" indent="-130175">
              <a:lnSpc>
                <a:spcPct val="150000"/>
              </a:lnSpc>
              <a:spcBef>
                <a:spcPts val="0"/>
              </a:spcBef>
              <a:spcAft>
                <a:spcPts val="0"/>
              </a:spcAft>
              <a:buFont typeface="Architects Daughter,Sans-Serif"/>
              <a:buChar char="●"/>
            </a:pPr>
            <a:endParaRPr lang="en" sz="3200">
              <a:solidFill>
                <a:srgbClr val="434343"/>
              </a:solidFill>
            </a:endParaRPr>
          </a:p>
          <a:p>
            <a:endParaRPr lang="en-US"/>
          </a:p>
          <a:p>
            <a:endParaRPr lang="en-US"/>
          </a:p>
          <a:p>
            <a:endParaRPr lang="en-US"/>
          </a:p>
        </p:txBody>
      </p:sp>
      <p:sp>
        <p:nvSpPr>
          <p:cNvPr id="2" name="Title 1">
            <a:extLst>
              <a:ext uri="{FF2B5EF4-FFF2-40B4-BE49-F238E27FC236}">
                <a16:creationId xmlns:a16="http://schemas.microsoft.com/office/drawing/2014/main" id="{865F90E8-5F64-E249-97ED-91FF1AB4BF25}"/>
              </a:ext>
            </a:extLst>
          </p:cNvPr>
          <p:cNvSpPr>
            <a:spLocks noGrp="1"/>
          </p:cNvSpPr>
          <p:nvPr>
            <p:ph type="title"/>
          </p:nvPr>
        </p:nvSpPr>
        <p:spPr>
          <a:xfrm>
            <a:off x="5281439" y="261209"/>
            <a:ext cx="6225898" cy="437807"/>
          </a:xfrm>
        </p:spPr>
        <p:txBody>
          <a:bodyPr/>
          <a:lstStyle/>
          <a:p>
            <a:r>
              <a:rPr lang="en-US">
                <a:latin typeface="Arial"/>
                <a:cs typeface="Arial"/>
              </a:rPr>
              <a:t>Phonemic Awareness: What to Work On</a:t>
            </a:r>
            <a:endParaRPr lang="en-US"/>
          </a:p>
        </p:txBody>
      </p:sp>
      <p:sp>
        <p:nvSpPr>
          <p:cNvPr id="6" name="Google Shape;70;p13">
            <a:extLst>
              <a:ext uri="{FF2B5EF4-FFF2-40B4-BE49-F238E27FC236}">
                <a16:creationId xmlns:a16="http://schemas.microsoft.com/office/drawing/2014/main" id="{C8CFDC85-B10D-4797-88EC-0359BAEF5E76}"/>
              </a:ext>
            </a:extLst>
          </p:cNvPr>
          <p:cNvSpPr/>
          <p:nvPr/>
        </p:nvSpPr>
        <p:spPr>
          <a:xfrm>
            <a:off x="479108" y="1099077"/>
            <a:ext cx="4075285" cy="3906197"/>
          </a:xfrm>
          <a:custGeom>
            <a:avLst/>
            <a:gdLst/>
            <a:ahLst/>
            <a:cxnLst/>
            <a:rect l="l" t="t" r="r" b="b"/>
            <a:pathLst>
              <a:path w="70641" h="69188" extrusionOk="0">
                <a:moveTo>
                  <a:pt x="35315" y="1"/>
                </a:moveTo>
                <a:cubicBezTo>
                  <a:pt x="33410" y="1"/>
                  <a:pt x="31505" y="727"/>
                  <a:pt x="30052" y="2180"/>
                </a:cubicBezTo>
                <a:lnTo>
                  <a:pt x="2906" y="29338"/>
                </a:lnTo>
                <a:cubicBezTo>
                  <a:pt x="1" y="32243"/>
                  <a:pt x="1" y="36958"/>
                  <a:pt x="2906" y="39863"/>
                </a:cubicBezTo>
                <a:lnTo>
                  <a:pt x="30052" y="67009"/>
                </a:lnTo>
                <a:cubicBezTo>
                  <a:pt x="31505" y="68462"/>
                  <a:pt x="33410" y="69188"/>
                  <a:pt x="35315" y="69188"/>
                </a:cubicBezTo>
                <a:cubicBezTo>
                  <a:pt x="37220" y="69188"/>
                  <a:pt x="39125" y="68462"/>
                  <a:pt x="40577" y="67009"/>
                </a:cubicBezTo>
                <a:lnTo>
                  <a:pt x="67736" y="39863"/>
                </a:lnTo>
                <a:cubicBezTo>
                  <a:pt x="70641" y="36958"/>
                  <a:pt x="70641" y="32243"/>
                  <a:pt x="67736" y="29338"/>
                </a:cubicBezTo>
                <a:lnTo>
                  <a:pt x="40577" y="2180"/>
                </a:lnTo>
                <a:cubicBezTo>
                  <a:pt x="39125" y="727"/>
                  <a:pt x="37220" y="1"/>
                  <a:pt x="35315" y="1"/>
                </a:cubicBezTo>
                <a:close/>
              </a:path>
            </a:pathLst>
          </a:custGeom>
          <a:solidFill>
            <a:srgbClr val="F3A5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71;p13">
            <a:extLst>
              <a:ext uri="{FF2B5EF4-FFF2-40B4-BE49-F238E27FC236}">
                <a16:creationId xmlns:a16="http://schemas.microsoft.com/office/drawing/2014/main" id="{BD0AA93C-0826-499F-8378-DC1027537B20}"/>
              </a:ext>
            </a:extLst>
          </p:cNvPr>
          <p:cNvSpPr/>
          <p:nvPr/>
        </p:nvSpPr>
        <p:spPr>
          <a:xfrm>
            <a:off x="1444381" y="1954008"/>
            <a:ext cx="2192729" cy="2134444"/>
          </a:xfrm>
          <a:custGeom>
            <a:avLst/>
            <a:gdLst/>
            <a:ahLst/>
            <a:cxnLst/>
            <a:rect l="l" t="t" r="r" b="b"/>
            <a:pathLst>
              <a:path w="35351" h="35339" extrusionOk="0">
                <a:moveTo>
                  <a:pt x="3204" y="1"/>
                </a:moveTo>
                <a:cubicBezTo>
                  <a:pt x="1442" y="1"/>
                  <a:pt x="1" y="1429"/>
                  <a:pt x="1" y="3203"/>
                </a:cubicBezTo>
                <a:lnTo>
                  <a:pt x="1" y="32135"/>
                </a:lnTo>
                <a:cubicBezTo>
                  <a:pt x="1" y="33909"/>
                  <a:pt x="1442" y="35338"/>
                  <a:pt x="3204" y="35338"/>
                </a:cubicBezTo>
                <a:lnTo>
                  <a:pt x="32136" y="35338"/>
                </a:lnTo>
                <a:cubicBezTo>
                  <a:pt x="33910" y="35338"/>
                  <a:pt x="35351" y="33909"/>
                  <a:pt x="35351" y="32135"/>
                </a:cubicBezTo>
                <a:lnTo>
                  <a:pt x="35351" y="3203"/>
                </a:lnTo>
                <a:cubicBezTo>
                  <a:pt x="35351" y="1429"/>
                  <a:pt x="33910" y="1"/>
                  <a:pt x="32136" y="1"/>
                </a:cubicBezTo>
                <a:close/>
              </a:path>
            </a:pathLst>
          </a:custGeom>
          <a:solidFill>
            <a:srgbClr val="F3A51E"/>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74;p13">
            <a:extLst>
              <a:ext uri="{FF2B5EF4-FFF2-40B4-BE49-F238E27FC236}">
                <a16:creationId xmlns:a16="http://schemas.microsoft.com/office/drawing/2014/main" id="{03231941-CF64-4176-9429-CBBB3761F7AD}"/>
              </a:ext>
            </a:extLst>
          </p:cNvPr>
          <p:cNvSpPr/>
          <p:nvPr/>
        </p:nvSpPr>
        <p:spPr>
          <a:xfrm>
            <a:off x="1509644" y="2004749"/>
            <a:ext cx="1975856" cy="1917987"/>
          </a:xfrm>
          <a:custGeom>
            <a:avLst/>
            <a:gdLst/>
            <a:ahLst/>
            <a:cxnLst/>
            <a:rect l="l" t="t" r="r" b="b"/>
            <a:pathLst>
              <a:path w="35351" h="35339" extrusionOk="0">
                <a:moveTo>
                  <a:pt x="3204" y="1"/>
                </a:moveTo>
                <a:cubicBezTo>
                  <a:pt x="1442" y="1"/>
                  <a:pt x="1" y="1429"/>
                  <a:pt x="1" y="3203"/>
                </a:cubicBezTo>
                <a:lnTo>
                  <a:pt x="1" y="32135"/>
                </a:lnTo>
                <a:cubicBezTo>
                  <a:pt x="1" y="33909"/>
                  <a:pt x="1442" y="35338"/>
                  <a:pt x="3204" y="35338"/>
                </a:cubicBezTo>
                <a:lnTo>
                  <a:pt x="32136" y="35338"/>
                </a:lnTo>
                <a:cubicBezTo>
                  <a:pt x="33910" y="35338"/>
                  <a:pt x="35351" y="33909"/>
                  <a:pt x="35351" y="32135"/>
                </a:cubicBezTo>
                <a:lnTo>
                  <a:pt x="35351" y="3203"/>
                </a:lnTo>
                <a:cubicBezTo>
                  <a:pt x="35351" y="1429"/>
                  <a:pt x="33910" y="1"/>
                  <a:pt x="32136" y="1"/>
                </a:cubicBezTo>
                <a:close/>
              </a:path>
            </a:pathLst>
          </a:cu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 sz="2700" kern="0">
                <a:solidFill>
                  <a:srgbClr val="FFC000"/>
                </a:solidFill>
                <a:latin typeface="Avocado Creamy"/>
                <a:ea typeface="Fira Sans Extra Condensed Medium"/>
                <a:cs typeface="Fira Sans Extra Condensed Medium"/>
                <a:sym typeface="Fira Sans Extra Condensed Medium"/>
              </a:rPr>
              <a:t>Phonemic Awareness</a:t>
            </a:r>
            <a:endParaRPr lang="en" sz="2700" kern="0">
              <a:solidFill>
                <a:srgbClr val="FFC000"/>
              </a:solidFill>
              <a:latin typeface="Avocado Creamy"/>
              <a:ea typeface="Fira Sans Extra Condensed Medium"/>
              <a:cs typeface="Fira Sans Extra Condensed Medium"/>
            </a:endParaRPr>
          </a:p>
        </p:txBody>
      </p:sp>
    </p:spTree>
    <p:extLst>
      <p:ext uri="{BB962C8B-B14F-4D97-AF65-F5344CB8AC3E}">
        <p14:creationId xmlns:p14="http://schemas.microsoft.com/office/powerpoint/2010/main" val="2647899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CFD9DF-0A04-9144-B643-8987DB9F2171}"/>
              </a:ext>
            </a:extLst>
          </p:cNvPr>
          <p:cNvSpPr>
            <a:spLocks noGrp="1"/>
          </p:cNvSpPr>
          <p:nvPr>
            <p:ph idx="1"/>
          </p:nvPr>
        </p:nvSpPr>
        <p:spPr/>
        <p:txBody>
          <a:bodyPr vert="horz" lIns="91440" tIns="45720" rIns="91440" bIns="45720" rtlCol="0" anchor="t">
            <a:normAutofit/>
          </a:bodyPr>
          <a:lstStyle/>
          <a:p>
            <a:pPr marL="316865" indent="-130175">
              <a:lnSpc>
                <a:spcPct val="150000"/>
              </a:lnSpc>
              <a:spcBef>
                <a:spcPts val="0"/>
              </a:spcBef>
              <a:spcAft>
                <a:spcPts val="0"/>
              </a:spcAft>
              <a:buFont typeface="Architects Daughter,Sans-Serif"/>
              <a:buChar char="●"/>
            </a:pPr>
            <a:r>
              <a:rPr lang="en" sz="3200">
                <a:solidFill>
                  <a:srgbClr val="434343"/>
                </a:solidFill>
                <a:latin typeface="Arial"/>
                <a:cs typeface="Arial"/>
              </a:rPr>
              <a:t>Tracking Print</a:t>
            </a:r>
            <a:endParaRPr lang="en-US" sz="3200">
              <a:latin typeface="Arial"/>
              <a:cs typeface="Arial"/>
            </a:endParaRPr>
          </a:p>
          <a:p>
            <a:pPr marL="316865" indent="-130175">
              <a:lnSpc>
                <a:spcPct val="150000"/>
              </a:lnSpc>
              <a:spcBef>
                <a:spcPts val="0"/>
              </a:spcBef>
              <a:spcAft>
                <a:spcPts val="0"/>
              </a:spcAft>
              <a:buFont typeface="Architects Daughter,Sans-Serif"/>
              <a:buChar char="●"/>
            </a:pPr>
            <a:r>
              <a:rPr lang="en" sz="3200">
                <a:solidFill>
                  <a:srgbClr val="434343"/>
                </a:solidFill>
                <a:latin typeface="Arial"/>
                <a:cs typeface="Arial"/>
              </a:rPr>
              <a:t>Concept of Word</a:t>
            </a:r>
            <a:endParaRPr lang="en-US" sz="3200">
              <a:latin typeface="Arial"/>
              <a:cs typeface="Arial"/>
            </a:endParaRPr>
          </a:p>
          <a:p>
            <a:pPr marL="316865" indent="-130175">
              <a:lnSpc>
                <a:spcPct val="150000"/>
              </a:lnSpc>
              <a:spcBef>
                <a:spcPts val="0"/>
              </a:spcBef>
              <a:spcAft>
                <a:spcPts val="0"/>
              </a:spcAft>
              <a:buFont typeface="Architects Daughter,Sans-Serif"/>
              <a:buChar char="●"/>
            </a:pPr>
            <a:r>
              <a:rPr lang="en" sz="3200">
                <a:solidFill>
                  <a:srgbClr val="434343"/>
                </a:solidFill>
                <a:latin typeface="Arial"/>
                <a:cs typeface="Arial"/>
              </a:rPr>
              <a:t>Letter vs. Number</a:t>
            </a:r>
            <a:endParaRPr lang="en-US" sz="3200">
              <a:latin typeface="Arial"/>
              <a:cs typeface="Arial"/>
            </a:endParaRPr>
          </a:p>
          <a:p>
            <a:pPr marL="316865" indent="-130175">
              <a:lnSpc>
                <a:spcPct val="150000"/>
              </a:lnSpc>
              <a:spcBef>
                <a:spcPts val="0"/>
              </a:spcBef>
              <a:spcAft>
                <a:spcPts val="0"/>
              </a:spcAft>
              <a:buFont typeface="Architects Daughter,Sans-Serif"/>
              <a:buChar char="●"/>
            </a:pPr>
            <a:r>
              <a:rPr lang="en" sz="3200">
                <a:solidFill>
                  <a:srgbClr val="434343"/>
                </a:solidFill>
                <a:latin typeface="Arial"/>
                <a:cs typeface="Arial"/>
              </a:rPr>
              <a:t>Letter vs. Sentence</a:t>
            </a:r>
            <a:endParaRPr lang="en-US" sz="3200">
              <a:latin typeface="Arial"/>
              <a:cs typeface="Arial"/>
            </a:endParaRPr>
          </a:p>
          <a:p>
            <a:pPr marL="316865" indent="-130175">
              <a:lnSpc>
                <a:spcPct val="150000"/>
              </a:lnSpc>
              <a:spcBef>
                <a:spcPts val="0"/>
              </a:spcBef>
              <a:spcAft>
                <a:spcPts val="0"/>
              </a:spcAft>
              <a:buFont typeface="Architects Daughter,Sans-Serif"/>
              <a:buChar char="●"/>
            </a:pPr>
            <a:r>
              <a:rPr lang="en" sz="3200">
                <a:solidFill>
                  <a:srgbClr val="434343"/>
                </a:solidFill>
                <a:latin typeface="Arial"/>
                <a:cs typeface="Arial"/>
              </a:rPr>
              <a:t>Identifying Letters</a:t>
            </a:r>
            <a:endParaRPr lang="en-US" sz="3200">
              <a:latin typeface="Arial"/>
              <a:cs typeface="Arial"/>
            </a:endParaRPr>
          </a:p>
          <a:p>
            <a:pPr marL="316865" indent="-130175">
              <a:lnSpc>
                <a:spcPct val="150000"/>
              </a:lnSpc>
              <a:spcBef>
                <a:spcPts val="0"/>
              </a:spcBef>
              <a:spcAft>
                <a:spcPts val="0"/>
              </a:spcAft>
              <a:buFont typeface="Architects Daughter,Sans-Serif"/>
              <a:buChar char="●"/>
            </a:pPr>
            <a:r>
              <a:rPr lang="en" sz="3200">
                <a:solidFill>
                  <a:srgbClr val="434343"/>
                </a:solidFill>
                <a:latin typeface="Arial"/>
                <a:cs typeface="Arial"/>
              </a:rPr>
              <a:t>Sentence Features</a:t>
            </a:r>
            <a:endParaRPr lang="en-US" sz="3200">
              <a:latin typeface="Arial"/>
            </a:endParaRPr>
          </a:p>
          <a:p>
            <a:endParaRPr lang="en-US"/>
          </a:p>
          <a:p>
            <a:endParaRPr lang="en-US"/>
          </a:p>
          <a:p>
            <a:endParaRPr lang="en-US"/>
          </a:p>
        </p:txBody>
      </p:sp>
      <p:sp>
        <p:nvSpPr>
          <p:cNvPr id="2" name="Title 1">
            <a:extLst>
              <a:ext uri="{FF2B5EF4-FFF2-40B4-BE49-F238E27FC236}">
                <a16:creationId xmlns:a16="http://schemas.microsoft.com/office/drawing/2014/main" id="{865F90E8-5F64-E249-97ED-91FF1AB4BF25}"/>
              </a:ext>
            </a:extLst>
          </p:cNvPr>
          <p:cNvSpPr>
            <a:spLocks noGrp="1"/>
          </p:cNvSpPr>
          <p:nvPr>
            <p:ph type="title"/>
          </p:nvPr>
        </p:nvSpPr>
        <p:spPr/>
        <p:txBody>
          <a:bodyPr/>
          <a:lstStyle/>
          <a:p>
            <a:r>
              <a:rPr lang="en-US">
                <a:latin typeface="Arial"/>
                <a:cs typeface="Arial"/>
              </a:rPr>
              <a:t>Print Concepts: What to Work On</a:t>
            </a:r>
            <a:endParaRPr lang="en-US"/>
          </a:p>
        </p:txBody>
      </p:sp>
      <p:sp>
        <p:nvSpPr>
          <p:cNvPr id="6" name="Google Shape;70;p13">
            <a:extLst>
              <a:ext uri="{FF2B5EF4-FFF2-40B4-BE49-F238E27FC236}">
                <a16:creationId xmlns:a16="http://schemas.microsoft.com/office/drawing/2014/main" id="{C8CFDC85-B10D-4797-88EC-0359BAEF5E76}"/>
              </a:ext>
            </a:extLst>
          </p:cNvPr>
          <p:cNvSpPr/>
          <p:nvPr/>
        </p:nvSpPr>
        <p:spPr>
          <a:xfrm>
            <a:off x="479108" y="1099077"/>
            <a:ext cx="4075285" cy="3906197"/>
          </a:xfrm>
          <a:custGeom>
            <a:avLst/>
            <a:gdLst/>
            <a:ahLst/>
            <a:cxnLst/>
            <a:rect l="l" t="t" r="r" b="b"/>
            <a:pathLst>
              <a:path w="70641" h="69188" extrusionOk="0">
                <a:moveTo>
                  <a:pt x="35315" y="1"/>
                </a:moveTo>
                <a:cubicBezTo>
                  <a:pt x="33410" y="1"/>
                  <a:pt x="31505" y="727"/>
                  <a:pt x="30052" y="2180"/>
                </a:cubicBezTo>
                <a:lnTo>
                  <a:pt x="2906" y="29338"/>
                </a:lnTo>
                <a:cubicBezTo>
                  <a:pt x="1" y="32243"/>
                  <a:pt x="1" y="36958"/>
                  <a:pt x="2906" y="39863"/>
                </a:cubicBezTo>
                <a:lnTo>
                  <a:pt x="30052" y="67009"/>
                </a:lnTo>
                <a:cubicBezTo>
                  <a:pt x="31505" y="68462"/>
                  <a:pt x="33410" y="69188"/>
                  <a:pt x="35315" y="69188"/>
                </a:cubicBezTo>
                <a:cubicBezTo>
                  <a:pt x="37220" y="69188"/>
                  <a:pt x="39125" y="68462"/>
                  <a:pt x="40577" y="67009"/>
                </a:cubicBezTo>
                <a:lnTo>
                  <a:pt x="67736" y="39863"/>
                </a:lnTo>
                <a:cubicBezTo>
                  <a:pt x="70641" y="36958"/>
                  <a:pt x="70641" y="32243"/>
                  <a:pt x="67736" y="29338"/>
                </a:cubicBezTo>
                <a:lnTo>
                  <a:pt x="40577" y="2180"/>
                </a:lnTo>
                <a:cubicBezTo>
                  <a:pt x="39125" y="727"/>
                  <a:pt x="37220" y="1"/>
                  <a:pt x="3531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71;p13">
            <a:extLst>
              <a:ext uri="{FF2B5EF4-FFF2-40B4-BE49-F238E27FC236}">
                <a16:creationId xmlns:a16="http://schemas.microsoft.com/office/drawing/2014/main" id="{BD0AA93C-0826-499F-8378-DC1027537B20}"/>
              </a:ext>
            </a:extLst>
          </p:cNvPr>
          <p:cNvSpPr/>
          <p:nvPr/>
        </p:nvSpPr>
        <p:spPr>
          <a:xfrm>
            <a:off x="1444381" y="1954008"/>
            <a:ext cx="2192729" cy="2134444"/>
          </a:xfrm>
          <a:custGeom>
            <a:avLst/>
            <a:gdLst/>
            <a:ahLst/>
            <a:cxnLst/>
            <a:rect l="l" t="t" r="r" b="b"/>
            <a:pathLst>
              <a:path w="35351" h="35339" extrusionOk="0">
                <a:moveTo>
                  <a:pt x="3204" y="1"/>
                </a:moveTo>
                <a:cubicBezTo>
                  <a:pt x="1442" y="1"/>
                  <a:pt x="1" y="1429"/>
                  <a:pt x="1" y="3203"/>
                </a:cubicBezTo>
                <a:lnTo>
                  <a:pt x="1" y="32135"/>
                </a:lnTo>
                <a:cubicBezTo>
                  <a:pt x="1" y="33909"/>
                  <a:pt x="1442" y="35338"/>
                  <a:pt x="3204" y="35338"/>
                </a:cubicBezTo>
                <a:lnTo>
                  <a:pt x="32136" y="35338"/>
                </a:lnTo>
                <a:cubicBezTo>
                  <a:pt x="33910" y="35338"/>
                  <a:pt x="35351" y="33909"/>
                  <a:pt x="35351" y="32135"/>
                </a:cubicBezTo>
                <a:lnTo>
                  <a:pt x="35351" y="3203"/>
                </a:lnTo>
                <a:cubicBezTo>
                  <a:pt x="35351" y="1429"/>
                  <a:pt x="33910" y="1"/>
                  <a:pt x="32136" y="1"/>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74;p13">
            <a:extLst>
              <a:ext uri="{FF2B5EF4-FFF2-40B4-BE49-F238E27FC236}">
                <a16:creationId xmlns:a16="http://schemas.microsoft.com/office/drawing/2014/main" id="{03231941-CF64-4176-9429-CBBB3761F7AD}"/>
              </a:ext>
            </a:extLst>
          </p:cNvPr>
          <p:cNvSpPr/>
          <p:nvPr/>
        </p:nvSpPr>
        <p:spPr>
          <a:xfrm>
            <a:off x="1595908" y="2076635"/>
            <a:ext cx="1889592" cy="1846101"/>
          </a:xfrm>
          <a:custGeom>
            <a:avLst/>
            <a:gdLst/>
            <a:ahLst/>
            <a:cxnLst/>
            <a:rect l="l" t="t" r="r" b="b"/>
            <a:pathLst>
              <a:path w="35351" h="35339" extrusionOk="0">
                <a:moveTo>
                  <a:pt x="3204" y="1"/>
                </a:moveTo>
                <a:cubicBezTo>
                  <a:pt x="1442" y="1"/>
                  <a:pt x="1" y="1429"/>
                  <a:pt x="1" y="3203"/>
                </a:cubicBezTo>
                <a:lnTo>
                  <a:pt x="1" y="32135"/>
                </a:lnTo>
                <a:cubicBezTo>
                  <a:pt x="1" y="33909"/>
                  <a:pt x="1442" y="35338"/>
                  <a:pt x="3204" y="35338"/>
                </a:cubicBezTo>
                <a:lnTo>
                  <a:pt x="32136" y="35338"/>
                </a:lnTo>
                <a:cubicBezTo>
                  <a:pt x="33910" y="35338"/>
                  <a:pt x="35351" y="33909"/>
                  <a:pt x="35351" y="32135"/>
                </a:cubicBezTo>
                <a:lnTo>
                  <a:pt x="35351" y="3203"/>
                </a:lnTo>
                <a:cubicBezTo>
                  <a:pt x="35351" y="1429"/>
                  <a:pt x="33910" y="1"/>
                  <a:pt x="32136" y="1"/>
                </a:cubicBezTo>
                <a:close/>
              </a:path>
            </a:pathLst>
          </a:cu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 sz="3000" kern="0">
                <a:solidFill>
                  <a:schemeClr val="accent2"/>
                </a:solidFill>
                <a:latin typeface="Avocado Creamy"/>
                <a:ea typeface="Fira Sans Extra Condensed Medium"/>
                <a:cs typeface="Fira Sans Extra Condensed Medium"/>
                <a:sym typeface="Fira Sans Extra Condensed Medium"/>
              </a:rPr>
              <a:t>Print Concepts</a:t>
            </a:r>
            <a:endParaRPr sz="3000" kern="0">
              <a:solidFill>
                <a:schemeClr val="accent2"/>
              </a:solidFill>
              <a:latin typeface="Avocado Creamy"/>
              <a:ea typeface="Fira Sans Extra Condensed Medium"/>
              <a:cs typeface="Fira Sans Extra Condensed Medium"/>
              <a:sym typeface="Fira Sans Extra Condensed Medium"/>
            </a:endParaRPr>
          </a:p>
        </p:txBody>
      </p:sp>
    </p:spTree>
    <p:extLst>
      <p:ext uri="{BB962C8B-B14F-4D97-AF65-F5344CB8AC3E}">
        <p14:creationId xmlns:p14="http://schemas.microsoft.com/office/powerpoint/2010/main" val="3002001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CFD9DF-0A04-9144-B643-8987DB9F2171}"/>
              </a:ext>
            </a:extLst>
          </p:cNvPr>
          <p:cNvSpPr>
            <a:spLocks noGrp="1"/>
          </p:cNvSpPr>
          <p:nvPr>
            <p:ph idx="1"/>
          </p:nvPr>
        </p:nvSpPr>
        <p:spPr/>
        <p:txBody>
          <a:bodyPr vert="horz" lIns="91440" tIns="45720" rIns="91440" bIns="45720" rtlCol="0" anchor="t">
            <a:normAutofit/>
          </a:bodyPr>
          <a:lstStyle/>
          <a:p>
            <a:pPr marL="316865" indent="-130175">
              <a:lnSpc>
                <a:spcPct val="150000"/>
              </a:lnSpc>
              <a:spcBef>
                <a:spcPts val="0"/>
              </a:spcBef>
              <a:spcAft>
                <a:spcPts val="0"/>
              </a:spcAft>
              <a:buFont typeface="Architects Daughter,Sans-Serif"/>
              <a:buChar char="●"/>
            </a:pPr>
            <a:r>
              <a:rPr lang="en" sz="3200">
                <a:solidFill>
                  <a:srgbClr val="434343"/>
                </a:solidFill>
                <a:latin typeface="Arial"/>
                <a:cs typeface="Arial"/>
              </a:rPr>
              <a:t>Advanced Phonics Skills</a:t>
            </a:r>
            <a:endParaRPr lang="en" sz="3200">
              <a:solidFill>
                <a:srgbClr val="434343"/>
              </a:solidFill>
              <a:latin typeface="Arial"/>
            </a:endParaRPr>
          </a:p>
          <a:p>
            <a:pPr marL="316865" indent="-130175">
              <a:lnSpc>
                <a:spcPct val="150000"/>
              </a:lnSpc>
              <a:spcBef>
                <a:spcPts val="0"/>
              </a:spcBef>
              <a:spcAft>
                <a:spcPts val="0"/>
              </a:spcAft>
              <a:buFont typeface="Architects Daughter,Sans-Serif"/>
              <a:buChar char="●"/>
            </a:pPr>
            <a:r>
              <a:rPr lang="en" sz="3200">
                <a:solidFill>
                  <a:srgbClr val="434343"/>
                </a:solidFill>
                <a:latin typeface="Arial"/>
                <a:cs typeface="Arial"/>
              </a:rPr>
              <a:t>Advanced Sight Words</a:t>
            </a:r>
            <a:endParaRPr lang="en" sz="3200">
              <a:solidFill>
                <a:srgbClr val="434343"/>
              </a:solidFill>
              <a:latin typeface="Arial"/>
            </a:endParaRPr>
          </a:p>
          <a:p>
            <a:pPr marL="316865" indent="-130175">
              <a:lnSpc>
                <a:spcPct val="150000"/>
              </a:lnSpc>
              <a:spcBef>
                <a:spcPts val="0"/>
              </a:spcBef>
              <a:spcAft>
                <a:spcPts val="0"/>
              </a:spcAft>
              <a:buFont typeface="Architects Daughter,Sans-Serif"/>
              <a:buChar char="●"/>
            </a:pPr>
            <a:r>
              <a:rPr lang="en" sz="3200">
                <a:solidFill>
                  <a:srgbClr val="434343"/>
                </a:solidFill>
                <a:latin typeface="Arial"/>
                <a:cs typeface="Arial"/>
              </a:rPr>
              <a:t>Comprehension Standards</a:t>
            </a:r>
            <a:endParaRPr lang="en" sz="3200">
              <a:solidFill>
                <a:srgbClr val="434343"/>
              </a:solidFill>
            </a:endParaRPr>
          </a:p>
          <a:p>
            <a:pPr marL="316865" indent="-130175">
              <a:lnSpc>
                <a:spcPct val="150000"/>
              </a:lnSpc>
              <a:spcBef>
                <a:spcPts val="0"/>
              </a:spcBef>
              <a:spcAft>
                <a:spcPts val="0"/>
              </a:spcAft>
              <a:buFont typeface="Architects Daughter,Sans-Serif"/>
              <a:buChar char="●"/>
            </a:pPr>
            <a:r>
              <a:rPr lang="en" sz="3200">
                <a:solidFill>
                  <a:srgbClr val="434343"/>
                </a:solidFill>
                <a:latin typeface="Arial"/>
                <a:cs typeface="Arial"/>
              </a:rPr>
              <a:t>Writing</a:t>
            </a:r>
            <a:endParaRPr lang="en" sz="3200">
              <a:solidFill>
                <a:srgbClr val="434343"/>
              </a:solidFill>
            </a:endParaRPr>
          </a:p>
          <a:p>
            <a:endParaRPr lang="en-US"/>
          </a:p>
          <a:p>
            <a:endParaRPr lang="en-US"/>
          </a:p>
          <a:p>
            <a:endParaRPr lang="en-US"/>
          </a:p>
        </p:txBody>
      </p:sp>
      <p:sp>
        <p:nvSpPr>
          <p:cNvPr id="2" name="Title 1">
            <a:extLst>
              <a:ext uri="{FF2B5EF4-FFF2-40B4-BE49-F238E27FC236}">
                <a16:creationId xmlns:a16="http://schemas.microsoft.com/office/drawing/2014/main" id="{865F90E8-5F64-E249-97ED-91FF1AB4BF25}"/>
              </a:ext>
            </a:extLst>
          </p:cNvPr>
          <p:cNvSpPr>
            <a:spLocks noGrp="1"/>
          </p:cNvSpPr>
          <p:nvPr>
            <p:ph type="title"/>
          </p:nvPr>
        </p:nvSpPr>
        <p:spPr/>
        <p:txBody>
          <a:bodyPr/>
          <a:lstStyle/>
          <a:p>
            <a:r>
              <a:rPr lang="en-US">
                <a:latin typeface="Arial"/>
                <a:cs typeface="Arial"/>
              </a:rPr>
              <a:t>Enrichment: What to Work On</a:t>
            </a:r>
            <a:endParaRPr lang="en-US"/>
          </a:p>
        </p:txBody>
      </p:sp>
      <p:sp>
        <p:nvSpPr>
          <p:cNvPr id="6" name="Google Shape;70;p13">
            <a:extLst>
              <a:ext uri="{FF2B5EF4-FFF2-40B4-BE49-F238E27FC236}">
                <a16:creationId xmlns:a16="http://schemas.microsoft.com/office/drawing/2014/main" id="{C8CFDC85-B10D-4797-88EC-0359BAEF5E76}"/>
              </a:ext>
            </a:extLst>
          </p:cNvPr>
          <p:cNvSpPr/>
          <p:nvPr/>
        </p:nvSpPr>
        <p:spPr>
          <a:xfrm>
            <a:off x="479108" y="1099077"/>
            <a:ext cx="4075285" cy="3906197"/>
          </a:xfrm>
          <a:custGeom>
            <a:avLst/>
            <a:gdLst/>
            <a:ahLst/>
            <a:cxnLst/>
            <a:rect l="l" t="t" r="r" b="b"/>
            <a:pathLst>
              <a:path w="70641" h="69188" extrusionOk="0">
                <a:moveTo>
                  <a:pt x="35315" y="1"/>
                </a:moveTo>
                <a:cubicBezTo>
                  <a:pt x="33410" y="1"/>
                  <a:pt x="31505" y="727"/>
                  <a:pt x="30052" y="2180"/>
                </a:cubicBezTo>
                <a:lnTo>
                  <a:pt x="2906" y="29338"/>
                </a:lnTo>
                <a:cubicBezTo>
                  <a:pt x="1" y="32243"/>
                  <a:pt x="1" y="36958"/>
                  <a:pt x="2906" y="39863"/>
                </a:cubicBezTo>
                <a:lnTo>
                  <a:pt x="30052" y="67009"/>
                </a:lnTo>
                <a:cubicBezTo>
                  <a:pt x="31505" y="68462"/>
                  <a:pt x="33410" y="69188"/>
                  <a:pt x="35315" y="69188"/>
                </a:cubicBezTo>
                <a:cubicBezTo>
                  <a:pt x="37220" y="69188"/>
                  <a:pt x="39125" y="68462"/>
                  <a:pt x="40577" y="67009"/>
                </a:cubicBezTo>
                <a:lnTo>
                  <a:pt x="67736" y="39863"/>
                </a:lnTo>
                <a:cubicBezTo>
                  <a:pt x="70641" y="36958"/>
                  <a:pt x="70641" y="32243"/>
                  <a:pt x="67736" y="29338"/>
                </a:cubicBezTo>
                <a:lnTo>
                  <a:pt x="40577" y="2180"/>
                </a:lnTo>
                <a:cubicBezTo>
                  <a:pt x="39125" y="727"/>
                  <a:pt x="37220" y="1"/>
                  <a:pt x="35315" y="1"/>
                </a:cubicBezTo>
                <a:close/>
              </a:path>
            </a:pathLst>
          </a:custGeom>
          <a:solidFill>
            <a:srgbClr val="0070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71;p13">
            <a:extLst>
              <a:ext uri="{FF2B5EF4-FFF2-40B4-BE49-F238E27FC236}">
                <a16:creationId xmlns:a16="http://schemas.microsoft.com/office/drawing/2014/main" id="{BD0AA93C-0826-499F-8378-DC1027537B20}"/>
              </a:ext>
            </a:extLst>
          </p:cNvPr>
          <p:cNvSpPr/>
          <p:nvPr/>
        </p:nvSpPr>
        <p:spPr>
          <a:xfrm>
            <a:off x="1444381" y="1954008"/>
            <a:ext cx="2192729" cy="2134444"/>
          </a:xfrm>
          <a:custGeom>
            <a:avLst/>
            <a:gdLst/>
            <a:ahLst/>
            <a:cxnLst/>
            <a:rect l="l" t="t" r="r" b="b"/>
            <a:pathLst>
              <a:path w="35351" h="35339" extrusionOk="0">
                <a:moveTo>
                  <a:pt x="3204" y="1"/>
                </a:moveTo>
                <a:cubicBezTo>
                  <a:pt x="1442" y="1"/>
                  <a:pt x="1" y="1429"/>
                  <a:pt x="1" y="3203"/>
                </a:cubicBezTo>
                <a:lnTo>
                  <a:pt x="1" y="32135"/>
                </a:lnTo>
                <a:cubicBezTo>
                  <a:pt x="1" y="33909"/>
                  <a:pt x="1442" y="35338"/>
                  <a:pt x="3204" y="35338"/>
                </a:cubicBezTo>
                <a:lnTo>
                  <a:pt x="32136" y="35338"/>
                </a:lnTo>
                <a:cubicBezTo>
                  <a:pt x="33910" y="35338"/>
                  <a:pt x="35351" y="33909"/>
                  <a:pt x="35351" y="32135"/>
                </a:cubicBezTo>
                <a:lnTo>
                  <a:pt x="35351" y="3203"/>
                </a:lnTo>
                <a:cubicBezTo>
                  <a:pt x="35351" y="1429"/>
                  <a:pt x="33910" y="1"/>
                  <a:pt x="32136" y="1"/>
                </a:cubicBezTo>
                <a:close/>
              </a:path>
            </a:pathLst>
          </a:custGeom>
          <a:solidFill>
            <a:srgbClr val="0070C0"/>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74;p13">
            <a:extLst>
              <a:ext uri="{FF2B5EF4-FFF2-40B4-BE49-F238E27FC236}">
                <a16:creationId xmlns:a16="http://schemas.microsoft.com/office/drawing/2014/main" id="{03231941-CF64-4176-9429-CBBB3761F7AD}"/>
              </a:ext>
            </a:extLst>
          </p:cNvPr>
          <p:cNvSpPr/>
          <p:nvPr/>
        </p:nvSpPr>
        <p:spPr>
          <a:xfrm>
            <a:off x="1595908" y="2076635"/>
            <a:ext cx="1889592" cy="1846101"/>
          </a:xfrm>
          <a:custGeom>
            <a:avLst/>
            <a:gdLst/>
            <a:ahLst/>
            <a:cxnLst/>
            <a:rect l="l" t="t" r="r" b="b"/>
            <a:pathLst>
              <a:path w="35351" h="35339" extrusionOk="0">
                <a:moveTo>
                  <a:pt x="3204" y="1"/>
                </a:moveTo>
                <a:cubicBezTo>
                  <a:pt x="1442" y="1"/>
                  <a:pt x="1" y="1429"/>
                  <a:pt x="1" y="3203"/>
                </a:cubicBezTo>
                <a:lnTo>
                  <a:pt x="1" y="32135"/>
                </a:lnTo>
                <a:cubicBezTo>
                  <a:pt x="1" y="33909"/>
                  <a:pt x="1442" y="35338"/>
                  <a:pt x="3204" y="35338"/>
                </a:cubicBezTo>
                <a:lnTo>
                  <a:pt x="32136" y="35338"/>
                </a:lnTo>
                <a:cubicBezTo>
                  <a:pt x="33910" y="35338"/>
                  <a:pt x="35351" y="33909"/>
                  <a:pt x="35351" y="32135"/>
                </a:cubicBezTo>
                <a:lnTo>
                  <a:pt x="35351" y="3203"/>
                </a:lnTo>
                <a:cubicBezTo>
                  <a:pt x="35351" y="1429"/>
                  <a:pt x="33910" y="1"/>
                  <a:pt x="32136" y="1"/>
                </a:cubicBezTo>
                <a:close/>
              </a:path>
            </a:pathLst>
          </a:cu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 sz="2550" kern="0">
                <a:solidFill>
                  <a:srgbClr val="0070C0"/>
                </a:solidFill>
                <a:latin typeface="Avocado Creamy"/>
                <a:ea typeface="Fira Sans Extra Condensed Medium"/>
                <a:cs typeface="Fira Sans Extra Condensed Medium"/>
              </a:rPr>
              <a:t>Enrichment</a:t>
            </a:r>
          </a:p>
        </p:txBody>
      </p:sp>
    </p:spTree>
    <p:extLst>
      <p:ext uri="{BB962C8B-B14F-4D97-AF65-F5344CB8AC3E}">
        <p14:creationId xmlns:p14="http://schemas.microsoft.com/office/powerpoint/2010/main" val="3551163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FA4D2-530C-7547-9299-AB208588684F}"/>
              </a:ext>
            </a:extLst>
          </p:cNvPr>
          <p:cNvSpPr>
            <a:spLocks noGrp="1"/>
          </p:cNvSpPr>
          <p:nvPr>
            <p:ph type="title"/>
          </p:nvPr>
        </p:nvSpPr>
        <p:spPr/>
        <p:txBody>
          <a:bodyPr/>
          <a:lstStyle/>
          <a:p>
            <a:r>
              <a:rPr lang="en-US"/>
              <a:t>Questions</a:t>
            </a:r>
          </a:p>
        </p:txBody>
      </p:sp>
      <p:pic>
        <p:nvPicPr>
          <p:cNvPr id="11" name="Picture 10" descr="Several hands raised and ready to answer a question">
            <a:extLst>
              <a:ext uri="{FF2B5EF4-FFF2-40B4-BE49-F238E27FC236}">
                <a16:creationId xmlns:a16="http://schemas.microsoft.com/office/drawing/2014/main" id="{3AC3C459-8274-473F-BBE1-681FBDAFF205}"/>
              </a:ext>
            </a:extLst>
          </p:cNvPr>
          <p:cNvPicPr>
            <a:picLocks noChangeAspect="1"/>
          </p:cNvPicPr>
          <p:nvPr/>
        </p:nvPicPr>
        <p:blipFill>
          <a:blip r:embed="rId2"/>
          <a:stretch>
            <a:fillRect/>
          </a:stretch>
        </p:blipFill>
        <p:spPr>
          <a:xfrm>
            <a:off x="4869594" y="1053457"/>
            <a:ext cx="6651851" cy="4439981"/>
          </a:xfrm>
          <a:prstGeom prst="rect">
            <a:avLst/>
          </a:prstGeom>
        </p:spPr>
      </p:pic>
      <p:sp>
        <p:nvSpPr>
          <p:cNvPr id="12" name="Rectangle 11">
            <a:extLst>
              <a:ext uri="{FF2B5EF4-FFF2-40B4-BE49-F238E27FC236}">
                <a16:creationId xmlns:a16="http://schemas.microsoft.com/office/drawing/2014/main" id="{C48D0EB4-6F8D-4762-A92E-E5216D3265E9}"/>
              </a:ext>
            </a:extLst>
          </p:cNvPr>
          <p:cNvSpPr/>
          <p:nvPr/>
        </p:nvSpPr>
        <p:spPr>
          <a:xfrm>
            <a:off x="213673" y="2826658"/>
            <a:ext cx="4388636" cy="923330"/>
          </a:xfrm>
          <a:prstGeom prst="rect">
            <a:avLst/>
          </a:prstGeom>
          <a:noFill/>
        </p:spPr>
        <p:txBody>
          <a:bodyPr wrap="square" lIns="91440" tIns="45720" rIns="91440" bIns="45720">
            <a:spAutoFit/>
          </a:bodyPr>
          <a:lstStyle/>
          <a:p>
            <a:pPr algn="ctr"/>
            <a:r>
              <a:rPr lang="en-US" sz="5400" b="1" cap="none" spc="0">
                <a:ln w="6600">
                  <a:solidFill>
                    <a:schemeClr val="accent2"/>
                  </a:solidFill>
                  <a:prstDash val="solid"/>
                </a:ln>
                <a:solidFill>
                  <a:srgbClr val="FFFFFF"/>
                </a:solidFill>
                <a:effectLst>
                  <a:outerShdw dist="38100" dir="2700000" algn="tl" rotWithShape="0">
                    <a:schemeClr val="accent2"/>
                  </a:outerShdw>
                </a:effectLst>
              </a:rPr>
              <a:t>Questions??</a:t>
            </a:r>
          </a:p>
        </p:txBody>
      </p:sp>
    </p:spTree>
    <p:extLst>
      <p:ext uri="{BB962C8B-B14F-4D97-AF65-F5344CB8AC3E}">
        <p14:creationId xmlns:p14="http://schemas.microsoft.com/office/powerpoint/2010/main" val="1324456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E777E5-DB0E-944C-888B-F1EB1B00095E}"/>
              </a:ext>
            </a:extLst>
          </p:cNvPr>
          <p:cNvSpPr>
            <a:spLocks noGrp="1"/>
          </p:cNvSpPr>
          <p:nvPr>
            <p:ph type="sldNum" sz="quarter" idx="12"/>
          </p:nvPr>
        </p:nvSpPr>
        <p:spPr>
          <a:xfrm>
            <a:off x="9138920" y="260350"/>
            <a:ext cx="2743200" cy="365125"/>
          </a:xfrm>
        </p:spPr>
        <p:txBody>
          <a:bodyPr/>
          <a:lstStyle/>
          <a:p>
            <a:fld id="{84E24DD3-0117-F947-8F74-C808912B5A2D}" type="slidenum">
              <a:rPr lang="en-US" smtClean="0"/>
              <a:pPr/>
              <a:t>26</a:t>
            </a:fld>
            <a:endParaRPr lang="en-US"/>
          </a:p>
        </p:txBody>
      </p:sp>
      <p:sp>
        <p:nvSpPr>
          <p:cNvPr id="4" name="Text Placeholder 3">
            <a:extLst>
              <a:ext uri="{FF2B5EF4-FFF2-40B4-BE49-F238E27FC236}">
                <a16:creationId xmlns:a16="http://schemas.microsoft.com/office/drawing/2014/main" id="{75713F0B-D724-E84D-8482-3F03D228CDCD}"/>
              </a:ext>
            </a:extLst>
          </p:cNvPr>
          <p:cNvSpPr>
            <a:spLocks noGrp="1"/>
          </p:cNvSpPr>
          <p:nvPr>
            <p:ph type="body" sz="quarter" idx="14"/>
          </p:nvPr>
        </p:nvSpPr>
        <p:spPr>
          <a:xfrm>
            <a:off x="504401" y="2994888"/>
            <a:ext cx="5011980" cy="868224"/>
          </a:xfrm>
        </p:spPr>
        <p:txBody>
          <a:bodyPr/>
          <a:lstStyle/>
          <a:p>
            <a:r>
              <a:rPr lang="en-US"/>
              <a:t>MDE Literacy Coach</a:t>
            </a:r>
          </a:p>
          <a:p>
            <a:r>
              <a:rPr lang="en-US"/>
              <a:t>amanda.logue@mdek12.org</a:t>
            </a:r>
          </a:p>
        </p:txBody>
      </p:sp>
      <p:sp>
        <p:nvSpPr>
          <p:cNvPr id="7" name="Title 6">
            <a:extLst>
              <a:ext uri="{FF2B5EF4-FFF2-40B4-BE49-F238E27FC236}">
                <a16:creationId xmlns:a16="http://schemas.microsoft.com/office/drawing/2014/main" id="{76A3AAB8-F29F-764E-B5C9-42DFED79A186}"/>
              </a:ext>
            </a:extLst>
          </p:cNvPr>
          <p:cNvSpPr>
            <a:spLocks noGrp="1"/>
          </p:cNvSpPr>
          <p:nvPr>
            <p:ph type="title"/>
          </p:nvPr>
        </p:nvSpPr>
        <p:spPr/>
        <p:txBody>
          <a:bodyPr/>
          <a:lstStyle/>
          <a:p>
            <a:r>
              <a:rPr lang="en-US"/>
              <a:t>Mandy Logue</a:t>
            </a:r>
          </a:p>
        </p:txBody>
      </p:sp>
      <p:sp>
        <p:nvSpPr>
          <p:cNvPr id="3" name="TextBox 2">
            <a:extLst>
              <a:ext uri="{FF2B5EF4-FFF2-40B4-BE49-F238E27FC236}">
                <a16:creationId xmlns:a16="http://schemas.microsoft.com/office/drawing/2014/main" id="{671876D4-64CA-CE4C-8E5E-09956B96310A}"/>
              </a:ext>
            </a:extLst>
          </p:cNvPr>
          <p:cNvSpPr txBox="1"/>
          <p:nvPr/>
        </p:nvSpPr>
        <p:spPr>
          <a:xfrm>
            <a:off x="10951779" y="4656083"/>
            <a:ext cx="0" cy="0"/>
          </a:xfrm>
          <a:prstGeom prst="rect">
            <a:avLst/>
          </a:prstGeom>
        </p:spPr>
        <p:txBody>
          <a:bodyPr vert="horz" wrap="none" lIns="91440" tIns="45720" rIns="91440" bIns="45720" rtlCol="0" anchor="ctr">
            <a:noAutofit/>
          </a:bodyPr>
          <a:lstStyle/>
          <a:p>
            <a:pPr algn="l" fontAlgn="base"/>
            <a:endParaRPr lang="en-US" sz="8000" b="1">
              <a:solidFill>
                <a:srgbClr val="003B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9537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8FA50-6086-8A4F-99F6-6737B35FFBC4}"/>
              </a:ext>
            </a:extLst>
          </p:cNvPr>
          <p:cNvSpPr>
            <a:spLocks noGrp="1"/>
          </p:cNvSpPr>
          <p:nvPr>
            <p:ph type="title"/>
          </p:nvPr>
        </p:nvSpPr>
        <p:spPr/>
        <p:txBody>
          <a:bodyPr/>
          <a:lstStyle/>
          <a:p>
            <a:r>
              <a:rPr lang="en-US"/>
              <a:t>Mississippi Department of Education</a:t>
            </a:r>
          </a:p>
        </p:txBody>
      </p:sp>
      <p:sp>
        <p:nvSpPr>
          <p:cNvPr id="3" name="Slide Number Placeholder 2">
            <a:extLst>
              <a:ext uri="{FF2B5EF4-FFF2-40B4-BE49-F238E27FC236}">
                <a16:creationId xmlns:a16="http://schemas.microsoft.com/office/drawing/2014/main" id="{2204A568-B0BD-8645-A781-E5705AA4E542}"/>
              </a:ext>
            </a:extLst>
          </p:cNvPr>
          <p:cNvSpPr>
            <a:spLocks noGrp="1"/>
          </p:cNvSpPr>
          <p:nvPr>
            <p:ph type="sldNum" sz="quarter" idx="12"/>
          </p:nvPr>
        </p:nvSpPr>
        <p:spPr/>
        <p:txBody>
          <a:bodyPr/>
          <a:lstStyle/>
          <a:p>
            <a:fld id="{84E24DD3-0117-F947-8F74-C808912B5A2D}" type="slidenum">
              <a:rPr lang="en-US" smtClean="0"/>
              <a:pPr/>
              <a:t>3</a:t>
            </a:fld>
            <a:endParaRPr lang="en-US"/>
          </a:p>
        </p:txBody>
      </p:sp>
    </p:spTree>
    <p:extLst>
      <p:ext uri="{BB962C8B-B14F-4D97-AF65-F5344CB8AC3E}">
        <p14:creationId xmlns:p14="http://schemas.microsoft.com/office/powerpoint/2010/main" val="2655570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CF97F-A9D0-0243-AFAF-E79FD4B72671}"/>
              </a:ext>
            </a:extLst>
          </p:cNvPr>
          <p:cNvSpPr>
            <a:spLocks noGrp="1"/>
          </p:cNvSpPr>
          <p:nvPr>
            <p:ph type="title"/>
          </p:nvPr>
        </p:nvSpPr>
        <p:spPr/>
        <p:txBody>
          <a:bodyPr/>
          <a:lstStyle/>
          <a:p>
            <a:r>
              <a:rPr lang="en-US"/>
              <a:t>Session Goals</a:t>
            </a:r>
          </a:p>
        </p:txBody>
      </p:sp>
      <p:sp>
        <p:nvSpPr>
          <p:cNvPr id="3" name="Text Placeholder 5">
            <a:extLst>
              <a:ext uri="{FF2B5EF4-FFF2-40B4-BE49-F238E27FC236}">
                <a16:creationId xmlns:a16="http://schemas.microsoft.com/office/drawing/2014/main" id="{57D2C649-B9F0-5049-98FB-515E9240BC4F}"/>
              </a:ext>
            </a:extLst>
          </p:cNvPr>
          <p:cNvSpPr txBox="1">
            <a:spLocks/>
          </p:cNvSpPr>
          <p:nvPr/>
        </p:nvSpPr>
        <p:spPr>
          <a:xfrm>
            <a:off x="1573540" y="1842011"/>
            <a:ext cx="2057400" cy="3914212"/>
          </a:xfrm>
          <a:prstGeom prst="rect">
            <a:avLst/>
          </a:prstGeom>
          <a:solidFill>
            <a:srgbClr val="E9F7FE"/>
          </a:solidFill>
        </p:spPr>
        <p:txBody>
          <a:bodyPr lIns="274320" tIns="274320" rIns="274320" bIns="274320" anchor="t"/>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Arial"/>
                <a:cs typeface="Arial"/>
              </a:rPr>
              <a:t>Use data to group students for the teacher table</a:t>
            </a:r>
          </a:p>
          <a:p>
            <a:pPr marL="13970" lvl="1" indent="0">
              <a:buNone/>
            </a:pPr>
            <a:endParaRPr lang="en-US" sz="2000">
              <a:solidFill>
                <a:srgbClr val="595959"/>
              </a:solidFill>
            </a:endParaRPr>
          </a:p>
        </p:txBody>
      </p:sp>
      <p:sp>
        <p:nvSpPr>
          <p:cNvPr id="8" name="Text Placeholder 5">
            <a:extLst>
              <a:ext uri="{FF2B5EF4-FFF2-40B4-BE49-F238E27FC236}">
                <a16:creationId xmlns:a16="http://schemas.microsoft.com/office/drawing/2014/main" id="{330F2CE1-A458-5945-A229-3B63CD512E89}"/>
              </a:ext>
            </a:extLst>
          </p:cNvPr>
          <p:cNvSpPr txBox="1">
            <a:spLocks/>
          </p:cNvSpPr>
          <p:nvPr/>
        </p:nvSpPr>
        <p:spPr>
          <a:xfrm>
            <a:off x="3868349" y="1842011"/>
            <a:ext cx="2057400" cy="3914212"/>
          </a:xfrm>
          <a:prstGeom prst="rect">
            <a:avLst/>
          </a:prstGeom>
          <a:solidFill>
            <a:srgbClr val="E9F7FE"/>
          </a:solidFill>
        </p:spPr>
        <p:txBody>
          <a:bodyPr lIns="274320" tIns="274320" rIns="274320" bIns="274320" anchor="t"/>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Arial"/>
                <a:cs typeface="Arial"/>
              </a:rPr>
              <a:t>Establish a routine and determine best materials for the teacher table</a:t>
            </a:r>
            <a:endParaRPr lang="en-US" sz="2000" dirty="0"/>
          </a:p>
        </p:txBody>
      </p:sp>
      <p:sp>
        <p:nvSpPr>
          <p:cNvPr id="9" name="Text Placeholder 5">
            <a:extLst>
              <a:ext uri="{FF2B5EF4-FFF2-40B4-BE49-F238E27FC236}">
                <a16:creationId xmlns:a16="http://schemas.microsoft.com/office/drawing/2014/main" id="{C3C8E718-BEDD-0943-A94F-B45879B3DB4A}"/>
              </a:ext>
            </a:extLst>
          </p:cNvPr>
          <p:cNvSpPr txBox="1">
            <a:spLocks/>
          </p:cNvSpPr>
          <p:nvPr/>
        </p:nvSpPr>
        <p:spPr>
          <a:xfrm>
            <a:off x="6134379" y="1842011"/>
            <a:ext cx="2057400" cy="3914212"/>
          </a:xfrm>
          <a:prstGeom prst="rect">
            <a:avLst/>
          </a:prstGeom>
          <a:solidFill>
            <a:srgbClr val="E9F7FE"/>
          </a:solidFill>
        </p:spPr>
        <p:txBody>
          <a:bodyPr lIns="274320" tIns="274320" rIns="274320" bIns="274320"/>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lvl="1" indent="0">
              <a:buNone/>
            </a:pPr>
            <a:r>
              <a:rPr lang="en-US" sz="2000"/>
              <a:t>Identify best practices for using decodable readers</a:t>
            </a:r>
          </a:p>
        </p:txBody>
      </p:sp>
      <p:sp>
        <p:nvSpPr>
          <p:cNvPr id="10" name="Text Placeholder 5">
            <a:extLst>
              <a:ext uri="{FF2B5EF4-FFF2-40B4-BE49-F238E27FC236}">
                <a16:creationId xmlns:a16="http://schemas.microsoft.com/office/drawing/2014/main" id="{269ED101-80C8-F44D-9DB7-5590E29DCB21}"/>
              </a:ext>
            </a:extLst>
          </p:cNvPr>
          <p:cNvSpPr txBox="1">
            <a:spLocks/>
          </p:cNvSpPr>
          <p:nvPr/>
        </p:nvSpPr>
        <p:spPr>
          <a:xfrm>
            <a:off x="8436938" y="1842011"/>
            <a:ext cx="2057400" cy="3914212"/>
          </a:xfrm>
          <a:prstGeom prst="rect">
            <a:avLst/>
          </a:prstGeom>
          <a:solidFill>
            <a:srgbClr val="E9F7FE"/>
          </a:solidFill>
        </p:spPr>
        <p:txBody>
          <a:bodyPr lIns="274320" tIns="274320" rIns="274320" bIns="274320" anchor="t"/>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Arial"/>
                <a:cs typeface="Arial"/>
              </a:rPr>
              <a:t>Determine what to do when students cannot easily master or who easily master decodable readers</a:t>
            </a:r>
          </a:p>
        </p:txBody>
      </p:sp>
      <p:pic>
        <p:nvPicPr>
          <p:cNvPr id="12" name="Graphic 11">
            <a:extLst>
              <a:ext uri="{FF2B5EF4-FFF2-40B4-BE49-F238E27FC236}">
                <a16:creationId xmlns:a16="http://schemas.microsoft.com/office/drawing/2014/main" id="{54E1254A-C6B4-9941-AD29-F9C07AF9B646}"/>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8501" y="871205"/>
            <a:ext cx="914400" cy="914400"/>
          </a:xfrm>
          <a:prstGeom prst="rect">
            <a:avLst/>
          </a:prstGeom>
        </p:spPr>
      </p:pic>
      <p:pic>
        <p:nvPicPr>
          <p:cNvPr id="13" name="Graphic 12">
            <a:extLst>
              <a:ext uri="{FF2B5EF4-FFF2-40B4-BE49-F238E27FC236}">
                <a16:creationId xmlns:a16="http://schemas.microsoft.com/office/drawing/2014/main" id="{18B1DBB4-58E5-D542-BC06-4B6C5C04B89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761015" y="927582"/>
            <a:ext cx="822960" cy="822960"/>
          </a:xfrm>
          <a:prstGeom prst="rect">
            <a:avLst/>
          </a:prstGeom>
        </p:spPr>
      </p:pic>
      <p:pic>
        <p:nvPicPr>
          <p:cNvPr id="14" name="Graphic 13">
            <a:extLst>
              <a:ext uri="{FF2B5EF4-FFF2-40B4-BE49-F238E27FC236}">
                <a16:creationId xmlns:a16="http://schemas.microsoft.com/office/drawing/2014/main" id="{BADF822F-42E0-E941-B391-913A17ABE179}"/>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099878" y="955584"/>
            <a:ext cx="731520" cy="731520"/>
          </a:xfrm>
          <a:prstGeom prst="rect">
            <a:avLst/>
          </a:prstGeom>
        </p:spPr>
      </p:pic>
      <p:pic>
        <p:nvPicPr>
          <p:cNvPr id="15" name="Graphic 14">
            <a:extLst>
              <a:ext uri="{FF2B5EF4-FFF2-40B4-BE49-F238E27FC236}">
                <a16:creationId xmlns:a16="http://schemas.microsoft.com/office/drawing/2014/main" id="{26860CBE-5628-8B45-AFE3-4F6534A95C38}"/>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099320" y="825485"/>
            <a:ext cx="1005840" cy="1005840"/>
          </a:xfrm>
          <a:prstGeom prst="rect">
            <a:avLst/>
          </a:prstGeom>
        </p:spPr>
      </p:pic>
      <p:sp>
        <p:nvSpPr>
          <p:cNvPr id="17" name="Rectangle 16">
            <a:extLst>
              <a:ext uri="{FF2B5EF4-FFF2-40B4-BE49-F238E27FC236}">
                <a16:creationId xmlns:a16="http://schemas.microsoft.com/office/drawing/2014/main" id="{5C0AFE84-7489-CA4B-BFDA-25D2C7C5A5F6}"/>
              </a:ext>
              <a:ext uri="{C183D7F6-B498-43B3-948B-1728B52AA6E4}">
                <adec:decorative xmlns:adec="http://schemas.microsoft.com/office/drawing/2017/decorative" val="1"/>
              </a:ext>
            </a:extLst>
          </p:cNvPr>
          <p:cNvSpPr/>
          <p:nvPr/>
        </p:nvSpPr>
        <p:spPr>
          <a:xfrm rot="5400000">
            <a:off x="2510800" y="736859"/>
            <a:ext cx="182880" cy="2057400"/>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4856582-6913-344D-9C8D-4DC3B7907710}"/>
              </a:ext>
              <a:ext uri="{C183D7F6-B498-43B3-948B-1728B52AA6E4}">
                <adec:decorative xmlns:adec="http://schemas.microsoft.com/office/drawing/2017/decorative" val="1"/>
              </a:ext>
            </a:extLst>
          </p:cNvPr>
          <p:cNvSpPr/>
          <p:nvPr/>
        </p:nvSpPr>
        <p:spPr>
          <a:xfrm rot="5400000">
            <a:off x="4793389" y="736860"/>
            <a:ext cx="182880" cy="2057400"/>
          </a:xfrm>
          <a:prstGeom prst="rect">
            <a:avLst/>
          </a:prstGeom>
          <a:solidFill>
            <a:srgbClr val="5FA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7A97351-A146-CA47-B725-E9672DCE8BED}"/>
              </a:ext>
              <a:ext uri="{C183D7F6-B498-43B3-948B-1728B52AA6E4}">
                <adec:decorative xmlns:adec="http://schemas.microsoft.com/office/drawing/2017/decorative" val="1"/>
              </a:ext>
            </a:extLst>
          </p:cNvPr>
          <p:cNvSpPr/>
          <p:nvPr/>
        </p:nvSpPr>
        <p:spPr>
          <a:xfrm rot="5400000">
            <a:off x="7079389" y="736860"/>
            <a:ext cx="182880" cy="2057400"/>
          </a:xfrm>
          <a:prstGeom prst="rect">
            <a:avLst/>
          </a:prstGeom>
          <a:solidFill>
            <a:srgbClr val="B0D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0D357"/>
              </a:solidFill>
            </a:endParaRPr>
          </a:p>
        </p:txBody>
      </p:sp>
      <p:sp>
        <p:nvSpPr>
          <p:cNvPr id="20" name="Rectangle 19">
            <a:extLst>
              <a:ext uri="{FF2B5EF4-FFF2-40B4-BE49-F238E27FC236}">
                <a16:creationId xmlns:a16="http://schemas.microsoft.com/office/drawing/2014/main" id="{34851FC6-9B95-0442-9137-1649AF5398BC}"/>
              </a:ext>
              <a:ext uri="{C183D7F6-B498-43B3-948B-1728B52AA6E4}">
                <adec:decorative xmlns:adec="http://schemas.microsoft.com/office/drawing/2017/decorative" val="1"/>
              </a:ext>
            </a:extLst>
          </p:cNvPr>
          <p:cNvSpPr/>
          <p:nvPr/>
        </p:nvSpPr>
        <p:spPr>
          <a:xfrm rot="5400000">
            <a:off x="9374198" y="736860"/>
            <a:ext cx="182880" cy="2057400"/>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1767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11DCBB-DBC1-2A4B-9F02-AC3AEBB63C63}"/>
              </a:ext>
            </a:extLst>
          </p:cNvPr>
          <p:cNvSpPr>
            <a:spLocks noGrp="1"/>
          </p:cNvSpPr>
          <p:nvPr>
            <p:ph type="title"/>
          </p:nvPr>
        </p:nvSpPr>
        <p:spPr>
          <a:xfrm>
            <a:off x="408654" y="511443"/>
            <a:ext cx="8805683" cy="5021441"/>
          </a:xfrm>
        </p:spPr>
        <p:txBody>
          <a:bodyPr/>
          <a:lstStyle/>
          <a:p>
            <a:r>
              <a:rPr lang="en-US" sz="6900">
                <a:latin typeface="Arial"/>
                <a:cs typeface="Arial"/>
              </a:rPr>
              <a:t>Grouping Students</a:t>
            </a:r>
            <a:br>
              <a:rPr lang="en-US" sz="6900"/>
            </a:br>
            <a:br>
              <a:rPr lang="en-US" sz="6500"/>
            </a:br>
            <a:br>
              <a:rPr lang="en-US" sz="6500"/>
            </a:br>
            <a:br>
              <a:rPr lang="en-US" sz="6500"/>
            </a:br>
            <a:endParaRPr lang="en-US" sz="6500"/>
          </a:p>
        </p:txBody>
      </p:sp>
    </p:spTree>
    <p:extLst>
      <p:ext uri="{BB962C8B-B14F-4D97-AF65-F5344CB8AC3E}">
        <p14:creationId xmlns:p14="http://schemas.microsoft.com/office/powerpoint/2010/main" val="634011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FA4D2-530C-7547-9299-AB208588684F}"/>
              </a:ext>
            </a:extLst>
          </p:cNvPr>
          <p:cNvSpPr>
            <a:spLocks noGrp="1"/>
          </p:cNvSpPr>
          <p:nvPr>
            <p:ph type="title"/>
          </p:nvPr>
        </p:nvSpPr>
        <p:spPr/>
        <p:txBody>
          <a:bodyPr/>
          <a:lstStyle/>
          <a:p>
            <a:r>
              <a:rPr lang="en-US"/>
              <a:t>Questions</a:t>
            </a: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8B6FD715-7196-4C59-9261-17ADB1A79D3C}"/>
              </a:ext>
            </a:extLst>
          </p:cNvPr>
          <p:cNvPicPr>
            <a:picLocks noChangeAspect="1"/>
          </p:cNvPicPr>
          <p:nvPr/>
        </p:nvPicPr>
        <p:blipFill rotWithShape="1">
          <a:blip r:embed="rId3"/>
          <a:srcRect t="7182" r="62603"/>
          <a:stretch/>
        </p:blipFill>
        <p:spPr>
          <a:xfrm>
            <a:off x="940190" y="973459"/>
            <a:ext cx="3265922" cy="4828709"/>
          </a:xfrm>
          <a:prstGeom prst="rect">
            <a:avLst/>
          </a:prstGeom>
        </p:spPr>
      </p:pic>
      <p:sp>
        <p:nvSpPr>
          <p:cNvPr id="4" name="TextBox 3">
            <a:extLst>
              <a:ext uri="{FF2B5EF4-FFF2-40B4-BE49-F238E27FC236}">
                <a16:creationId xmlns:a16="http://schemas.microsoft.com/office/drawing/2014/main" id="{6261C3C4-9AF1-4703-8E3E-D693F196E227}"/>
              </a:ext>
            </a:extLst>
          </p:cNvPr>
          <p:cNvSpPr txBox="1"/>
          <p:nvPr/>
        </p:nvSpPr>
        <p:spPr>
          <a:xfrm>
            <a:off x="4710023" y="783712"/>
            <a:ext cx="6308784" cy="437042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fontAlgn="base"/>
            <a:r>
              <a:rPr lang="en-US" sz="2200" b="1" dirty="0">
                <a:solidFill>
                  <a:srgbClr val="003B71"/>
                </a:solidFill>
                <a:latin typeface="Arial"/>
                <a:cs typeface="Arial"/>
              </a:rPr>
              <a:t>Go to menti.com and enter the code </a:t>
            </a:r>
            <a:r>
              <a:rPr lang="en-US" sz="2200" b="1" u="sng" dirty="0">
                <a:solidFill>
                  <a:srgbClr val="003B71"/>
                </a:solidFill>
                <a:latin typeface="Arial"/>
                <a:cs typeface="Arial"/>
              </a:rPr>
              <a:t>8159  6260</a:t>
            </a:r>
            <a:r>
              <a:rPr lang="en-US" sz="2200" b="1" dirty="0">
                <a:solidFill>
                  <a:srgbClr val="003B71"/>
                </a:solidFill>
                <a:latin typeface="Arial"/>
                <a:cs typeface="Arial"/>
              </a:rPr>
              <a:t> or use the QR code to answer the following:</a:t>
            </a:r>
            <a:endParaRPr lang="en-US" sz="2200" b="1" u="sng" dirty="0">
              <a:solidFill>
                <a:srgbClr val="003B71"/>
              </a:solidFill>
              <a:latin typeface="Arial"/>
              <a:cs typeface="Arial"/>
            </a:endParaRPr>
          </a:p>
          <a:p>
            <a:endParaRPr lang="en-US" sz="2400" b="1">
              <a:solidFill>
                <a:srgbClr val="003B71"/>
              </a:solidFill>
              <a:latin typeface="Arial"/>
              <a:cs typeface="Arial"/>
            </a:endParaRPr>
          </a:p>
          <a:p>
            <a:r>
              <a:rPr lang="en-US" sz="2800" b="1" dirty="0">
                <a:solidFill>
                  <a:srgbClr val="003B71"/>
                </a:solidFill>
                <a:latin typeface="Arial"/>
                <a:cs typeface="Arial"/>
              </a:rPr>
              <a:t>What is the first thing that comes to your mind when you think </a:t>
            </a:r>
          </a:p>
          <a:p>
            <a:r>
              <a:rPr lang="en-US" sz="2800" b="1" dirty="0">
                <a:solidFill>
                  <a:srgbClr val="003B71"/>
                </a:solidFill>
                <a:latin typeface="Arial"/>
                <a:cs typeface="Arial"/>
              </a:rPr>
              <a:t>of the teacher table during</a:t>
            </a:r>
            <a:endParaRPr lang="en-US" dirty="0">
              <a:solidFill>
                <a:srgbClr val="000000"/>
              </a:solidFill>
              <a:latin typeface="Calibri" panose="020F0502020204030204"/>
              <a:cs typeface="Calibri" panose="020F0502020204030204"/>
            </a:endParaRPr>
          </a:p>
          <a:p>
            <a:r>
              <a:rPr lang="en-US" sz="2800" b="1" dirty="0">
                <a:solidFill>
                  <a:srgbClr val="003B71"/>
                </a:solidFill>
                <a:latin typeface="Arial"/>
                <a:cs typeface="Arial"/>
              </a:rPr>
              <a:t>small group instruction in </a:t>
            </a:r>
            <a:endParaRPr lang="en-US" dirty="0">
              <a:solidFill>
                <a:srgbClr val="000000"/>
              </a:solidFill>
              <a:latin typeface="Calibri" panose="020F0502020204030204"/>
              <a:cs typeface="Calibri"/>
            </a:endParaRPr>
          </a:p>
          <a:p>
            <a:r>
              <a:rPr lang="en-US" sz="2800" b="1" dirty="0">
                <a:solidFill>
                  <a:srgbClr val="003B71"/>
                </a:solidFill>
                <a:latin typeface="Arial"/>
                <a:cs typeface="Arial"/>
              </a:rPr>
              <a:t>your classroom?</a:t>
            </a:r>
            <a:endParaRPr lang="en-US">
              <a:cs typeface="Calibri"/>
            </a:endParaRPr>
          </a:p>
          <a:p>
            <a:endParaRPr lang="en-US" sz="2400" b="1">
              <a:solidFill>
                <a:srgbClr val="003B71"/>
              </a:solidFill>
              <a:latin typeface="Arial"/>
              <a:cs typeface="Arial"/>
            </a:endParaRPr>
          </a:p>
          <a:p>
            <a:endParaRPr lang="en-US" sz="2400" b="1">
              <a:solidFill>
                <a:srgbClr val="003B71"/>
              </a:solidFill>
              <a:latin typeface="Arial"/>
              <a:cs typeface="Arial"/>
            </a:endParaRPr>
          </a:p>
        </p:txBody>
      </p:sp>
      <p:pic>
        <p:nvPicPr>
          <p:cNvPr id="6" name="Picture 6" descr="Qr code&#10;&#10;Description automatically generated">
            <a:extLst>
              <a:ext uri="{FF2B5EF4-FFF2-40B4-BE49-F238E27FC236}">
                <a16:creationId xmlns:a16="http://schemas.microsoft.com/office/drawing/2014/main" id="{61632AD4-9866-421E-9DCE-074090B6E36B}"/>
              </a:ext>
            </a:extLst>
          </p:cNvPr>
          <p:cNvPicPr>
            <a:picLocks noChangeAspect="1"/>
          </p:cNvPicPr>
          <p:nvPr/>
        </p:nvPicPr>
        <p:blipFill>
          <a:blip r:embed="rId4"/>
          <a:stretch>
            <a:fillRect/>
          </a:stretch>
        </p:blipFill>
        <p:spPr>
          <a:xfrm>
            <a:off x="9325156" y="3178834"/>
            <a:ext cx="2743200" cy="2743200"/>
          </a:xfrm>
          <a:prstGeom prst="rect">
            <a:avLst/>
          </a:prstGeom>
        </p:spPr>
      </p:pic>
    </p:spTree>
    <p:extLst>
      <p:ext uri="{BB962C8B-B14F-4D97-AF65-F5344CB8AC3E}">
        <p14:creationId xmlns:p14="http://schemas.microsoft.com/office/powerpoint/2010/main" val="619473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Hexagon 16">
            <a:extLst>
              <a:ext uri="{FF2B5EF4-FFF2-40B4-BE49-F238E27FC236}">
                <a16:creationId xmlns:a16="http://schemas.microsoft.com/office/drawing/2014/main" id="{D10242D7-D452-4DA5-8B1A-6ECB06815AC7}"/>
              </a:ext>
            </a:extLst>
          </p:cNvPr>
          <p:cNvSpPr/>
          <p:nvPr/>
        </p:nvSpPr>
        <p:spPr>
          <a:xfrm>
            <a:off x="126608" y="1742637"/>
            <a:ext cx="3699213" cy="3163476"/>
          </a:xfrm>
          <a:prstGeom prst="hexagon">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a:t>Types of Groups</a:t>
            </a:r>
          </a:p>
        </p:txBody>
      </p:sp>
      <p:pic>
        <p:nvPicPr>
          <p:cNvPr id="14" name="Graphic 13" descr="Female Profile with solid fill">
            <a:extLst>
              <a:ext uri="{FF2B5EF4-FFF2-40B4-BE49-F238E27FC236}">
                <a16:creationId xmlns:a16="http://schemas.microsoft.com/office/drawing/2014/main" id="{7628EF2E-394C-437B-A263-5CB1A9F276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5446" y="1842858"/>
            <a:ext cx="636563" cy="636563"/>
          </a:xfrm>
          <a:prstGeom prst="rect">
            <a:avLst/>
          </a:prstGeom>
        </p:spPr>
      </p:pic>
      <p:pic>
        <p:nvPicPr>
          <p:cNvPr id="16" name="Graphic 15" descr="Male profile with solid fill">
            <a:extLst>
              <a:ext uri="{FF2B5EF4-FFF2-40B4-BE49-F238E27FC236}">
                <a16:creationId xmlns:a16="http://schemas.microsoft.com/office/drawing/2014/main" id="{137B9E80-00F9-4F3F-80A9-C5802C89C7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10972" y="3583744"/>
            <a:ext cx="636563" cy="636563"/>
          </a:xfrm>
          <a:prstGeom prst="rect">
            <a:avLst/>
          </a:prstGeom>
        </p:spPr>
      </p:pic>
      <p:pic>
        <p:nvPicPr>
          <p:cNvPr id="18" name="Graphic 17" descr="Male profile with solid fill">
            <a:extLst>
              <a:ext uri="{FF2B5EF4-FFF2-40B4-BE49-F238E27FC236}">
                <a16:creationId xmlns:a16="http://schemas.microsoft.com/office/drawing/2014/main" id="{69273D80-FDC5-4409-9AE1-29DB91163D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75913" y="4298852"/>
            <a:ext cx="636563" cy="636563"/>
          </a:xfrm>
          <a:prstGeom prst="rect">
            <a:avLst/>
          </a:prstGeom>
        </p:spPr>
      </p:pic>
      <p:pic>
        <p:nvPicPr>
          <p:cNvPr id="19" name="Graphic 18" descr="Male profile with solid fill">
            <a:extLst>
              <a:ext uri="{FF2B5EF4-FFF2-40B4-BE49-F238E27FC236}">
                <a16:creationId xmlns:a16="http://schemas.microsoft.com/office/drawing/2014/main" id="{B5AA76E0-75FA-4BC6-8867-1EB4BB65D268}"/>
              </a:ext>
            </a:extLst>
          </p:cNvPr>
          <p:cNvPicPr>
            <a:picLocks noChangeAspect="1"/>
          </p:cNvPicPr>
          <p:nvPr/>
        </p:nvPicPr>
        <p:blipFill>
          <a:blip r:embed="rId7">
            <a:extLst>
              <a:ext uri="{96DAC541-7B7A-43D3-8B79-37D633B846F1}">
                <asvg:svgBlip xmlns:asvg="http://schemas.microsoft.com/office/drawing/2016/SVG/main" r:embed="rId9"/>
              </a:ext>
            </a:extLst>
          </a:blip>
          <a:stretch>
            <a:fillRect/>
          </a:stretch>
        </p:blipFill>
        <p:spPr>
          <a:xfrm>
            <a:off x="1671705" y="3593121"/>
            <a:ext cx="636563" cy="636563"/>
          </a:xfrm>
          <a:prstGeom prst="rect">
            <a:avLst/>
          </a:prstGeom>
        </p:spPr>
      </p:pic>
      <p:pic>
        <p:nvPicPr>
          <p:cNvPr id="20" name="Graphic 19" descr="Male profile with solid fill">
            <a:extLst>
              <a:ext uri="{FF2B5EF4-FFF2-40B4-BE49-F238E27FC236}">
                <a16:creationId xmlns:a16="http://schemas.microsoft.com/office/drawing/2014/main" id="{77C87D2B-3D45-42D7-9847-FAD4AAD16F29}"/>
              </a:ext>
            </a:extLst>
          </p:cNvPr>
          <p:cNvPicPr>
            <a:picLocks noChangeAspect="1"/>
          </p:cNvPicPr>
          <p:nvPr/>
        </p:nvPicPr>
        <p:blipFill>
          <a:blip r:embed="rId7">
            <a:extLst>
              <a:ext uri="{96DAC541-7B7A-43D3-8B79-37D633B846F1}">
                <asvg:svgBlip xmlns:asvg="http://schemas.microsoft.com/office/drawing/2016/SVG/main" r:embed="rId9"/>
              </a:ext>
            </a:extLst>
          </a:blip>
          <a:stretch>
            <a:fillRect/>
          </a:stretch>
        </p:blipFill>
        <p:spPr>
          <a:xfrm>
            <a:off x="2738517" y="3590771"/>
            <a:ext cx="636563" cy="636563"/>
          </a:xfrm>
          <a:prstGeom prst="rect">
            <a:avLst/>
          </a:prstGeom>
        </p:spPr>
      </p:pic>
      <p:pic>
        <p:nvPicPr>
          <p:cNvPr id="21" name="Graphic 20" descr="Male profile with solid fill">
            <a:extLst>
              <a:ext uri="{FF2B5EF4-FFF2-40B4-BE49-F238E27FC236}">
                <a16:creationId xmlns:a16="http://schemas.microsoft.com/office/drawing/2014/main" id="{50E43FCC-7B3D-4BA0-AF73-00DB1841480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87526" y="2688097"/>
            <a:ext cx="636563" cy="636563"/>
          </a:xfrm>
          <a:prstGeom prst="rect">
            <a:avLst/>
          </a:prstGeom>
        </p:spPr>
      </p:pic>
      <p:pic>
        <p:nvPicPr>
          <p:cNvPr id="22" name="Graphic 21" descr="Male profile with solid fill">
            <a:extLst>
              <a:ext uri="{FF2B5EF4-FFF2-40B4-BE49-F238E27FC236}">
                <a16:creationId xmlns:a16="http://schemas.microsoft.com/office/drawing/2014/main" id="{584ED5A7-305F-4CA6-BB17-66A7E9B1AAA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1461" y="3586084"/>
            <a:ext cx="636563" cy="636563"/>
          </a:xfrm>
          <a:prstGeom prst="rect">
            <a:avLst/>
          </a:prstGeom>
        </p:spPr>
      </p:pic>
      <p:pic>
        <p:nvPicPr>
          <p:cNvPr id="23" name="Graphic 22" descr="Male profile with solid fill">
            <a:extLst>
              <a:ext uri="{FF2B5EF4-FFF2-40B4-BE49-F238E27FC236}">
                <a16:creationId xmlns:a16="http://schemas.microsoft.com/office/drawing/2014/main" id="{546025F0-575B-44BD-A1F2-CAE52095DAC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0471" y="4301190"/>
            <a:ext cx="636563" cy="636563"/>
          </a:xfrm>
          <a:prstGeom prst="rect">
            <a:avLst/>
          </a:prstGeom>
        </p:spPr>
      </p:pic>
      <p:pic>
        <p:nvPicPr>
          <p:cNvPr id="24" name="Graphic 23" descr="Male profile with solid fill">
            <a:extLst>
              <a:ext uri="{FF2B5EF4-FFF2-40B4-BE49-F238E27FC236}">
                <a16:creationId xmlns:a16="http://schemas.microsoft.com/office/drawing/2014/main" id="{CEB00433-ADA8-4337-8CC1-D65C1F3F12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63396" y="1844034"/>
            <a:ext cx="636563" cy="636563"/>
          </a:xfrm>
          <a:prstGeom prst="rect">
            <a:avLst/>
          </a:prstGeom>
        </p:spPr>
      </p:pic>
      <p:pic>
        <p:nvPicPr>
          <p:cNvPr id="25" name="Graphic 24" descr="Female Profile with solid fill">
            <a:extLst>
              <a:ext uri="{FF2B5EF4-FFF2-40B4-BE49-F238E27FC236}">
                <a16:creationId xmlns:a16="http://schemas.microsoft.com/office/drawing/2014/main" id="{B1122C81-54E8-44F8-8AF0-881C6ECB58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99361" y="1854584"/>
            <a:ext cx="636563" cy="636563"/>
          </a:xfrm>
          <a:prstGeom prst="rect">
            <a:avLst/>
          </a:prstGeom>
        </p:spPr>
      </p:pic>
      <p:pic>
        <p:nvPicPr>
          <p:cNvPr id="26" name="Graphic 25" descr="Female Profile with solid fill">
            <a:extLst>
              <a:ext uri="{FF2B5EF4-FFF2-40B4-BE49-F238E27FC236}">
                <a16:creationId xmlns:a16="http://schemas.microsoft.com/office/drawing/2014/main" id="{65F16EA9-FDA9-4A23-A095-82676466572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948379" y="1852244"/>
            <a:ext cx="636563" cy="636563"/>
          </a:xfrm>
          <a:prstGeom prst="rect">
            <a:avLst/>
          </a:prstGeom>
        </p:spPr>
      </p:pic>
      <p:pic>
        <p:nvPicPr>
          <p:cNvPr id="27" name="Graphic 26" descr="Female Profile with solid fill">
            <a:extLst>
              <a:ext uri="{FF2B5EF4-FFF2-40B4-BE49-F238E27FC236}">
                <a16:creationId xmlns:a16="http://schemas.microsoft.com/office/drawing/2014/main" id="{A8F0CA04-688C-4538-B059-616BAABC548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81464" y="2693961"/>
            <a:ext cx="636563" cy="636563"/>
          </a:xfrm>
          <a:prstGeom prst="rect">
            <a:avLst/>
          </a:prstGeom>
        </p:spPr>
      </p:pic>
      <p:pic>
        <p:nvPicPr>
          <p:cNvPr id="28" name="Graphic 27" descr="Female Profile with solid fill">
            <a:extLst>
              <a:ext uri="{FF2B5EF4-FFF2-40B4-BE49-F238E27FC236}">
                <a16:creationId xmlns:a16="http://schemas.microsoft.com/office/drawing/2014/main" id="{359520E5-2650-4B7C-977F-203503E0E52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13691" y="2705685"/>
            <a:ext cx="636563" cy="636563"/>
          </a:xfrm>
          <a:prstGeom prst="rect">
            <a:avLst/>
          </a:prstGeom>
        </p:spPr>
      </p:pic>
      <p:pic>
        <p:nvPicPr>
          <p:cNvPr id="29" name="Graphic 28" descr="Female Profile with solid fill">
            <a:extLst>
              <a:ext uri="{FF2B5EF4-FFF2-40B4-BE49-F238E27FC236}">
                <a16:creationId xmlns:a16="http://schemas.microsoft.com/office/drawing/2014/main" id="{12637816-E75E-4304-A90D-194AED8852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9137" y="2689274"/>
            <a:ext cx="636563" cy="636563"/>
          </a:xfrm>
          <a:prstGeom prst="rect">
            <a:avLst/>
          </a:prstGeom>
        </p:spPr>
      </p:pic>
      <p:pic>
        <p:nvPicPr>
          <p:cNvPr id="30" name="Graphic 29" descr="Female Profile with solid fill">
            <a:extLst>
              <a:ext uri="{FF2B5EF4-FFF2-40B4-BE49-F238E27FC236}">
                <a16:creationId xmlns:a16="http://schemas.microsoft.com/office/drawing/2014/main" id="{DA1D3898-BDC8-4149-A6F7-DCCD59455F5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939003" y="4304715"/>
            <a:ext cx="636563" cy="636563"/>
          </a:xfrm>
          <a:prstGeom prst="rect">
            <a:avLst/>
          </a:prstGeom>
        </p:spPr>
      </p:pic>
      <p:pic>
        <p:nvPicPr>
          <p:cNvPr id="31" name="Graphic 30" descr="Female Profile with solid fill">
            <a:extLst>
              <a:ext uri="{FF2B5EF4-FFF2-40B4-BE49-F238E27FC236}">
                <a16:creationId xmlns:a16="http://schemas.microsoft.com/office/drawing/2014/main" id="{8F6FF172-E7CB-4D9B-B190-49DD22AB78A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402081" y="4302372"/>
            <a:ext cx="636563" cy="636563"/>
          </a:xfrm>
          <a:prstGeom prst="rect">
            <a:avLst/>
          </a:prstGeom>
        </p:spPr>
      </p:pic>
      <p:pic>
        <p:nvPicPr>
          <p:cNvPr id="32" name="Graphic 31" descr="Female Profile with solid fill">
            <a:extLst>
              <a:ext uri="{FF2B5EF4-FFF2-40B4-BE49-F238E27FC236}">
                <a16:creationId xmlns:a16="http://schemas.microsoft.com/office/drawing/2014/main" id="{9410967C-73E5-455C-A46A-4836A178C7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38888" y="2696316"/>
            <a:ext cx="636563" cy="636563"/>
          </a:xfrm>
          <a:prstGeom prst="rect">
            <a:avLst/>
          </a:prstGeom>
        </p:spPr>
      </p:pic>
      <p:pic>
        <p:nvPicPr>
          <p:cNvPr id="33" name="Graphic 32" descr="Female Profile with solid fill">
            <a:extLst>
              <a:ext uri="{FF2B5EF4-FFF2-40B4-BE49-F238E27FC236}">
                <a16:creationId xmlns:a16="http://schemas.microsoft.com/office/drawing/2014/main" id="{054144DB-EB50-40C7-8205-4A0DD9BE3B5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30104" y="3580221"/>
            <a:ext cx="636563" cy="636563"/>
          </a:xfrm>
          <a:prstGeom prst="rect">
            <a:avLst/>
          </a:prstGeom>
        </p:spPr>
      </p:pic>
      <p:cxnSp>
        <p:nvCxnSpPr>
          <p:cNvPr id="38" name="Straight Arrow Connector 37">
            <a:extLst>
              <a:ext uri="{FF2B5EF4-FFF2-40B4-BE49-F238E27FC236}">
                <a16:creationId xmlns:a16="http://schemas.microsoft.com/office/drawing/2014/main" id="{9B885283-1BE7-4DDA-9817-2718BA14C886}"/>
              </a:ext>
            </a:extLst>
          </p:cNvPr>
          <p:cNvCxnSpPr>
            <a:cxnSpLocks/>
            <a:stCxn id="17" idx="0"/>
          </p:cNvCxnSpPr>
          <p:nvPr/>
        </p:nvCxnSpPr>
        <p:spPr>
          <a:xfrm flipV="1">
            <a:off x="3825821" y="2705685"/>
            <a:ext cx="1599033" cy="61869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D1D296E-F404-4121-8F52-7CC8603FB637}"/>
              </a:ext>
            </a:extLst>
          </p:cNvPr>
          <p:cNvCxnSpPr>
            <a:cxnSpLocks/>
            <a:stCxn id="17" idx="0"/>
          </p:cNvCxnSpPr>
          <p:nvPr/>
        </p:nvCxnSpPr>
        <p:spPr>
          <a:xfrm>
            <a:off x="3825821" y="3324375"/>
            <a:ext cx="4991101" cy="2204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Hexagon 48">
            <a:extLst>
              <a:ext uri="{FF2B5EF4-FFF2-40B4-BE49-F238E27FC236}">
                <a16:creationId xmlns:a16="http://schemas.microsoft.com/office/drawing/2014/main" id="{535311BA-85CE-40FB-8CF8-73D7A6C3DA64}"/>
              </a:ext>
            </a:extLst>
          </p:cNvPr>
          <p:cNvSpPr/>
          <p:nvPr/>
        </p:nvSpPr>
        <p:spPr>
          <a:xfrm>
            <a:off x="8426534" y="2696316"/>
            <a:ext cx="3699213" cy="3163476"/>
          </a:xfrm>
          <a:prstGeom prst="hexagon">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exagon 49">
            <a:extLst>
              <a:ext uri="{FF2B5EF4-FFF2-40B4-BE49-F238E27FC236}">
                <a16:creationId xmlns:a16="http://schemas.microsoft.com/office/drawing/2014/main" id="{36126C5D-A3EC-4416-B22C-6E5DCA9FC8C4}"/>
              </a:ext>
            </a:extLst>
          </p:cNvPr>
          <p:cNvSpPr/>
          <p:nvPr/>
        </p:nvSpPr>
        <p:spPr>
          <a:xfrm>
            <a:off x="5424854" y="819437"/>
            <a:ext cx="3699213" cy="3163476"/>
          </a:xfrm>
          <a:prstGeom prst="hexagon">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a:t>
            </a:r>
          </a:p>
        </p:txBody>
      </p:sp>
      <p:pic>
        <p:nvPicPr>
          <p:cNvPr id="53" name="Graphic 52" descr="Female Profile with solid fill">
            <a:extLst>
              <a:ext uri="{FF2B5EF4-FFF2-40B4-BE49-F238E27FC236}">
                <a16:creationId xmlns:a16="http://schemas.microsoft.com/office/drawing/2014/main" id="{76A80029-906F-4D82-B655-8B20967F8F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29458" y="897398"/>
            <a:ext cx="636563" cy="636563"/>
          </a:xfrm>
          <a:prstGeom prst="rect">
            <a:avLst/>
          </a:prstGeom>
        </p:spPr>
      </p:pic>
      <p:pic>
        <p:nvPicPr>
          <p:cNvPr id="54" name="Graphic 53" descr="Male profile with solid fill">
            <a:extLst>
              <a:ext uri="{FF2B5EF4-FFF2-40B4-BE49-F238E27FC236}">
                <a16:creationId xmlns:a16="http://schemas.microsoft.com/office/drawing/2014/main" id="{3FFE48FC-0CCE-47A8-AA05-C0BC731F57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78544" y="3369799"/>
            <a:ext cx="636563" cy="636563"/>
          </a:xfrm>
          <a:prstGeom prst="rect">
            <a:avLst/>
          </a:prstGeom>
        </p:spPr>
      </p:pic>
      <p:pic>
        <p:nvPicPr>
          <p:cNvPr id="55" name="Graphic 54" descr="Male profile with solid fill">
            <a:extLst>
              <a:ext uri="{FF2B5EF4-FFF2-40B4-BE49-F238E27FC236}">
                <a16:creationId xmlns:a16="http://schemas.microsoft.com/office/drawing/2014/main" id="{AD9F4CFA-FA6B-4DCD-B042-E75C16F37F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73148" y="1440181"/>
            <a:ext cx="636563" cy="636563"/>
          </a:xfrm>
          <a:prstGeom prst="rect">
            <a:avLst/>
          </a:prstGeom>
        </p:spPr>
      </p:pic>
      <p:pic>
        <p:nvPicPr>
          <p:cNvPr id="56" name="Graphic 55" descr="Male profile with solid fill">
            <a:extLst>
              <a:ext uri="{FF2B5EF4-FFF2-40B4-BE49-F238E27FC236}">
                <a16:creationId xmlns:a16="http://schemas.microsoft.com/office/drawing/2014/main" id="{A9559242-9BD3-49D6-A519-2E1A736199F5}"/>
              </a:ext>
            </a:extLst>
          </p:cNvPr>
          <p:cNvPicPr>
            <a:picLocks noChangeAspect="1"/>
          </p:cNvPicPr>
          <p:nvPr/>
        </p:nvPicPr>
        <p:blipFill>
          <a:blip r:embed="rId7">
            <a:extLst>
              <a:ext uri="{96DAC541-7B7A-43D3-8B79-37D633B846F1}">
                <asvg:svgBlip xmlns:asvg="http://schemas.microsoft.com/office/drawing/2016/SVG/main" r:embed="rId9"/>
              </a:ext>
            </a:extLst>
          </a:blip>
          <a:stretch>
            <a:fillRect/>
          </a:stretch>
        </p:blipFill>
        <p:spPr>
          <a:xfrm>
            <a:off x="7647234" y="1451908"/>
            <a:ext cx="636563" cy="636563"/>
          </a:xfrm>
          <a:prstGeom prst="rect">
            <a:avLst/>
          </a:prstGeom>
        </p:spPr>
      </p:pic>
      <p:pic>
        <p:nvPicPr>
          <p:cNvPr id="57" name="Graphic 56" descr="Male profile with solid fill">
            <a:extLst>
              <a:ext uri="{FF2B5EF4-FFF2-40B4-BE49-F238E27FC236}">
                <a16:creationId xmlns:a16="http://schemas.microsoft.com/office/drawing/2014/main" id="{F0C1C8A9-9B1A-418F-8ACF-A3836FC0F587}"/>
              </a:ext>
            </a:extLst>
          </p:cNvPr>
          <p:cNvPicPr>
            <a:picLocks noChangeAspect="1"/>
          </p:cNvPicPr>
          <p:nvPr/>
        </p:nvPicPr>
        <p:blipFill>
          <a:blip r:embed="rId7">
            <a:extLst>
              <a:ext uri="{96DAC541-7B7A-43D3-8B79-37D633B846F1}">
                <asvg:svgBlip xmlns:asvg="http://schemas.microsoft.com/office/drawing/2016/SVG/main" r:embed="rId9"/>
              </a:ext>
            </a:extLst>
          </a:blip>
          <a:stretch>
            <a:fillRect/>
          </a:stretch>
        </p:blipFill>
        <p:spPr>
          <a:xfrm>
            <a:off x="7630836" y="914986"/>
            <a:ext cx="636563" cy="636563"/>
          </a:xfrm>
          <a:prstGeom prst="rect">
            <a:avLst/>
          </a:prstGeom>
        </p:spPr>
      </p:pic>
      <p:pic>
        <p:nvPicPr>
          <p:cNvPr id="58" name="Graphic 57" descr="Male profile with solid fill">
            <a:extLst>
              <a:ext uri="{FF2B5EF4-FFF2-40B4-BE49-F238E27FC236}">
                <a16:creationId xmlns:a16="http://schemas.microsoft.com/office/drawing/2014/main" id="{7EB3EEC6-E1C5-42C1-9741-CF848EA6ED3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98850" y="2809439"/>
            <a:ext cx="636563" cy="636563"/>
          </a:xfrm>
          <a:prstGeom prst="rect">
            <a:avLst/>
          </a:prstGeom>
        </p:spPr>
      </p:pic>
      <p:pic>
        <p:nvPicPr>
          <p:cNvPr id="59" name="Graphic 58" descr="Male profile with solid fill">
            <a:extLst>
              <a:ext uri="{FF2B5EF4-FFF2-40B4-BE49-F238E27FC236}">
                <a16:creationId xmlns:a16="http://schemas.microsoft.com/office/drawing/2014/main" id="{07473B8C-9A25-4A37-93C6-2782CDC49AB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53609" y="2809440"/>
            <a:ext cx="636563" cy="636563"/>
          </a:xfrm>
          <a:prstGeom prst="rect">
            <a:avLst/>
          </a:prstGeom>
        </p:spPr>
      </p:pic>
      <p:pic>
        <p:nvPicPr>
          <p:cNvPr id="60" name="Graphic 59" descr="Male profile with solid fill">
            <a:extLst>
              <a:ext uri="{FF2B5EF4-FFF2-40B4-BE49-F238E27FC236}">
                <a16:creationId xmlns:a16="http://schemas.microsoft.com/office/drawing/2014/main" id="{FB536E19-DA41-459B-96BA-94132A29419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25279" y="1457145"/>
            <a:ext cx="636563" cy="636563"/>
          </a:xfrm>
          <a:prstGeom prst="rect">
            <a:avLst/>
          </a:prstGeom>
        </p:spPr>
      </p:pic>
      <p:pic>
        <p:nvPicPr>
          <p:cNvPr id="61" name="Graphic 60" descr="Male profile with solid fill">
            <a:extLst>
              <a:ext uri="{FF2B5EF4-FFF2-40B4-BE49-F238E27FC236}">
                <a16:creationId xmlns:a16="http://schemas.microsoft.com/office/drawing/2014/main" id="{2EB43C60-6D7A-4A19-AFB2-C1D172F3AD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36693" y="2824823"/>
            <a:ext cx="636563" cy="636563"/>
          </a:xfrm>
          <a:prstGeom prst="rect">
            <a:avLst/>
          </a:prstGeom>
        </p:spPr>
      </p:pic>
      <p:pic>
        <p:nvPicPr>
          <p:cNvPr id="62" name="Graphic 61" descr="Female Profile with solid fill">
            <a:extLst>
              <a:ext uri="{FF2B5EF4-FFF2-40B4-BE49-F238E27FC236}">
                <a16:creationId xmlns:a16="http://schemas.microsoft.com/office/drawing/2014/main" id="{97821AC5-1FBE-4B7F-BF51-98359F1046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22764" y="895055"/>
            <a:ext cx="636563" cy="636563"/>
          </a:xfrm>
          <a:prstGeom prst="rect">
            <a:avLst/>
          </a:prstGeom>
        </p:spPr>
      </p:pic>
      <p:pic>
        <p:nvPicPr>
          <p:cNvPr id="63" name="Graphic 62" descr="Female Profile with solid fill">
            <a:extLst>
              <a:ext uri="{FF2B5EF4-FFF2-40B4-BE49-F238E27FC236}">
                <a16:creationId xmlns:a16="http://schemas.microsoft.com/office/drawing/2014/main" id="{38E11918-706F-4484-84EB-F55BC493D25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923912" y="906784"/>
            <a:ext cx="636563" cy="636563"/>
          </a:xfrm>
          <a:prstGeom prst="rect">
            <a:avLst/>
          </a:prstGeom>
        </p:spPr>
      </p:pic>
      <p:pic>
        <p:nvPicPr>
          <p:cNvPr id="64" name="Graphic 63" descr="Female Profile with solid fill">
            <a:extLst>
              <a:ext uri="{FF2B5EF4-FFF2-40B4-BE49-F238E27FC236}">
                <a16:creationId xmlns:a16="http://schemas.microsoft.com/office/drawing/2014/main" id="{6C6BF074-B825-402B-8C51-D00040E59A3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251616" y="2816764"/>
            <a:ext cx="636563" cy="636563"/>
          </a:xfrm>
          <a:prstGeom prst="rect">
            <a:avLst/>
          </a:prstGeom>
        </p:spPr>
      </p:pic>
      <p:pic>
        <p:nvPicPr>
          <p:cNvPr id="65" name="Graphic 64" descr="Female Profile with solid fill">
            <a:extLst>
              <a:ext uri="{FF2B5EF4-FFF2-40B4-BE49-F238E27FC236}">
                <a16:creationId xmlns:a16="http://schemas.microsoft.com/office/drawing/2014/main" id="{72F58A98-2DAF-49EF-BA5F-563CA3431AC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440031" y="3365697"/>
            <a:ext cx="636563" cy="636563"/>
          </a:xfrm>
          <a:prstGeom prst="rect">
            <a:avLst/>
          </a:prstGeom>
        </p:spPr>
      </p:pic>
      <p:pic>
        <p:nvPicPr>
          <p:cNvPr id="66" name="Graphic 65" descr="Female Profile with solid fill">
            <a:extLst>
              <a:ext uri="{FF2B5EF4-FFF2-40B4-BE49-F238E27FC236}">
                <a16:creationId xmlns:a16="http://schemas.microsoft.com/office/drawing/2014/main" id="{422F6226-AC24-4976-912D-DD9BD5DD56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26415" y="1462182"/>
            <a:ext cx="636563" cy="636563"/>
          </a:xfrm>
          <a:prstGeom prst="rect">
            <a:avLst/>
          </a:prstGeom>
        </p:spPr>
      </p:pic>
      <p:pic>
        <p:nvPicPr>
          <p:cNvPr id="67" name="Graphic 66" descr="Female Profile with solid fill">
            <a:extLst>
              <a:ext uri="{FF2B5EF4-FFF2-40B4-BE49-F238E27FC236}">
                <a16:creationId xmlns:a16="http://schemas.microsoft.com/office/drawing/2014/main" id="{318F50CB-E0A0-4003-B262-5A12E49DD8E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507770" y="3359255"/>
            <a:ext cx="636563" cy="636563"/>
          </a:xfrm>
          <a:prstGeom prst="rect">
            <a:avLst/>
          </a:prstGeom>
        </p:spPr>
      </p:pic>
      <p:pic>
        <p:nvPicPr>
          <p:cNvPr id="68" name="Graphic 67" descr="Female Profile with solid fill">
            <a:extLst>
              <a:ext uri="{FF2B5EF4-FFF2-40B4-BE49-F238E27FC236}">
                <a16:creationId xmlns:a16="http://schemas.microsoft.com/office/drawing/2014/main" id="{AB4CB782-DA43-4239-BE5C-BEDC4B9BD63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139652" y="3356912"/>
            <a:ext cx="636563" cy="636563"/>
          </a:xfrm>
          <a:prstGeom prst="rect">
            <a:avLst/>
          </a:prstGeom>
        </p:spPr>
      </p:pic>
      <p:pic>
        <p:nvPicPr>
          <p:cNvPr id="69" name="Graphic 68" descr="Female Profile with solid fill">
            <a:extLst>
              <a:ext uri="{FF2B5EF4-FFF2-40B4-BE49-F238E27FC236}">
                <a16:creationId xmlns:a16="http://schemas.microsoft.com/office/drawing/2014/main" id="{925ACA3C-8AB6-4312-9E9A-C5C3C4C7C6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27828" y="1455428"/>
            <a:ext cx="636563" cy="636563"/>
          </a:xfrm>
          <a:prstGeom prst="rect">
            <a:avLst/>
          </a:prstGeom>
        </p:spPr>
      </p:pic>
      <p:pic>
        <p:nvPicPr>
          <p:cNvPr id="70" name="Graphic 69" descr="Female Profile with solid fill">
            <a:extLst>
              <a:ext uri="{FF2B5EF4-FFF2-40B4-BE49-F238E27FC236}">
                <a16:creationId xmlns:a16="http://schemas.microsoft.com/office/drawing/2014/main" id="{C97B0105-9AE7-444C-A58F-32656045A1B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034104" y="2817644"/>
            <a:ext cx="636563" cy="636563"/>
          </a:xfrm>
          <a:prstGeom prst="rect">
            <a:avLst/>
          </a:prstGeom>
        </p:spPr>
      </p:pic>
      <p:sp>
        <p:nvSpPr>
          <p:cNvPr id="71" name="TextBox 70">
            <a:extLst>
              <a:ext uri="{FF2B5EF4-FFF2-40B4-BE49-F238E27FC236}">
                <a16:creationId xmlns:a16="http://schemas.microsoft.com/office/drawing/2014/main" id="{AC5984FB-5ADE-4139-8E68-E05F6B4F2DFD}"/>
              </a:ext>
            </a:extLst>
          </p:cNvPr>
          <p:cNvSpPr txBox="1"/>
          <p:nvPr/>
        </p:nvSpPr>
        <p:spPr>
          <a:xfrm>
            <a:off x="6422764" y="2262245"/>
            <a:ext cx="1844635" cy="343232"/>
          </a:xfrm>
          <a:prstGeom prst="rect">
            <a:avLst/>
          </a:prstGeom>
        </p:spPr>
        <p:txBody>
          <a:bodyPr vert="horz" wrap="square" lIns="91440" tIns="45720" rIns="91440" bIns="45720" rtlCol="0" anchor="ctr">
            <a:noAutofit/>
          </a:bodyPr>
          <a:lstStyle/>
          <a:p>
            <a:pPr algn="l" fontAlgn="base"/>
            <a:endParaRPr lang="en-US" sz="8000" b="1">
              <a:solidFill>
                <a:srgbClr val="003B71"/>
              </a:solidFill>
              <a:latin typeface="Arial" panose="020B0604020202020204" pitchFamily="34" charset="0"/>
              <a:cs typeface="Arial" panose="020B0604020202020204" pitchFamily="34" charset="0"/>
            </a:endParaRPr>
          </a:p>
        </p:txBody>
      </p:sp>
      <p:sp>
        <p:nvSpPr>
          <p:cNvPr id="72" name="TextBox 71">
            <a:extLst>
              <a:ext uri="{FF2B5EF4-FFF2-40B4-BE49-F238E27FC236}">
                <a16:creationId xmlns:a16="http://schemas.microsoft.com/office/drawing/2014/main" id="{FBA994C1-3242-4B8C-9080-558BB2F3E0F5}"/>
              </a:ext>
            </a:extLst>
          </p:cNvPr>
          <p:cNvSpPr txBox="1"/>
          <p:nvPr/>
        </p:nvSpPr>
        <p:spPr>
          <a:xfrm>
            <a:off x="5641144" y="2996418"/>
            <a:ext cx="914400" cy="914400"/>
          </a:xfrm>
          <a:prstGeom prst="rect">
            <a:avLst/>
          </a:prstGeom>
        </p:spPr>
        <p:txBody>
          <a:bodyPr vert="horz" wrap="square" lIns="91440" tIns="45720" rIns="91440" bIns="45720" rtlCol="0" anchor="ctr">
            <a:noAutofit/>
          </a:bodyPr>
          <a:lstStyle/>
          <a:p>
            <a:pPr algn="l" fontAlgn="base"/>
            <a:endParaRPr lang="en-US" sz="8000" b="1">
              <a:solidFill>
                <a:srgbClr val="003B71"/>
              </a:solidFill>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84BDBABD-EB2E-4CAF-841D-AA5B1AFE3F30}"/>
              </a:ext>
            </a:extLst>
          </p:cNvPr>
          <p:cNvSpPr txBox="1"/>
          <p:nvPr/>
        </p:nvSpPr>
        <p:spPr>
          <a:xfrm>
            <a:off x="6273024" y="2166423"/>
            <a:ext cx="1847259" cy="588492"/>
          </a:xfrm>
          <a:prstGeom prst="rect">
            <a:avLst/>
          </a:prstGeom>
        </p:spPr>
        <p:txBody>
          <a:bodyPr vert="horz" wrap="square" lIns="91440" tIns="45720" rIns="91440" bIns="45720" rtlCol="0" anchor="ctr">
            <a:noAutofit/>
          </a:bodyPr>
          <a:lstStyle/>
          <a:p>
            <a:pPr algn="ctr" fontAlgn="base"/>
            <a:r>
              <a:rPr lang="en-US" sz="2000" b="1">
                <a:solidFill>
                  <a:srgbClr val="003B71"/>
                </a:solidFill>
                <a:latin typeface="Arial" panose="020B0604020202020204" pitchFamily="34" charset="0"/>
                <a:cs typeface="Arial" panose="020B0604020202020204" pitchFamily="34" charset="0"/>
              </a:rPr>
              <a:t>Homogenous Groups</a:t>
            </a:r>
          </a:p>
        </p:txBody>
      </p:sp>
      <p:pic>
        <p:nvPicPr>
          <p:cNvPr id="74" name="Graphic 73" descr="Female Profile with solid fill">
            <a:extLst>
              <a:ext uri="{FF2B5EF4-FFF2-40B4-BE49-F238E27FC236}">
                <a16:creationId xmlns:a16="http://schemas.microsoft.com/office/drawing/2014/main" id="{A1229601-4970-4EFB-B52F-B4C6B41C29A6}"/>
              </a:ext>
            </a:extLst>
          </p:cNvPr>
          <p:cNvPicPr>
            <a:picLocks noChangeAspect="1"/>
          </p:cNvPicPr>
          <p:nvPr/>
        </p:nvPicPr>
        <p:blipFill>
          <a:blip r:embed="rId3">
            <a:extLst>
              <a:ext uri="{96DAC541-7B7A-43D3-8B79-37D633B846F1}">
                <asvg:svgBlip xmlns:asvg="http://schemas.microsoft.com/office/drawing/2016/SVG/main" r:embed="rId20"/>
              </a:ext>
            </a:extLst>
          </a:blip>
          <a:stretch>
            <a:fillRect/>
          </a:stretch>
        </p:blipFill>
        <p:spPr>
          <a:xfrm>
            <a:off x="9046111" y="2712704"/>
            <a:ext cx="636563" cy="636563"/>
          </a:xfrm>
          <a:prstGeom prst="rect">
            <a:avLst/>
          </a:prstGeom>
        </p:spPr>
      </p:pic>
      <p:pic>
        <p:nvPicPr>
          <p:cNvPr id="75" name="Graphic 74" descr="Male profile with solid fill">
            <a:extLst>
              <a:ext uri="{FF2B5EF4-FFF2-40B4-BE49-F238E27FC236}">
                <a16:creationId xmlns:a16="http://schemas.microsoft.com/office/drawing/2014/main" id="{F81ABC42-84DC-496E-87F8-F4FEBD5630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20285" y="3243767"/>
            <a:ext cx="636563" cy="636563"/>
          </a:xfrm>
          <a:prstGeom prst="rect">
            <a:avLst/>
          </a:prstGeom>
        </p:spPr>
      </p:pic>
      <p:pic>
        <p:nvPicPr>
          <p:cNvPr id="76" name="Graphic 75" descr="Male profile with solid fill">
            <a:extLst>
              <a:ext uri="{FF2B5EF4-FFF2-40B4-BE49-F238E27FC236}">
                <a16:creationId xmlns:a16="http://schemas.microsoft.com/office/drawing/2014/main" id="{0F92071C-F9C4-4294-BB9A-77FC038443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46926" y="3325826"/>
            <a:ext cx="636563" cy="636563"/>
          </a:xfrm>
          <a:prstGeom prst="rect">
            <a:avLst/>
          </a:prstGeom>
        </p:spPr>
      </p:pic>
      <p:pic>
        <p:nvPicPr>
          <p:cNvPr id="77" name="Graphic 76" descr="Male profile with solid fill">
            <a:extLst>
              <a:ext uri="{FF2B5EF4-FFF2-40B4-BE49-F238E27FC236}">
                <a16:creationId xmlns:a16="http://schemas.microsoft.com/office/drawing/2014/main" id="{4354B128-10F1-4907-9474-D125A45798BC}"/>
              </a:ext>
            </a:extLst>
          </p:cNvPr>
          <p:cNvPicPr>
            <a:picLocks noChangeAspect="1"/>
          </p:cNvPicPr>
          <p:nvPr/>
        </p:nvPicPr>
        <p:blipFill>
          <a:blip r:embed="rId7">
            <a:extLst>
              <a:ext uri="{96DAC541-7B7A-43D3-8B79-37D633B846F1}">
                <asvg:svgBlip xmlns:asvg="http://schemas.microsoft.com/office/drawing/2016/SVG/main" r:embed="rId9"/>
              </a:ext>
            </a:extLst>
          </a:blip>
          <a:stretch>
            <a:fillRect/>
          </a:stretch>
        </p:blipFill>
        <p:spPr>
          <a:xfrm>
            <a:off x="9622878" y="4730259"/>
            <a:ext cx="636563" cy="636563"/>
          </a:xfrm>
          <a:prstGeom prst="rect">
            <a:avLst/>
          </a:prstGeom>
        </p:spPr>
      </p:pic>
      <p:pic>
        <p:nvPicPr>
          <p:cNvPr id="78" name="Graphic 77" descr="Male profile with solid fill">
            <a:extLst>
              <a:ext uri="{FF2B5EF4-FFF2-40B4-BE49-F238E27FC236}">
                <a16:creationId xmlns:a16="http://schemas.microsoft.com/office/drawing/2014/main" id="{16C9F07C-2E2D-4661-B842-9992575E98C1}"/>
              </a:ext>
            </a:extLst>
          </p:cNvPr>
          <p:cNvPicPr>
            <a:picLocks noChangeAspect="1"/>
          </p:cNvPicPr>
          <p:nvPr/>
        </p:nvPicPr>
        <p:blipFill>
          <a:blip r:embed="rId7">
            <a:extLst>
              <a:ext uri="{96DAC541-7B7A-43D3-8B79-37D633B846F1}">
                <asvg:svgBlip xmlns:asvg="http://schemas.microsoft.com/office/drawing/2016/SVG/main" r:embed="rId9"/>
              </a:ext>
            </a:extLst>
          </a:blip>
          <a:stretch>
            <a:fillRect/>
          </a:stretch>
        </p:blipFill>
        <p:spPr>
          <a:xfrm>
            <a:off x="11027318" y="4713841"/>
            <a:ext cx="636563" cy="636563"/>
          </a:xfrm>
          <a:prstGeom prst="rect">
            <a:avLst/>
          </a:prstGeom>
        </p:spPr>
      </p:pic>
      <p:pic>
        <p:nvPicPr>
          <p:cNvPr id="79" name="Graphic 78" descr="Male profile with solid fill">
            <a:extLst>
              <a:ext uri="{FF2B5EF4-FFF2-40B4-BE49-F238E27FC236}">
                <a16:creationId xmlns:a16="http://schemas.microsoft.com/office/drawing/2014/main" id="{E98E7ED2-5A65-4A00-A550-77F2811935E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687343" y="3248450"/>
            <a:ext cx="636563" cy="636563"/>
          </a:xfrm>
          <a:prstGeom prst="rect">
            <a:avLst/>
          </a:prstGeom>
        </p:spPr>
      </p:pic>
      <p:pic>
        <p:nvPicPr>
          <p:cNvPr id="80" name="Graphic 79" descr="Male profile with solid fill">
            <a:extLst>
              <a:ext uri="{FF2B5EF4-FFF2-40B4-BE49-F238E27FC236}">
                <a16:creationId xmlns:a16="http://schemas.microsoft.com/office/drawing/2014/main" id="{1AB9CD85-6870-4FF0-AB7E-CD1FC7CC3A4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42126" y="4737290"/>
            <a:ext cx="636563" cy="636563"/>
          </a:xfrm>
          <a:prstGeom prst="rect">
            <a:avLst/>
          </a:prstGeom>
        </p:spPr>
      </p:pic>
      <p:pic>
        <p:nvPicPr>
          <p:cNvPr id="81" name="Graphic 80" descr="Male profile with solid fill">
            <a:extLst>
              <a:ext uri="{FF2B5EF4-FFF2-40B4-BE49-F238E27FC236}">
                <a16:creationId xmlns:a16="http://schemas.microsoft.com/office/drawing/2014/main" id="{1B133D62-3D40-428C-8356-87759210706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21136" y="5255444"/>
            <a:ext cx="636563" cy="636563"/>
          </a:xfrm>
          <a:prstGeom prst="rect">
            <a:avLst/>
          </a:prstGeom>
        </p:spPr>
      </p:pic>
      <p:pic>
        <p:nvPicPr>
          <p:cNvPr id="82" name="Graphic 81" descr="Male profile with solid fill">
            <a:extLst>
              <a:ext uri="{FF2B5EF4-FFF2-40B4-BE49-F238E27FC236}">
                <a16:creationId xmlns:a16="http://schemas.microsoft.com/office/drawing/2014/main" id="{2DEC837D-6663-45B2-9B0C-53D603EDC0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98973" y="2713880"/>
            <a:ext cx="636563" cy="636563"/>
          </a:xfrm>
          <a:prstGeom prst="rect">
            <a:avLst/>
          </a:prstGeom>
        </p:spPr>
      </p:pic>
      <p:pic>
        <p:nvPicPr>
          <p:cNvPr id="83" name="Graphic 82" descr="Female Profile with solid fill">
            <a:extLst>
              <a:ext uri="{FF2B5EF4-FFF2-40B4-BE49-F238E27FC236}">
                <a16:creationId xmlns:a16="http://schemas.microsoft.com/office/drawing/2014/main" id="{B88F289B-C0AB-461C-B9CF-3000C2A5CC3A}"/>
              </a:ext>
            </a:extLst>
          </p:cNvPr>
          <p:cNvPicPr>
            <a:picLocks noChangeAspect="1"/>
          </p:cNvPicPr>
          <p:nvPr/>
        </p:nvPicPr>
        <p:blipFill>
          <a:blip r:embed="rId3">
            <a:extLst>
              <a:ext uri="{96DAC541-7B7A-43D3-8B79-37D633B846F1}">
                <asvg:svgBlip xmlns:asvg="http://schemas.microsoft.com/office/drawing/2016/SVG/main" r:embed="rId21"/>
              </a:ext>
            </a:extLst>
          </a:blip>
          <a:stretch>
            <a:fillRect/>
          </a:stretch>
        </p:blipFill>
        <p:spPr>
          <a:xfrm>
            <a:off x="10760026" y="2724430"/>
            <a:ext cx="636563" cy="636563"/>
          </a:xfrm>
          <a:prstGeom prst="rect">
            <a:avLst/>
          </a:prstGeom>
        </p:spPr>
      </p:pic>
      <p:pic>
        <p:nvPicPr>
          <p:cNvPr id="84" name="Graphic 83" descr="Female Profile with solid fill">
            <a:extLst>
              <a:ext uri="{FF2B5EF4-FFF2-40B4-BE49-F238E27FC236}">
                <a16:creationId xmlns:a16="http://schemas.microsoft.com/office/drawing/2014/main" id="{ECD99EE9-A5DE-4AAC-A52D-0CD399D651F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391922" y="2722090"/>
            <a:ext cx="636563" cy="636563"/>
          </a:xfrm>
          <a:prstGeom prst="rect">
            <a:avLst/>
          </a:prstGeom>
        </p:spPr>
      </p:pic>
      <p:pic>
        <p:nvPicPr>
          <p:cNvPr id="85" name="Graphic 84" descr="Female Profile with solid fill">
            <a:extLst>
              <a:ext uri="{FF2B5EF4-FFF2-40B4-BE49-F238E27FC236}">
                <a16:creationId xmlns:a16="http://schemas.microsoft.com/office/drawing/2014/main" id="{D179BC3C-33F3-4714-839A-9AFC8455123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785857" y="3324651"/>
            <a:ext cx="636563" cy="636563"/>
          </a:xfrm>
          <a:prstGeom prst="rect">
            <a:avLst/>
          </a:prstGeom>
        </p:spPr>
      </p:pic>
      <p:pic>
        <p:nvPicPr>
          <p:cNvPr id="86" name="Graphic 85" descr="Female Profile with solid fill">
            <a:extLst>
              <a:ext uri="{FF2B5EF4-FFF2-40B4-BE49-F238E27FC236}">
                <a16:creationId xmlns:a16="http://schemas.microsoft.com/office/drawing/2014/main" id="{E553EE0D-7A54-466E-BFD0-F409DB017E9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738915" y="4729084"/>
            <a:ext cx="636563" cy="636563"/>
          </a:xfrm>
          <a:prstGeom prst="rect">
            <a:avLst/>
          </a:prstGeom>
        </p:spPr>
      </p:pic>
      <p:pic>
        <p:nvPicPr>
          <p:cNvPr id="87" name="Graphic 86" descr="Female Profile with solid fill">
            <a:extLst>
              <a:ext uri="{FF2B5EF4-FFF2-40B4-BE49-F238E27FC236}">
                <a16:creationId xmlns:a16="http://schemas.microsoft.com/office/drawing/2014/main" id="{C37DF72F-E096-45AD-A7A1-E079CDAC0746}"/>
              </a:ext>
            </a:extLst>
          </p:cNvPr>
          <p:cNvPicPr>
            <a:picLocks noChangeAspect="1"/>
          </p:cNvPicPr>
          <p:nvPr/>
        </p:nvPicPr>
        <p:blipFill>
          <a:blip r:embed="rId3">
            <a:extLst>
              <a:ext uri="{96DAC541-7B7A-43D3-8B79-37D633B846F1}">
                <asvg:svgBlip xmlns:asvg="http://schemas.microsoft.com/office/drawing/2016/SVG/main" r:embed="rId21"/>
              </a:ext>
            </a:extLst>
          </a:blip>
          <a:stretch>
            <a:fillRect/>
          </a:stretch>
        </p:blipFill>
        <p:spPr>
          <a:xfrm>
            <a:off x="10324780" y="3248426"/>
            <a:ext cx="636563" cy="636563"/>
          </a:xfrm>
          <a:prstGeom prst="rect">
            <a:avLst/>
          </a:prstGeom>
        </p:spPr>
      </p:pic>
      <p:pic>
        <p:nvPicPr>
          <p:cNvPr id="88" name="Graphic 87" descr="Female Profile with solid fill">
            <a:extLst>
              <a:ext uri="{FF2B5EF4-FFF2-40B4-BE49-F238E27FC236}">
                <a16:creationId xmlns:a16="http://schemas.microsoft.com/office/drawing/2014/main" id="{E6EA7EAD-25A1-4260-A7F1-E9C6A828B77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382552" y="5244901"/>
            <a:ext cx="636563" cy="636563"/>
          </a:xfrm>
          <a:prstGeom prst="rect">
            <a:avLst/>
          </a:prstGeom>
        </p:spPr>
      </p:pic>
      <p:pic>
        <p:nvPicPr>
          <p:cNvPr id="89" name="Graphic 88" descr="Female Profile with solid fill">
            <a:extLst>
              <a:ext uri="{FF2B5EF4-FFF2-40B4-BE49-F238E27FC236}">
                <a16:creationId xmlns:a16="http://schemas.microsoft.com/office/drawing/2014/main" id="{54725E91-3820-4B85-BE8B-389EFDEE8D6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465794" y="5256626"/>
            <a:ext cx="636563" cy="636563"/>
          </a:xfrm>
          <a:prstGeom prst="rect">
            <a:avLst/>
          </a:prstGeom>
        </p:spPr>
      </p:pic>
      <p:pic>
        <p:nvPicPr>
          <p:cNvPr id="90" name="Graphic 89" descr="Female Profile with solid fill">
            <a:extLst>
              <a:ext uri="{FF2B5EF4-FFF2-40B4-BE49-F238E27FC236}">
                <a16:creationId xmlns:a16="http://schemas.microsoft.com/office/drawing/2014/main" id="{B2307A36-4C97-45DC-AB9E-F234C69BEE82}"/>
              </a:ext>
            </a:extLst>
          </p:cNvPr>
          <p:cNvPicPr>
            <a:picLocks noChangeAspect="1"/>
          </p:cNvPicPr>
          <p:nvPr/>
        </p:nvPicPr>
        <p:blipFill>
          <a:blip r:embed="rId3">
            <a:extLst>
              <a:ext uri="{96DAC541-7B7A-43D3-8B79-37D633B846F1}">
                <asvg:svgBlip xmlns:asvg="http://schemas.microsoft.com/office/drawing/2016/SVG/main" r:embed="rId21"/>
              </a:ext>
            </a:extLst>
          </a:blip>
          <a:stretch>
            <a:fillRect/>
          </a:stretch>
        </p:blipFill>
        <p:spPr>
          <a:xfrm>
            <a:off x="10757975" y="5254862"/>
            <a:ext cx="636563" cy="636563"/>
          </a:xfrm>
          <a:prstGeom prst="rect">
            <a:avLst/>
          </a:prstGeom>
        </p:spPr>
      </p:pic>
      <p:pic>
        <p:nvPicPr>
          <p:cNvPr id="91" name="Graphic 90" descr="Female Profile with solid fill">
            <a:extLst>
              <a:ext uri="{FF2B5EF4-FFF2-40B4-BE49-F238E27FC236}">
                <a16:creationId xmlns:a16="http://schemas.microsoft.com/office/drawing/2014/main" id="{6E8F7672-F608-466C-94D3-F5CF11BF129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207887" y="4731424"/>
            <a:ext cx="636563" cy="636563"/>
          </a:xfrm>
          <a:prstGeom prst="rect">
            <a:avLst/>
          </a:prstGeom>
        </p:spPr>
      </p:pic>
      <p:sp>
        <p:nvSpPr>
          <p:cNvPr id="92" name="TextBox 91">
            <a:extLst>
              <a:ext uri="{FF2B5EF4-FFF2-40B4-BE49-F238E27FC236}">
                <a16:creationId xmlns:a16="http://schemas.microsoft.com/office/drawing/2014/main" id="{5ECC9CC8-222F-49DE-9D97-C357FC41C299}"/>
              </a:ext>
            </a:extLst>
          </p:cNvPr>
          <p:cNvSpPr txBox="1"/>
          <p:nvPr/>
        </p:nvSpPr>
        <p:spPr>
          <a:xfrm>
            <a:off x="612831" y="3148515"/>
            <a:ext cx="2712996" cy="588492"/>
          </a:xfrm>
          <a:prstGeom prst="rect">
            <a:avLst/>
          </a:prstGeom>
        </p:spPr>
        <p:txBody>
          <a:bodyPr vert="horz" wrap="square" lIns="91440" tIns="45720" rIns="91440" bIns="45720" rtlCol="0" anchor="ctr">
            <a:noAutofit/>
          </a:bodyPr>
          <a:lstStyle/>
          <a:p>
            <a:pPr algn="ctr" fontAlgn="base"/>
            <a:r>
              <a:rPr lang="en-US" sz="2000" b="1">
                <a:solidFill>
                  <a:srgbClr val="003B71"/>
                </a:solidFill>
                <a:latin typeface="Arial" panose="020B0604020202020204" pitchFamily="34" charset="0"/>
                <a:cs typeface="Arial" panose="020B0604020202020204" pitchFamily="34" charset="0"/>
              </a:rPr>
              <a:t>Your Class</a:t>
            </a:r>
          </a:p>
        </p:txBody>
      </p:sp>
      <p:sp>
        <p:nvSpPr>
          <p:cNvPr id="93" name="TextBox 92">
            <a:extLst>
              <a:ext uri="{FF2B5EF4-FFF2-40B4-BE49-F238E27FC236}">
                <a16:creationId xmlns:a16="http://schemas.microsoft.com/office/drawing/2014/main" id="{189F9AC8-0159-4E2C-88B9-0E51F8363D2A}"/>
              </a:ext>
            </a:extLst>
          </p:cNvPr>
          <p:cNvSpPr txBox="1"/>
          <p:nvPr/>
        </p:nvSpPr>
        <p:spPr>
          <a:xfrm>
            <a:off x="9373189" y="4035077"/>
            <a:ext cx="1895916" cy="588492"/>
          </a:xfrm>
          <a:prstGeom prst="rect">
            <a:avLst/>
          </a:prstGeom>
        </p:spPr>
        <p:txBody>
          <a:bodyPr vert="horz" wrap="square" lIns="91440" tIns="45720" rIns="91440" bIns="45720" rtlCol="0" anchor="ctr">
            <a:noAutofit/>
          </a:bodyPr>
          <a:lstStyle/>
          <a:p>
            <a:pPr algn="ctr" fontAlgn="base"/>
            <a:r>
              <a:rPr lang="en-US" sz="2000" b="1">
                <a:solidFill>
                  <a:srgbClr val="003B71"/>
                </a:solidFill>
                <a:latin typeface="Arial" panose="020B0604020202020204" pitchFamily="34" charset="0"/>
                <a:cs typeface="Arial" panose="020B0604020202020204" pitchFamily="34" charset="0"/>
              </a:rPr>
              <a:t>Heterogenous Groups</a:t>
            </a:r>
          </a:p>
        </p:txBody>
      </p:sp>
    </p:spTree>
    <p:extLst>
      <p:ext uri="{BB962C8B-B14F-4D97-AF65-F5344CB8AC3E}">
        <p14:creationId xmlns:p14="http://schemas.microsoft.com/office/powerpoint/2010/main" val="3908135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CF97F-A9D0-0243-AFAF-E79FD4B72671}"/>
              </a:ext>
            </a:extLst>
          </p:cNvPr>
          <p:cNvSpPr>
            <a:spLocks noGrp="1"/>
          </p:cNvSpPr>
          <p:nvPr>
            <p:ph type="title"/>
          </p:nvPr>
        </p:nvSpPr>
        <p:spPr/>
        <p:txBody>
          <a:bodyPr/>
          <a:lstStyle/>
          <a:p>
            <a:r>
              <a:rPr lang="en-US"/>
              <a:t>Grouping Students for Small Group Instruction</a:t>
            </a:r>
          </a:p>
        </p:txBody>
      </p:sp>
      <p:sp>
        <p:nvSpPr>
          <p:cNvPr id="23" name="Text Placeholder 5">
            <a:extLst>
              <a:ext uri="{FF2B5EF4-FFF2-40B4-BE49-F238E27FC236}">
                <a16:creationId xmlns:a16="http://schemas.microsoft.com/office/drawing/2014/main" id="{85B9DC36-DF10-BD49-87E7-DDBCCAF23547}"/>
              </a:ext>
            </a:extLst>
          </p:cNvPr>
          <p:cNvSpPr txBox="1">
            <a:spLocks/>
          </p:cNvSpPr>
          <p:nvPr/>
        </p:nvSpPr>
        <p:spPr>
          <a:xfrm>
            <a:off x="6269502" y="1452266"/>
            <a:ext cx="5392847" cy="3914212"/>
          </a:xfrm>
          <a:prstGeom prst="rect">
            <a:avLst/>
          </a:prstGeom>
          <a:solidFill>
            <a:srgbClr val="E9F7FE"/>
          </a:solidFill>
        </p:spPr>
        <p:txBody>
          <a:bodyPr lIns="274320" tIns="274320" rIns="274320" bIns="274320"/>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lvl="1" indent="0">
              <a:buNone/>
            </a:pPr>
            <a:r>
              <a:rPr lang="en-US" sz="2000" b="1"/>
              <a:t>Reports for Grouping Students:</a:t>
            </a:r>
          </a:p>
          <a:p>
            <a:pPr marL="14288" lvl="1" indent="0">
              <a:buNone/>
            </a:pPr>
            <a:r>
              <a:rPr lang="en-US" sz="2000" b="1"/>
              <a:t>STAR</a:t>
            </a:r>
            <a:r>
              <a:rPr lang="en-US" sz="2000"/>
              <a:t> – Screening Report</a:t>
            </a:r>
          </a:p>
          <a:p>
            <a:pPr marL="14288" lvl="1" indent="0">
              <a:buNone/>
            </a:pPr>
            <a:r>
              <a:rPr lang="en-US" sz="2000" b="1" err="1"/>
              <a:t>iReady</a:t>
            </a:r>
            <a:r>
              <a:rPr lang="en-US" sz="2000"/>
              <a:t> – Instructional Groupings Report</a:t>
            </a:r>
          </a:p>
          <a:p>
            <a:pPr marL="14288" lvl="1" indent="0">
              <a:buNone/>
            </a:pPr>
            <a:r>
              <a:rPr lang="en-US" sz="2000" b="1"/>
              <a:t>NWEA</a:t>
            </a:r>
            <a:r>
              <a:rPr lang="en-US" sz="2000"/>
              <a:t> – Class Breakdown Report</a:t>
            </a:r>
          </a:p>
          <a:p>
            <a:pPr marL="14288" lvl="1" indent="0">
              <a:buNone/>
            </a:pPr>
            <a:r>
              <a:rPr lang="en-US" sz="2000" b="1"/>
              <a:t>FAST</a:t>
            </a:r>
            <a:r>
              <a:rPr lang="en-US" sz="2000"/>
              <a:t> - Group Screening Report</a:t>
            </a:r>
          </a:p>
          <a:p>
            <a:pPr marL="14288" lvl="1" indent="0">
              <a:buNone/>
            </a:pPr>
            <a:r>
              <a:rPr lang="en-US" sz="2000" b="1"/>
              <a:t>ISIP</a:t>
            </a:r>
            <a:r>
              <a:rPr lang="en-US" sz="2000"/>
              <a:t> – Summary Report</a:t>
            </a:r>
          </a:p>
          <a:p>
            <a:pPr marL="14288" lvl="1" indent="0">
              <a:buNone/>
            </a:pPr>
            <a:r>
              <a:rPr lang="en-US" sz="2000" b="1" err="1"/>
              <a:t>mCLASS</a:t>
            </a:r>
            <a:r>
              <a:rPr lang="en-US" sz="2000"/>
              <a:t> – Detailed Benchmark Performance Report </a:t>
            </a:r>
          </a:p>
        </p:txBody>
      </p:sp>
      <p:sp>
        <p:nvSpPr>
          <p:cNvPr id="24" name="Rectangle 23">
            <a:extLst>
              <a:ext uri="{FF2B5EF4-FFF2-40B4-BE49-F238E27FC236}">
                <a16:creationId xmlns:a16="http://schemas.microsoft.com/office/drawing/2014/main" id="{80CC0572-A85F-CD41-8553-4F66CB145D26}"/>
              </a:ext>
              <a:ext uri="{C183D7F6-B498-43B3-948B-1728B52AA6E4}">
                <adec:decorative xmlns:adec="http://schemas.microsoft.com/office/drawing/2017/decorative" val="1"/>
              </a:ext>
            </a:extLst>
          </p:cNvPr>
          <p:cNvSpPr/>
          <p:nvPr/>
        </p:nvSpPr>
        <p:spPr>
          <a:xfrm rot="5400000">
            <a:off x="8828768" y="-1381320"/>
            <a:ext cx="274320" cy="5392852"/>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0D357"/>
              </a:solidFill>
            </a:endParaRPr>
          </a:p>
        </p:txBody>
      </p:sp>
      <p:sp>
        <p:nvSpPr>
          <p:cNvPr id="25" name="Text Placeholder 5">
            <a:extLst>
              <a:ext uri="{FF2B5EF4-FFF2-40B4-BE49-F238E27FC236}">
                <a16:creationId xmlns:a16="http://schemas.microsoft.com/office/drawing/2014/main" id="{9723843B-FE91-A546-80C7-E2ED65C2B781}"/>
              </a:ext>
            </a:extLst>
          </p:cNvPr>
          <p:cNvSpPr txBox="1">
            <a:spLocks/>
          </p:cNvSpPr>
          <p:nvPr/>
        </p:nvSpPr>
        <p:spPr>
          <a:xfrm>
            <a:off x="1892015" y="1452266"/>
            <a:ext cx="4030483" cy="3914212"/>
          </a:xfrm>
          <a:prstGeom prst="rect">
            <a:avLst/>
          </a:prstGeom>
          <a:solidFill>
            <a:srgbClr val="E9F7FE"/>
          </a:solidFill>
        </p:spPr>
        <p:txBody>
          <a:bodyPr lIns="274320" tIns="274320" rIns="274320" bIns="274320"/>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While research shows that students work best during small group instruction if they are in mixed ability groups, at the </a:t>
            </a:r>
            <a:r>
              <a:rPr lang="en-US" sz="2400" b="1"/>
              <a:t>teacher table</a:t>
            </a:r>
            <a:r>
              <a:rPr lang="en-US" sz="2400"/>
              <a:t>, students with </a:t>
            </a:r>
            <a:r>
              <a:rPr lang="en-US" sz="2400" b="1"/>
              <a:t>like abilities</a:t>
            </a:r>
            <a:r>
              <a:rPr lang="en-US" sz="2400"/>
              <a:t> should be grouped together.</a:t>
            </a:r>
          </a:p>
          <a:p>
            <a:pPr marL="14288" lvl="1" indent="0">
              <a:buNone/>
            </a:pPr>
            <a:endParaRPr lang="en-US" sz="2000"/>
          </a:p>
          <a:p>
            <a:pPr marL="14288" lvl="1" indent="0">
              <a:buNone/>
            </a:pPr>
            <a:endParaRPr lang="en-US" sz="2000"/>
          </a:p>
        </p:txBody>
      </p:sp>
      <p:sp>
        <p:nvSpPr>
          <p:cNvPr id="26" name="Rectangle 25">
            <a:extLst>
              <a:ext uri="{FF2B5EF4-FFF2-40B4-BE49-F238E27FC236}">
                <a16:creationId xmlns:a16="http://schemas.microsoft.com/office/drawing/2014/main" id="{585A6291-DF70-1241-9927-2A1AEEC8F0C5}"/>
              </a:ext>
              <a:ext uri="{C183D7F6-B498-43B3-948B-1728B52AA6E4}">
                <adec:decorative xmlns:adec="http://schemas.microsoft.com/office/drawing/2017/decorative" val="1"/>
              </a:ext>
            </a:extLst>
          </p:cNvPr>
          <p:cNvSpPr/>
          <p:nvPr/>
        </p:nvSpPr>
        <p:spPr>
          <a:xfrm rot="5400000">
            <a:off x="3770098" y="-700136"/>
            <a:ext cx="274320" cy="4030484"/>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0D357"/>
              </a:solidFill>
            </a:endParaRPr>
          </a:p>
        </p:txBody>
      </p:sp>
      <p:pic>
        <p:nvPicPr>
          <p:cNvPr id="27" name="Graphic 26" descr="Internet with solid fill">
            <a:extLst>
              <a:ext uri="{FF2B5EF4-FFF2-40B4-BE49-F238E27FC236}">
                <a16:creationId xmlns:a16="http://schemas.microsoft.com/office/drawing/2014/main" id="{55A301A4-62DA-7143-A8B9-C7AC9339ED6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23588" y="3754948"/>
            <a:ext cx="2317477" cy="2317477"/>
          </a:xfrm>
          <a:prstGeom prst="rect">
            <a:avLst/>
          </a:prstGeom>
        </p:spPr>
      </p:pic>
    </p:spTree>
    <p:extLst>
      <p:ext uri="{BB962C8B-B14F-4D97-AF65-F5344CB8AC3E}">
        <p14:creationId xmlns:p14="http://schemas.microsoft.com/office/powerpoint/2010/main" val="3379256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6E5AEA-55AC-AE40-B772-32984C455C22}"/>
              </a:ext>
            </a:extLst>
          </p:cNvPr>
          <p:cNvSpPr>
            <a:spLocks noGrp="1"/>
          </p:cNvSpPr>
          <p:nvPr>
            <p:ph type="title"/>
          </p:nvPr>
        </p:nvSpPr>
        <p:spPr/>
        <p:txBody>
          <a:bodyPr/>
          <a:lstStyle/>
          <a:p>
            <a:r>
              <a:rPr lang="en-US" sz="6900">
                <a:latin typeface="Arial"/>
                <a:cs typeface="Arial"/>
              </a:rPr>
              <a:t>The Routine</a:t>
            </a:r>
            <a:br>
              <a:rPr lang="en-US" sz="6900">
                <a:latin typeface="Arial"/>
                <a:cs typeface="Arial"/>
              </a:rPr>
            </a:br>
            <a:r>
              <a:rPr lang="en-US">
                <a:latin typeface="Arial"/>
                <a:cs typeface="Arial"/>
              </a:rPr>
              <a:t> </a:t>
            </a:r>
            <a:br>
              <a:rPr lang="en-US">
                <a:latin typeface="Arial"/>
                <a:cs typeface="Arial"/>
              </a:rPr>
            </a:br>
            <a:br>
              <a:rPr lang="en-US"/>
            </a:br>
            <a:endParaRPr lang="en-US" sz="3200"/>
          </a:p>
        </p:txBody>
      </p:sp>
    </p:spTree>
    <p:extLst>
      <p:ext uri="{BB962C8B-B14F-4D97-AF65-F5344CB8AC3E}">
        <p14:creationId xmlns:p14="http://schemas.microsoft.com/office/powerpoint/2010/main" val="2411585934"/>
      </p:ext>
    </p:extLst>
  </p:cSld>
  <p:clrMapOvr>
    <a:masterClrMapping/>
  </p:clrMapOvr>
</p:sld>
</file>

<file path=ppt/theme/theme1.xml><?xml version="1.0" encoding="utf-8"?>
<a:theme xmlns:a="http://schemas.openxmlformats.org/drawingml/2006/main" name="Office Theme">
  <a:themeElements>
    <a:clrScheme name="MDE">
      <a:dk1>
        <a:srgbClr val="000000"/>
      </a:dk1>
      <a:lt1>
        <a:srgbClr val="FFFFFF"/>
      </a:lt1>
      <a:dk2>
        <a:srgbClr val="44546A"/>
      </a:dk2>
      <a:lt2>
        <a:srgbClr val="E7E6E6"/>
      </a:lt2>
      <a:accent1>
        <a:srgbClr val="A74979"/>
      </a:accent1>
      <a:accent2>
        <a:srgbClr val="EF3A5B"/>
      </a:accent2>
      <a:accent3>
        <a:srgbClr val="A5A5A5"/>
      </a:accent3>
      <a:accent4>
        <a:srgbClr val="F3A51E"/>
      </a:accent4>
      <a:accent5>
        <a:srgbClr val="69C8C3"/>
      </a:accent5>
      <a:accent6>
        <a:srgbClr val="007FDC"/>
      </a:accent6>
      <a:hlink>
        <a:srgbClr val="20B7FF"/>
      </a:hlink>
      <a:folHlink>
        <a:srgbClr val="0053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Autofit/>
      </a:bodyPr>
      <a:lstStyle>
        <a:defPPr algn="l" fontAlgn="base">
          <a:defRPr sz="8000" b="1" dirty="0" smtClean="0">
            <a:solidFill>
              <a:srgbClr val="003B7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77466d0-47ab-4d5a-bf43-69619d18f7eb">
      <UserInfo>
        <DisplayName>Aimee Hawkins</DisplayName>
        <AccountId>17</AccountId>
        <AccountType/>
      </UserInfo>
      <UserInfo>
        <DisplayName>Summer Walker</DisplayName>
        <AccountId>138</AccountId>
        <AccountType/>
      </UserInfo>
      <UserInfo>
        <DisplayName>Missaha Thompson</DisplayName>
        <AccountId>180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E1D6217A681794FA52DE217726133F0" ma:contentTypeVersion="8" ma:contentTypeDescription="Create a new document." ma:contentTypeScope="" ma:versionID="e64ab2db5db9f7f6b35cbe2a130af1f4">
  <xsd:schema xmlns:xsd="http://www.w3.org/2001/XMLSchema" xmlns:xs="http://www.w3.org/2001/XMLSchema" xmlns:p="http://schemas.microsoft.com/office/2006/metadata/properties" xmlns:ns2="ea43fea3-b26b-4fbf-8c57-e91246829f09" xmlns:ns3="477466d0-47ab-4d5a-bf43-69619d18f7eb" targetNamespace="http://schemas.microsoft.com/office/2006/metadata/properties" ma:root="true" ma:fieldsID="5cc3d41b5dfbf379200b54e7cf58b880" ns2:_="" ns3:_="">
    <xsd:import namespace="ea43fea3-b26b-4fbf-8c57-e91246829f09"/>
    <xsd:import namespace="477466d0-47ab-4d5a-bf43-69619d18f7e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43fea3-b26b-4fbf-8c57-e91246829f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77466d0-47ab-4d5a-bf43-69619d18f7e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930D6A-350E-4BDA-A524-219C63BA4FF1}">
  <ds:schemaRefs>
    <ds:schemaRef ds:uri="477466d0-47ab-4d5a-bf43-69619d18f7eb"/>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F5D846D-DB99-4B5B-969A-9A82A4203699}">
  <ds:schemaRefs>
    <ds:schemaRef ds:uri="http://schemas.microsoft.com/sharepoint/v3/contenttype/forms"/>
  </ds:schemaRefs>
</ds:datastoreItem>
</file>

<file path=customXml/itemProps3.xml><?xml version="1.0" encoding="utf-8"?>
<ds:datastoreItem xmlns:ds="http://schemas.openxmlformats.org/officeDocument/2006/customXml" ds:itemID="{C18D6304-FDDA-43AE-99DA-48365585FE1B}">
  <ds:schemaRefs>
    <ds:schemaRef ds:uri="477466d0-47ab-4d5a-bf43-69619d18f7eb"/>
    <ds:schemaRef ds:uri="ea43fea3-b26b-4fbf-8c57-e91246829f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897</Words>
  <Application>Microsoft Macintosh PowerPoint</Application>
  <PresentationFormat>Widescreen</PresentationFormat>
  <Paragraphs>153</Paragraphs>
  <Slides>26</Slides>
  <Notes>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Architects Daughter,Sans-Serif</vt:lpstr>
      <vt:lpstr>Arial</vt:lpstr>
      <vt:lpstr>Arial Black</vt:lpstr>
      <vt:lpstr>Arial Narrow</vt:lpstr>
      <vt:lpstr>Avocado Creamy</vt:lpstr>
      <vt:lpstr>Calibri</vt:lpstr>
      <vt:lpstr>Calibri Light</vt:lpstr>
      <vt:lpstr>Century Gothic</vt:lpstr>
      <vt:lpstr>Fira Sans Extra Condensed Medium</vt:lpstr>
      <vt:lpstr>Roboto</vt:lpstr>
      <vt:lpstr>Tw Cen MT</vt:lpstr>
      <vt:lpstr>Wingdings</vt:lpstr>
      <vt:lpstr>Office Theme</vt:lpstr>
      <vt:lpstr>The Teacher Table</vt:lpstr>
      <vt:lpstr>State Board of Education  STRATEGIC PLAN GOALS</vt:lpstr>
      <vt:lpstr>Mississippi Department of Education</vt:lpstr>
      <vt:lpstr>Session Goals</vt:lpstr>
      <vt:lpstr>Grouping Students    </vt:lpstr>
      <vt:lpstr>Questions</vt:lpstr>
      <vt:lpstr>Types of Groups</vt:lpstr>
      <vt:lpstr>Grouping Students for Small Group Instruction</vt:lpstr>
      <vt:lpstr>The Routine    </vt:lpstr>
      <vt:lpstr>Discussion</vt:lpstr>
      <vt:lpstr>The Teacher Table Daily Routine</vt:lpstr>
      <vt:lpstr>Teaching with Decodable Text    </vt:lpstr>
      <vt:lpstr>Choosing Decodable Text</vt:lpstr>
      <vt:lpstr>Why Use Decodable Text?</vt:lpstr>
      <vt:lpstr>Decodable Text Reading Plan</vt:lpstr>
      <vt:lpstr>Troubleshooting</vt:lpstr>
      <vt:lpstr>PowerPoint Presentation</vt:lpstr>
      <vt:lpstr>Enrichment and Remediation   </vt:lpstr>
      <vt:lpstr>Changing the Plan</vt:lpstr>
      <vt:lpstr>PowerPoint Presentation</vt:lpstr>
      <vt:lpstr>Decodable Text: What to Work On</vt:lpstr>
      <vt:lpstr>Phonemic Awareness: What to Work On</vt:lpstr>
      <vt:lpstr>Print Concepts: What to Work On</vt:lpstr>
      <vt:lpstr>Enrichment: What to Work On</vt:lpstr>
      <vt:lpstr>Questions</vt:lpstr>
      <vt:lpstr>Mandy Logue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Melissa Banks</dc:creator>
  <cp:keywords/>
  <dc:description/>
  <cp:lastModifiedBy>Butch Scott</cp:lastModifiedBy>
  <cp:revision>82</cp:revision>
  <dcterms:created xsi:type="dcterms:W3CDTF">2020-12-28T15:17:46Z</dcterms:created>
  <dcterms:modified xsi:type="dcterms:W3CDTF">2021-11-30T20:42:49Z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10200.0000000000</vt:lpwstr>
  </property>
  <property fmtid="{D5CDD505-2E9C-101B-9397-08002B2CF9AE}" pid="3" name="ContentTypeId">
    <vt:lpwstr>0x0101005E1D6217A681794FA52DE217726133F0</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