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80"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9144000" cy="5143500" type="screen16x9"/>
  <p:notesSz cx="6858000" cy="9144000"/>
  <p:embeddedFontLst>
    <p:embeddedFont>
      <p:font typeface="Avenir" panose="02000503020000020003" pitchFamily="2" charset="0"/>
      <p:regular r:id="rId32"/>
      <p:italic r:id="rId33"/>
    </p:embeddedFont>
    <p:embeddedFont>
      <p:font typeface="Baskerville Old Face" panose="02020602080505020303" pitchFamily="18" charset="77"/>
      <p:regular r:id="rId34"/>
    </p:embeddedFont>
    <p:embeddedFont>
      <p:font typeface="Merriweather" pitchFamily="2" charset="77"/>
      <p:regular r:id="rId35"/>
      <p:bold r:id="rId36"/>
      <p:italic r:id="rId37"/>
      <p:boldItalic r:id="rId38"/>
    </p:embeddedFont>
    <p:embeddedFont>
      <p:font typeface="Roboto" panose="02000000000000000000" pitchFamily="2" charset="0"/>
      <p:regular r:id="rId39"/>
      <p:bold r:id="rId40"/>
      <p:italic r:id="rId41"/>
      <p:boldItalic r:id="rId42"/>
    </p:embeddedFont>
    <p:embeddedFont>
      <p:font typeface="Ultra" panose="02060505000000020004" pitchFamily="18"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40" d="100"/>
          <a:sy n="140" d="100"/>
        </p:scale>
        <p:origin x="848" y="176"/>
      </p:cViewPr>
      <p:guideLst>
        <p:guide orient="horz" pos="1620"/>
        <p:guide pos="2880"/>
      </p:guideLst>
    </p:cSldViewPr>
  </p:slideViewPr>
  <p:notesTextViewPr>
    <p:cViewPr>
      <p:scale>
        <a:sx n="1" d="1"/>
        <a:sy n="1" d="1"/>
      </p:scale>
      <p:origin x="0" y="0"/>
    </p:cViewPr>
  </p:notesTextViewPr>
  <p:sorterViewPr>
    <p:cViewPr>
      <p:scale>
        <a:sx n="100" d="100"/>
        <a:sy n="100" d="100"/>
      </p:scale>
      <p:origin x="0" y="-5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6c1062d49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6c1062d49_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1e26c7e5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f1e26c7e5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1e2cff55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f1e2cff55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1e2cff55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f1e2cff55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239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1e2cff55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1e2cff55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 Hook should be short but interesting to your group/ grade level. It is something t For example, with older students, show the Ted Ed video about how coffee is made. Younger students may need a visual of a real coffee plant and the roasted beans, so they can see the difference.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1e2cff55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1e2cff55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what does expository mean. Always bring up vocabulary, even in the directions. Continue to ask even if it’s been taught all year. Dyslexic students need repetition!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f1e2cff55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1e2cff55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play little games with students, Like everyone who is younger than 7 reads the pattern (yellow) words, everyone  7 and older reads the Irregular.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1e2cff55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1e2cff55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use a rapid word chart for letters, numbers, or anything that you are trying to build automaticity with. These are not necessary for teaching phonetic pattern words as we want our students to decode words that follow the patterns.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1e2cff55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1e2cff55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Metacognition is thinking about your own thinking. It is a skill that can be taught and modeled in the classroom. For example, “Here’s what comes to mind when I think of people drinking coffee…”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f1e2cff55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f1e2cff55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Syntax and Vocabulary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1e2cff55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f1e2cff55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6c1062d49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f6c1062d49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1e2cff55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f1e2cff55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questions, discuss passage details that may be on an assessment.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f1e2cff55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f1e2cff55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passage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1e2cff55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f1e2cff55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1e2cff55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f1e2cff55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1e2cff55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f1e2cff55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1e2cff55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f1e2cff55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65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6c1062d4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6c1062d4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 to the “What is Structured Literacy?” Handout.  Discuss definition then explain the graphic:  Effective reading instruction for most children incorporates ALL this.  The inner circle contains the elements that work together and the outer circle guides how the elements are taught.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6c1062d4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6c1062d4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6c1062d4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6c1062d4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6c1062d4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f6c1062d4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6c1062d4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6c1062d4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1e26c7e5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1e26c7e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Ask what does expository mean. Always bring up vocabulary, even in the directions. Continue to ask even if it’s been taught all year. Dyslexic students need repetition!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1e26c7e5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1e26c7e5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what does expository mean. Always bring up vocabulary, even in the directions. Continue to ask even if it’s been taught all year. Dyslexic students need repetition!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813545" y="1198471"/>
            <a:ext cx="6858000" cy="2371725"/>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2400"/>
              <a:buFont typeface="Avenir"/>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subTitle" idx="1"/>
          </p:nvPr>
        </p:nvSpPr>
        <p:spPr>
          <a:xfrm>
            <a:off x="813545" y="3676866"/>
            <a:ext cx="6858000" cy="738806"/>
          </a:xfrm>
          <a:prstGeom prst="rect">
            <a:avLst/>
          </a:prstGeom>
          <a:noFill/>
          <a:ln>
            <a:noFill/>
          </a:ln>
        </p:spPr>
        <p:txBody>
          <a:bodyPr spcFirstLastPara="1" wrap="square" lIns="68575" tIns="34275" rIns="68575" bIns="34275" anchor="t" anchorCtr="0">
            <a:normAutofit/>
          </a:bodyPr>
          <a:lstStyle>
            <a:lvl1pPr lvl="0" algn="l">
              <a:lnSpc>
                <a:spcPct val="120000"/>
              </a:lnSpc>
              <a:spcBef>
                <a:spcPts val="800"/>
              </a:spcBef>
              <a:spcAft>
                <a:spcPts val="0"/>
              </a:spcAft>
              <a:buClr>
                <a:schemeClr val="dk1"/>
              </a:buClr>
              <a:buSzPts val="1400"/>
              <a:buNone/>
              <a:defRPr sz="1400"/>
            </a:lvl1pPr>
            <a:lvl2pPr lvl="1" algn="ctr">
              <a:lnSpc>
                <a:spcPct val="120000"/>
              </a:lnSpc>
              <a:spcBef>
                <a:spcPts val="400"/>
              </a:spcBef>
              <a:spcAft>
                <a:spcPts val="0"/>
              </a:spcAft>
              <a:buClr>
                <a:schemeClr val="dk1"/>
              </a:buClr>
              <a:buSzPts val="1500"/>
              <a:buFont typeface="Avenir"/>
              <a:buNone/>
              <a:defRPr sz="1500"/>
            </a:lvl2pPr>
            <a:lvl3pPr lvl="2" algn="ctr">
              <a:lnSpc>
                <a:spcPct val="120000"/>
              </a:lnSpc>
              <a:spcBef>
                <a:spcPts val="400"/>
              </a:spcBef>
              <a:spcAft>
                <a:spcPts val="0"/>
              </a:spcAft>
              <a:buClr>
                <a:schemeClr val="dk1"/>
              </a:buClr>
              <a:buSzPts val="1400"/>
              <a:buNone/>
              <a:defRPr sz="1400"/>
            </a:lvl3pPr>
            <a:lvl4pPr lvl="3" algn="ctr">
              <a:lnSpc>
                <a:spcPct val="120000"/>
              </a:lnSpc>
              <a:spcBef>
                <a:spcPts val="400"/>
              </a:spcBef>
              <a:spcAft>
                <a:spcPts val="0"/>
              </a:spcAft>
              <a:buClr>
                <a:schemeClr val="dk1"/>
              </a:buClr>
              <a:buSzPts val="1200"/>
              <a:buFont typeface="Avenir"/>
              <a:buNone/>
              <a:defRPr sz="1200"/>
            </a:lvl4pPr>
            <a:lvl5pPr lvl="4" algn="ctr">
              <a:lnSpc>
                <a:spcPct val="12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0" name="Google Shape;60;p14"/>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13545" y="540325"/>
            <a:ext cx="2765474" cy="1190503"/>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2400"/>
              <a:buFont typeface="Avenir"/>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a:spLocks noGrp="1"/>
          </p:cNvSpPr>
          <p:nvPr>
            <p:ph type="pic" idx="2"/>
          </p:nvPr>
        </p:nvSpPr>
        <p:spPr>
          <a:xfrm>
            <a:off x="3887391" y="740569"/>
            <a:ext cx="4370784" cy="3655219"/>
          </a:xfrm>
          <a:prstGeom prst="rect">
            <a:avLst/>
          </a:prstGeom>
          <a:noFill/>
          <a:ln>
            <a:noFill/>
          </a:ln>
        </p:spPr>
      </p:sp>
      <p:sp>
        <p:nvSpPr>
          <p:cNvPr id="66" name="Google Shape;66;p15"/>
          <p:cNvSpPr txBox="1">
            <a:spLocks noGrp="1"/>
          </p:cNvSpPr>
          <p:nvPr>
            <p:ph type="body" idx="1"/>
          </p:nvPr>
        </p:nvSpPr>
        <p:spPr>
          <a:xfrm>
            <a:off x="813545" y="1836964"/>
            <a:ext cx="2765474" cy="2564777"/>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dk1"/>
              </a:buClr>
              <a:buSzPts val="1200"/>
              <a:buNone/>
              <a:defRPr sz="1200"/>
            </a:lvl1pPr>
            <a:lvl2pPr marL="914400" lvl="1" indent="-228600" algn="l">
              <a:lnSpc>
                <a:spcPct val="120000"/>
              </a:lnSpc>
              <a:spcBef>
                <a:spcPts val="400"/>
              </a:spcBef>
              <a:spcAft>
                <a:spcPts val="0"/>
              </a:spcAft>
              <a:buClr>
                <a:schemeClr val="dk1"/>
              </a:buClr>
              <a:buSzPts val="1100"/>
              <a:buFont typeface="Avenir"/>
              <a:buNone/>
              <a:defRPr sz="1100"/>
            </a:lvl2pPr>
            <a:lvl3pPr marL="1371600" lvl="2" indent="-228600" algn="l">
              <a:lnSpc>
                <a:spcPct val="120000"/>
              </a:lnSpc>
              <a:spcBef>
                <a:spcPts val="400"/>
              </a:spcBef>
              <a:spcAft>
                <a:spcPts val="0"/>
              </a:spcAft>
              <a:buClr>
                <a:schemeClr val="dk1"/>
              </a:buClr>
              <a:buSzPts val="900"/>
              <a:buNone/>
              <a:defRPr sz="900"/>
            </a:lvl3pPr>
            <a:lvl4pPr marL="1828800" lvl="3" indent="-228600" algn="l">
              <a:lnSpc>
                <a:spcPct val="120000"/>
              </a:lnSpc>
              <a:spcBef>
                <a:spcPts val="400"/>
              </a:spcBef>
              <a:spcAft>
                <a:spcPts val="0"/>
              </a:spcAft>
              <a:buClr>
                <a:schemeClr val="dk1"/>
              </a:buClr>
              <a:buSzPts val="800"/>
              <a:buFont typeface="Avenir"/>
              <a:buNone/>
              <a:defRPr sz="800"/>
            </a:lvl4pPr>
            <a:lvl5pPr marL="2286000" lvl="4" indent="-228600" algn="l">
              <a:lnSpc>
                <a:spcPct val="12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7" name="Google Shape;67;p15"/>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08022" y="540325"/>
            <a:ext cx="7462577" cy="1130532"/>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808022" y="1820487"/>
            <a:ext cx="7462577" cy="2635135"/>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1"/>
              </a:buClr>
              <a:buSzPts val="1400"/>
              <a:buChar char="•"/>
              <a:defRPr/>
            </a:lvl1pPr>
            <a:lvl2pPr marL="914400" lvl="1" indent="-228600" algn="l">
              <a:lnSpc>
                <a:spcPct val="120000"/>
              </a:lnSpc>
              <a:spcBef>
                <a:spcPts val="400"/>
              </a:spcBef>
              <a:spcAft>
                <a:spcPts val="0"/>
              </a:spcAft>
              <a:buClr>
                <a:schemeClr val="dk1"/>
              </a:buClr>
              <a:buSzPts val="1400"/>
              <a:buNone/>
              <a:defRPr/>
            </a:lvl2pPr>
            <a:lvl3pPr marL="1371600" lvl="2" indent="-317500" algn="l">
              <a:lnSpc>
                <a:spcPct val="120000"/>
              </a:lnSpc>
              <a:spcBef>
                <a:spcPts val="400"/>
              </a:spcBef>
              <a:spcAft>
                <a:spcPts val="0"/>
              </a:spcAft>
              <a:buClr>
                <a:schemeClr val="dk1"/>
              </a:buClr>
              <a:buSzPts val="1400"/>
              <a:buChar char="•"/>
              <a:defRPr/>
            </a:lvl3pPr>
            <a:lvl4pPr marL="1828800" lvl="3" indent="-228600" algn="l">
              <a:lnSpc>
                <a:spcPct val="120000"/>
              </a:lnSpc>
              <a:spcBef>
                <a:spcPts val="400"/>
              </a:spcBef>
              <a:spcAft>
                <a:spcPts val="0"/>
              </a:spcAft>
              <a:buClr>
                <a:schemeClr val="dk1"/>
              </a:buClr>
              <a:buSzPts val="1400"/>
              <a:buNone/>
              <a:defRPr/>
            </a:lvl4pPr>
            <a:lvl5pPr marL="2286000" lvl="4" indent="-317500" algn="l">
              <a:lnSpc>
                <a:spcPct val="12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16"/>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6"/>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813544" y="1282304"/>
            <a:ext cx="6857999" cy="2287892"/>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3300"/>
              <a:buFont typeface="Avenir"/>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7"/>
          <p:cNvSpPr txBox="1">
            <a:spLocks noGrp="1"/>
          </p:cNvSpPr>
          <p:nvPr>
            <p:ph type="body" idx="1"/>
          </p:nvPr>
        </p:nvSpPr>
        <p:spPr>
          <a:xfrm>
            <a:off x="813544" y="3676866"/>
            <a:ext cx="6857999" cy="738806"/>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rgbClr val="888888"/>
              </a:buClr>
              <a:buSzPts val="1800"/>
              <a:buNone/>
              <a:defRPr sz="1800">
                <a:solidFill>
                  <a:srgbClr val="888888"/>
                </a:solidFill>
              </a:defRPr>
            </a:lvl1pPr>
            <a:lvl2pPr marL="914400" lvl="1" indent="-228600" algn="l">
              <a:lnSpc>
                <a:spcPct val="120000"/>
              </a:lnSpc>
              <a:spcBef>
                <a:spcPts val="400"/>
              </a:spcBef>
              <a:spcAft>
                <a:spcPts val="0"/>
              </a:spcAft>
              <a:buClr>
                <a:srgbClr val="888888"/>
              </a:buClr>
              <a:buSzPts val="1500"/>
              <a:buFont typeface="Avenir"/>
              <a:buNone/>
              <a:defRPr sz="1500">
                <a:solidFill>
                  <a:srgbClr val="888888"/>
                </a:solidFill>
              </a:defRPr>
            </a:lvl2pPr>
            <a:lvl3pPr marL="1371600" lvl="2" indent="-228600" algn="l">
              <a:lnSpc>
                <a:spcPct val="120000"/>
              </a:lnSpc>
              <a:spcBef>
                <a:spcPts val="400"/>
              </a:spcBef>
              <a:spcAft>
                <a:spcPts val="0"/>
              </a:spcAft>
              <a:buClr>
                <a:srgbClr val="888888"/>
              </a:buClr>
              <a:buSzPts val="1400"/>
              <a:buNone/>
              <a:defRPr sz="1400">
                <a:solidFill>
                  <a:srgbClr val="888888"/>
                </a:solidFill>
              </a:defRPr>
            </a:lvl3pPr>
            <a:lvl4pPr marL="1828800" lvl="3" indent="-228600" algn="l">
              <a:lnSpc>
                <a:spcPct val="120000"/>
              </a:lnSpc>
              <a:spcBef>
                <a:spcPts val="400"/>
              </a:spcBef>
              <a:spcAft>
                <a:spcPts val="0"/>
              </a:spcAft>
              <a:buClr>
                <a:srgbClr val="888888"/>
              </a:buClr>
              <a:buSzPts val="1200"/>
              <a:buFont typeface="Avenir"/>
              <a:buNone/>
              <a:defRPr sz="1200">
                <a:solidFill>
                  <a:srgbClr val="888888"/>
                </a:solidFill>
              </a:defRPr>
            </a:lvl4pPr>
            <a:lvl5pPr marL="2286000" lvl="4" indent="-228600" algn="l">
              <a:lnSpc>
                <a:spcPct val="12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9" name="Google Shape;79;p17"/>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808022" y="540325"/>
            <a:ext cx="7462577" cy="1130532"/>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8"/>
          <p:cNvSpPr txBox="1">
            <a:spLocks noGrp="1"/>
          </p:cNvSpPr>
          <p:nvPr>
            <p:ph type="body" idx="1"/>
          </p:nvPr>
        </p:nvSpPr>
        <p:spPr>
          <a:xfrm>
            <a:off x="808022" y="1670857"/>
            <a:ext cx="3706828" cy="2961866"/>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1"/>
              </a:buClr>
              <a:buSzPts val="1400"/>
              <a:buChar char="•"/>
              <a:defRPr/>
            </a:lvl1pPr>
            <a:lvl2pPr marL="914400" lvl="1" indent="-228600" algn="l">
              <a:lnSpc>
                <a:spcPct val="120000"/>
              </a:lnSpc>
              <a:spcBef>
                <a:spcPts val="400"/>
              </a:spcBef>
              <a:spcAft>
                <a:spcPts val="0"/>
              </a:spcAft>
              <a:buClr>
                <a:schemeClr val="dk1"/>
              </a:buClr>
              <a:buSzPts val="1400"/>
              <a:buNone/>
              <a:defRPr/>
            </a:lvl2pPr>
            <a:lvl3pPr marL="1371600" lvl="2" indent="-317500" algn="l">
              <a:lnSpc>
                <a:spcPct val="120000"/>
              </a:lnSpc>
              <a:spcBef>
                <a:spcPts val="400"/>
              </a:spcBef>
              <a:spcAft>
                <a:spcPts val="0"/>
              </a:spcAft>
              <a:buClr>
                <a:schemeClr val="dk1"/>
              </a:buClr>
              <a:buSzPts val="1400"/>
              <a:buChar char="•"/>
              <a:defRPr/>
            </a:lvl3pPr>
            <a:lvl4pPr marL="1828800" lvl="3" indent="-228600" algn="l">
              <a:lnSpc>
                <a:spcPct val="120000"/>
              </a:lnSpc>
              <a:spcBef>
                <a:spcPts val="400"/>
              </a:spcBef>
              <a:spcAft>
                <a:spcPts val="0"/>
              </a:spcAft>
              <a:buClr>
                <a:schemeClr val="dk1"/>
              </a:buClr>
              <a:buSzPts val="1400"/>
              <a:buNone/>
              <a:defRPr/>
            </a:lvl4pPr>
            <a:lvl5pPr marL="2286000" lvl="4" indent="-317500" algn="l">
              <a:lnSpc>
                <a:spcPct val="12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2"/>
          </p:nvPr>
        </p:nvSpPr>
        <p:spPr>
          <a:xfrm>
            <a:off x="4629150" y="1670857"/>
            <a:ext cx="3641449" cy="2961865"/>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1"/>
              </a:buClr>
              <a:buSzPts val="1400"/>
              <a:buChar char="•"/>
              <a:defRPr/>
            </a:lvl1pPr>
            <a:lvl2pPr marL="914400" lvl="1" indent="-228600" algn="l">
              <a:lnSpc>
                <a:spcPct val="120000"/>
              </a:lnSpc>
              <a:spcBef>
                <a:spcPts val="400"/>
              </a:spcBef>
              <a:spcAft>
                <a:spcPts val="0"/>
              </a:spcAft>
              <a:buClr>
                <a:schemeClr val="dk1"/>
              </a:buClr>
              <a:buSzPts val="1400"/>
              <a:buNone/>
              <a:defRPr/>
            </a:lvl2pPr>
            <a:lvl3pPr marL="1371600" lvl="2" indent="-317500" algn="l">
              <a:lnSpc>
                <a:spcPct val="120000"/>
              </a:lnSpc>
              <a:spcBef>
                <a:spcPts val="400"/>
              </a:spcBef>
              <a:spcAft>
                <a:spcPts val="0"/>
              </a:spcAft>
              <a:buClr>
                <a:schemeClr val="dk1"/>
              </a:buClr>
              <a:buSzPts val="1400"/>
              <a:buChar char="•"/>
              <a:defRPr/>
            </a:lvl3pPr>
            <a:lvl4pPr marL="1828800" lvl="3" indent="-228600" algn="l">
              <a:lnSpc>
                <a:spcPct val="120000"/>
              </a:lnSpc>
              <a:spcBef>
                <a:spcPts val="400"/>
              </a:spcBef>
              <a:spcAft>
                <a:spcPts val="0"/>
              </a:spcAft>
              <a:buClr>
                <a:schemeClr val="dk1"/>
              </a:buClr>
              <a:buSzPts val="1400"/>
              <a:buNone/>
              <a:defRPr/>
            </a:lvl4pPr>
            <a:lvl5pPr marL="2286000" lvl="4" indent="-317500" algn="l">
              <a:lnSpc>
                <a:spcPct val="12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8"/>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813544" y="273844"/>
            <a:ext cx="7457054" cy="994172"/>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9"/>
          <p:cNvSpPr txBox="1">
            <a:spLocks noGrp="1"/>
          </p:cNvSpPr>
          <p:nvPr>
            <p:ph type="body" idx="1"/>
          </p:nvPr>
        </p:nvSpPr>
        <p:spPr>
          <a:xfrm>
            <a:off x="813544" y="1260872"/>
            <a:ext cx="3684637"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20000"/>
              </a:lnSpc>
              <a:spcBef>
                <a:spcPts val="800"/>
              </a:spcBef>
              <a:spcAft>
                <a:spcPts val="0"/>
              </a:spcAft>
              <a:buClr>
                <a:schemeClr val="dk1"/>
              </a:buClr>
              <a:buSzPts val="1800"/>
              <a:buNone/>
              <a:defRPr sz="1800" b="1"/>
            </a:lvl1pPr>
            <a:lvl2pPr marL="914400" lvl="1" indent="-228600" algn="l">
              <a:lnSpc>
                <a:spcPct val="120000"/>
              </a:lnSpc>
              <a:spcBef>
                <a:spcPts val="400"/>
              </a:spcBef>
              <a:spcAft>
                <a:spcPts val="0"/>
              </a:spcAft>
              <a:buClr>
                <a:schemeClr val="dk1"/>
              </a:buClr>
              <a:buSzPts val="1500"/>
              <a:buFont typeface="Avenir"/>
              <a:buNone/>
              <a:defRPr sz="1500" b="1"/>
            </a:lvl2pPr>
            <a:lvl3pPr marL="1371600" lvl="2" indent="-228600" algn="l">
              <a:lnSpc>
                <a:spcPct val="120000"/>
              </a:lnSpc>
              <a:spcBef>
                <a:spcPts val="400"/>
              </a:spcBef>
              <a:spcAft>
                <a:spcPts val="0"/>
              </a:spcAft>
              <a:buClr>
                <a:schemeClr val="dk1"/>
              </a:buClr>
              <a:buSzPts val="1400"/>
              <a:buNone/>
              <a:defRPr sz="1400" b="1"/>
            </a:lvl3pPr>
            <a:lvl4pPr marL="1828800" lvl="3" indent="-228600" algn="l">
              <a:lnSpc>
                <a:spcPct val="120000"/>
              </a:lnSpc>
              <a:spcBef>
                <a:spcPts val="400"/>
              </a:spcBef>
              <a:spcAft>
                <a:spcPts val="0"/>
              </a:spcAft>
              <a:buClr>
                <a:schemeClr val="dk1"/>
              </a:buClr>
              <a:buSzPts val="1200"/>
              <a:buFont typeface="Avenir"/>
              <a:buNone/>
              <a:defRPr sz="1200" b="1"/>
            </a:lvl4pPr>
            <a:lvl5pPr marL="2286000" lvl="4" indent="-228600" algn="l">
              <a:lnSpc>
                <a:spcPct val="12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2" name="Google Shape;92;p19"/>
          <p:cNvSpPr txBox="1">
            <a:spLocks noGrp="1"/>
          </p:cNvSpPr>
          <p:nvPr>
            <p:ph type="body" idx="2"/>
          </p:nvPr>
        </p:nvSpPr>
        <p:spPr>
          <a:xfrm>
            <a:off x="813544" y="1878806"/>
            <a:ext cx="3684637"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1"/>
              </a:buClr>
              <a:buSzPts val="1400"/>
              <a:buChar char="•"/>
              <a:defRPr/>
            </a:lvl1pPr>
            <a:lvl2pPr marL="914400" lvl="1" indent="-228600" algn="l">
              <a:lnSpc>
                <a:spcPct val="120000"/>
              </a:lnSpc>
              <a:spcBef>
                <a:spcPts val="400"/>
              </a:spcBef>
              <a:spcAft>
                <a:spcPts val="0"/>
              </a:spcAft>
              <a:buClr>
                <a:schemeClr val="dk1"/>
              </a:buClr>
              <a:buSzPts val="1400"/>
              <a:buNone/>
              <a:defRPr/>
            </a:lvl2pPr>
            <a:lvl3pPr marL="1371600" lvl="2" indent="-317500" algn="l">
              <a:lnSpc>
                <a:spcPct val="120000"/>
              </a:lnSpc>
              <a:spcBef>
                <a:spcPts val="400"/>
              </a:spcBef>
              <a:spcAft>
                <a:spcPts val="0"/>
              </a:spcAft>
              <a:buClr>
                <a:schemeClr val="dk1"/>
              </a:buClr>
              <a:buSzPts val="1400"/>
              <a:buChar char="•"/>
              <a:defRPr/>
            </a:lvl3pPr>
            <a:lvl4pPr marL="1828800" lvl="3" indent="-228600" algn="l">
              <a:lnSpc>
                <a:spcPct val="120000"/>
              </a:lnSpc>
              <a:spcBef>
                <a:spcPts val="400"/>
              </a:spcBef>
              <a:spcAft>
                <a:spcPts val="0"/>
              </a:spcAft>
              <a:buClr>
                <a:schemeClr val="dk1"/>
              </a:buClr>
              <a:buSzPts val="1400"/>
              <a:buNone/>
              <a:defRPr/>
            </a:lvl4pPr>
            <a:lvl5pPr marL="2286000" lvl="4" indent="-317500" algn="l">
              <a:lnSpc>
                <a:spcPct val="12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19"/>
          <p:cNvSpPr txBox="1">
            <a:spLocks noGrp="1"/>
          </p:cNvSpPr>
          <p:nvPr>
            <p:ph type="body" idx="3"/>
          </p:nvPr>
        </p:nvSpPr>
        <p:spPr>
          <a:xfrm>
            <a:off x="4629150" y="1260872"/>
            <a:ext cx="3641449"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20000"/>
              </a:lnSpc>
              <a:spcBef>
                <a:spcPts val="800"/>
              </a:spcBef>
              <a:spcAft>
                <a:spcPts val="0"/>
              </a:spcAft>
              <a:buClr>
                <a:schemeClr val="dk1"/>
              </a:buClr>
              <a:buSzPts val="1800"/>
              <a:buNone/>
              <a:defRPr sz="1800" b="1"/>
            </a:lvl1pPr>
            <a:lvl2pPr marL="914400" lvl="1" indent="-228600" algn="l">
              <a:lnSpc>
                <a:spcPct val="120000"/>
              </a:lnSpc>
              <a:spcBef>
                <a:spcPts val="400"/>
              </a:spcBef>
              <a:spcAft>
                <a:spcPts val="0"/>
              </a:spcAft>
              <a:buClr>
                <a:schemeClr val="dk1"/>
              </a:buClr>
              <a:buSzPts val="1500"/>
              <a:buFont typeface="Avenir"/>
              <a:buNone/>
              <a:defRPr sz="1500" b="1"/>
            </a:lvl2pPr>
            <a:lvl3pPr marL="1371600" lvl="2" indent="-228600" algn="l">
              <a:lnSpc>
                <a:spcPct val="120000"/>
              </a:lnSpc>
              <a:spcBef>
                <a:spcPts val="400"/>
              </a:spcBef>
              <a:spcAft>
                <a:spcPts val="0"/>
              </a:spcAft>
              <a:buClr>
                <a:schemeClr val="dk1"/>
              </a:buClr>
              <a:buSzPts val="1400"/>
              <a:buNone/>
              <a:defRPr sz="1400" b="1"/>
            </a:lvl3pPr>
            <a:lvl4pPr marL="1828800" lvl="3" indent="-228600" algn="l">
              <a:lnSpc>
                <a:spcPct val="120000"/>
              </a:lnSpc>
              <a:spcBef>
                <a:spcPts val="400"/>
              </a:spcBef>
              <a:spcAft>
                <a:spcPts val="0"/>
              </a:spcAft>
              <a:buClr>
                <a:schemeClr val="dk1"/>
              </a:buClr>
              <a:buSzPts val="1200"/>
              <a:buFont typeface="Avenir"/>
              <a:buNone/>
              <a:defRPr sz="1200" b="1"/>
            </a:lvl4pPr>
            <a:lvl5pPr marL="2286000" lvl="4" indent="-228600" algn="l">
              <a:lnSpc>
                <a:spcPct val="12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p19"/>
          <p:cNvSpPr txBox="1">
            <a:spLocks noGrp="1"/>
          </p:cNvSpPr>
          <p:nvPr>
            <p:ph type="body" idx="4"/>
          </p:nvPr>
        </p:nvSpPr>
        <p:spPr>
          <a:xfrm>
            <a:off x="4629150" y="1878806"/>
            <a:ext cx="3641449"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1"/>
              </a:buClr>
              <a:buSzPts val="1400"/>
              <a:buChar char="•"/>
              <a:defRPr/>
            </a:lvl1pPr>
            <a:lvl2pPr marL="914400" lvl="1" indent="-228600" algn="l">
              <a:lnSpc>
                <a:spcPct val="120000"/>
              </a:lnSpc>
              <a:spcBef>
                <a:spcPts val="400"/>
              </a:spcBef>
              <a:spcAft>
                <a:spcPts val="0"/>
              </a:spcAft>
              <a:buClr>
                <a:schemeClr val="dk1"/>
              </a:buClr>
              <a:buSzPts val="1400"/>
              <a:buNone/>
              <a:defRPr/>
            </a:lvl2pPr>
            <a:lvl3pPr marL="1371600" lvl="2" indent="-317500" algn="l">
              <a:lnSpc>
                <a:spcPct val="120000"/>
              </a:lnSpc>
              <a:spcBef>
                <a:spcPts val="400"/>
              </a:spcBef>
              <a:spcAft>
                <a:spcPts val="0"/>
              </a:spcAft>
              <a:buClr>
                <a:schemeClr val="dk1"/>
              </a:buClr>
              <a:buSzPts val="1400"/>
              <a:buChar char="•"/>
              <a:defRPr/>
            </a:lvl3pPr>
            <a:lvl4pPr marL="1828800" lvl="3" indent="-228600" algn="l">
              <a:lnSpc>
                <a:spcPct val="120000"/>
              </a:lnSpc>
              <a:spcBef>
                <a:spcPts val="400"/>
              </a:spcBef>
              <a:spcAft>
                <a:spcPts val="0"/>
              </a:spcAft>
              <a:buClr>
                <a:schemeClr val="dk1"/>
              </a:buClr>
              <a:buSzPts val="1400"/>
              <a:buNone/>
              <a:defRPr/>
            </a:lvl4pPr>
            <a:lvl5pPr marL="2286000" lvl="4" indent="-317500" algn="l">
              <a:lnSpc>
                <a:spcPct val="12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19"/>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808022" y="540325"/>
            <a:ext cx="7462577" cy="1130532"/>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20"/>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0"/>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0"/>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1"/>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813545" y="342900"/>
            <a:ext cx="2765474" cy="1200150"/>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2400"/>
              <a:buFont typeface="Avenir"/>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22"/>
          <p:cNvSpPr txBox="1">
            <a:spLocks noGrp="1"/>
          </p:cNvSpPr>
          <p:nvPr>
            <p:ph type="body" idx="1"/>
          </p:nvPr>
        </p:nvSpPr>
        <p:spPr>
          <a:xfrm>
            <a:off x="3887391" y="740569"/>
            <a:ext cx="4383208" cy="3655219"/>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800"/>
              </a:spcBef>
              <a:spcAft>
                <a:spcPts val="0"/>
              </a:spcAft>
              <a:buClr>
                <a:schemeClr val="dk1"/>
              </a:buClr>
              <a:buSzPts val="1800"/>
              <a:buChar char="•"/>
              <a:defRPr sz="1800"/>
            </a:lvl1pPr>
            <a:lvl2pPr marL="914400" lvl="1" indent="-228600" algn="l">
              <a:lnSpc>
                <a:spcPct val="120000"/>
              </a:lnSpc>
              <a:spcBef>
                <a:spcPts val="400"/>
              </a:spcBef>
              <a:spcAft>
                <a:spcPts val="0"/>
              </a:spcAft>
              <a:buClr>
                <a:schemeClr val="dk1"/>
              </a:buClr>
              <a:buSzPts val="1500"/>
              <a:buFont typeface="Avenir"/>
              <a:buNone/>
              <a:defRPr sz="1500"/>
            </a:lvl2pPr>
            <a:lvl3pPr marL="1371600" lvl="2" indent="-317500" algn="l">
              <a:lnSpc>
                <a:spcPct val="120000"/>
              </a:lnSpc>
              <a:spcBef>
                <a:spcPts val="400"/>
              </a:spcBef>
              <a:spcAft>
                <a:spcPts val="0"/>
              </a:spcAft>
              <a:buClr>
                <a:schemeClr val="dk1"/>
              </a:buClr>
              <a:buSzPts val="1400"/>
              <a:buChar char="•"/>
              <a:defRPr sz="1400"/>
            </a:lvl3pPr>
            <a:lvl4pPr marL="1828800" lvl="3" indent="-228600" algn="l">
              <a:lnSpc>
                <a:spcPct val="120000"/>
              </a:lnSpc>
              <a:spcBef>
                <a:spcPts val="400"/>
              </a:spcBef>
              <a:spcAft>
                <a:spcPts val="0"/>
              </a:spcAft>
              <a:buClr>
                <a:schemeClr val="dk1"/>
              </a:buClr>
              <a:buSzPts val="1200"/>
              <a:buFont typeface="Avenir"/>
              <a:buNone/>
              <a:defRPr sz="1200"/>
            </a:lvl4pPr>
            <a:lvl5pPr marL="2286000" lvl="4" indent="-304800" algn="l">
              <a:lnSpc>
                <a:spcPct val="120000"/>
              </a:lnSpc>
              <a:spcBef>
                <a:spcPts val="400"/>
              </a:spcBef>
              <a:spcAft>
                <a:spcPts val="0"/>
              </a:spcAft>
              <a:buClr>
                <a:schemeClr val="dk1"/>
              </a:buClr>
              <a:buSzPts val="1200"/>
              <a:buChar char="•"/>
              <a:defRPr sz="12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0" name="Google Shape;110;p22"/>
          <p:cNvSpPr txBox="1">
            <a:spLocks noGrp="1"/>
          </p:cNvSpPr>
          <p:nvPr>
            <p:ph type="body" idx="2"/>
          </p:nvPr>
        </p:nvSpPr>
        <p:spPr>
          <a:xfrm>
            <a:off x="813545" y="1690007"/>
            <a:ext cx="2765474" cy="2711733"/>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dk1"/>
              </a:buClr>
              <a:buSzPts val="1200"/>
              <a:buNone/>
              <a:defRPr sz="1200"/>
            </a:lvl1pPr>
            <a:lvl2pPr marL="914400" lvl="1" indent="-228600" algn="l">
              <a:lnSpc>
                <a:spcPct val="120000"/>
              </a:lnSpc>
              <a:spcBef>
                <a:spcPts val="400"/>
              </a:spcBef>
              <a:spcAft>
                <a:spcPts val="0"/>
              </a:spcAft>
              <a:buClr>
                <a:schemeClr val="dk1"/>
              </a:buClr>
              <a:buSzPts val="1100"/>
              <a:buFont typeface="Avenir"/>
              <a:buNone/>
              <a:defRPr sz="1100"/>
            </a:lvl2pPr>
            <a:lvl3pPr marL="1371600" lvl="2" indent="-228600" algn="l">
              <a:lnSpc>
                <a:spcPct val="120000"/>
              </a:lnSpc>
              <a:spcBef>
                <a:spcPts val="400"/>
              </a:spcBef>
              <a:spcAft>
                <a:spcPts val="0"/>
              </a:spcAft>
              <a:buClr>
                <a:schemeClr val="dk1"/>
              </a:buClr>
              <a:buSzPts val="900"/>
              <a:buNone/>
              <a:defRPr sz="900"/>
            </a:lvl3pPr>
            <a:lvl4pPr marL="1828800" lvl="3" indent="-228600" algn="l">
              <a:lnSpc>
                <a:spcPct val="120000"/>
              </a:lnSpc>
              <a:spcBef>
                <a:spcPts val="400"/>
              </a:spcBef>
              <a:spcAft>
                <a:spcPts val="0"/>
              </a:spcAft>
              <a:buClr>
                <a:schemeClr val="dk1"/>
              </a:buClr>
              <a:buSzPts val="800"/>
              <a:buFont typeface="Avenir"/>
              <a:buNone/>
              <a:defRPr sz="800"/>
            </a:lvl4pPr>
            <a:lvl5pPr marL="2286000" lvl="4" indent="-228600" algn="l">
              <a:lnSpc>
                <a:spcPct val="12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22"/>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808022" y="540325"/>
            <a:ext cx="7462577" cy="1130532"/>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rot="5400000">
            <a:off x="3221742" y="-593234"/>
            <a:ext cx="2635135" cy="7462577"/>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1"/>
              </a:buClr>
              <a:buSzPts val="1400"/>
              <a:buChar char="•"/>
              <a:defRPr/>
            </a:lvl1pPr>
            <a:lvl2pPr marL="914400" lvl="1" indent="-228600" algn="l">
              <a:lnSpc>
                <a:spcPct val="120000"/>
              </a:lnSpc>
              <a:spcBef>
                <a:spcPts val="400"/>
              </a:spcBef>
              <a:spcAft>
                <a:spcPts val="0"/>
              </a:spcAft>
              <a:buClr>
                <a:schemeClr val="dk1"/>
              </a:buClr>
              <a:buSzPts val="1400"/>
              <a:buNone/>
              <a:defRPr/>
            </a:lvl2pPr>
            <a:lvl3pPr marL="1371600" lvl="2" indent="-317500" algn="l">
              <a:lnSpc>
                <a:spcPct val="120000"/>
              </a:lnSpc>
              <a:spcBef>
                <a:spcPts val="400"/>
              </a:spcBef>
              <a:spcAft>
                <a:spcPts val="0"/>
              </a:spcAft>
              <a:buClr>
                <a:schemeClr val="dk1"/>
              </a:buClr>
              <a:buSzPts val="1400"/>
              <a:buChar char="•"/>
              <a:defRPr/>
            </a:lvl3pPr>
            <a:lvl4pPr marL="1828800" lvl="3" indent="-228600" algn="l">
              <a:lnSpc>
                <a:spcPct val="120000"/>
              </a:lnSpc>
              <a:spcBef>
                <a:spcPts val="400"/>
              </a:spcBef>
              <a:spcAft>
                <a:spcPts val="0"/>
              </a:spcAft>
              <a:buClr>
                <a:schemeClr val="dk1"/>
              </a:buClr>
              <a:buSzPts val="1400"/>
              <a:buNone/>
              <a:defRPr/>
            </a:lvl4pPr>
            <a:lvl5pPr marL="2286000" lvl="4" indent="-317500" algn="l">
              <a:lnSpc>
                <a:spcPct val="12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3"/>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rot="5400000">
            <a:off x="5761944" y="1663472"/>
            <a:ext cx="3796393" cy="1710418"/>
          </a:xfrm>
          <a:prstGeom prst="rect">
            <a:avLst/>
          </a:prstGeom>
          <a:noFill/>
          <a:ln>
            <a:noFill/>
          </a:ln>
        </p:spPr>
        <p:txBody>
          <a:bodyPr spcFirstLastPara="1" wrap="square" lIns="68575" tIns="34275" rIns="68575" bIns="34275" anchor="b" anchorCtr="0">
            <a:normAutofit/>
          </a:bodyPr>
          <a:lstStyle>
            <a:lvl1pPr lvl="0" algn="l">
              <a:lnSpc>
                <a:spcPct val="11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1773691" y="-524556"/>
            <a:ext cx="3796393" cy="6086475"/>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1"/>
              </a:buClr>
              <a:buSzPts val="1400"/>
              <a:buChar char="•"/>
              <a:defRPr/>
            </a:lvl1pPr>
            <a:lvl2pPr marL="914400" lvl="1" indent="-228600" algn="l">
              <a:lnSpc>
                <a:spcPct val="120000"/>
              </a:lnSpc>
              <a:spcBef>
                <a:spcPts val="400"/>
              </a:spcBef>
              <a:spcAft>
                <a:spcPts val="0"/>
              </a:spcAft>
              <a:buClr>
                <a:schemeClr val="dk1"/>
              </a:buClr>
              <a:buSzPts val="1400"/>
              <a:buNone/>
              <a:defRPr/>
            </a:lvl2pPr>
            <a:lvl3pPr marL="1371600" lvl="2" indent="-317500" algn="l">
              <a:lnSpc>
                <a:spcPct val="120000"/>
              </a:lnSpc>
              <a:spcBef>
                <a:spcPts val="400"/>
              </a:spcBef>
              <a:spcAft>
                <a:spcPts val="0"/>
              </a:spcAft>
              <a:buClr>
                <a:schemeClr val="dk1"/>
              </a:buClr>
              <a:buSzPts val="1400"/>
              <a:buChar char="•"/>
              <a:defRPr/>
            </a:lvl3pPr>
            <a:lvl4pPr marL="1828800" lvl="3" indent="-228600" algn="l">
              <a:lnSpc>
                <a:spcPct val="120000"/>
              </a:lnSpc>
              <a:spcBef>
                <a:spcPts val="400"/>
              </a:spcBef>
              <a:spcAft>
                <a:spcPts val="0"/>
              </a:spcAft>
              <a:buClr>
                <a:schemeClr val="dk1"/>
              </a:buClr>
              <a:buSzPts val="1400"/>
              <a:buNone/>
              <a:defRPr/>
            </a:lvl4pPr>
            <a:lvl5pPr marL="2286000" lvl="4" indent="-317500" algn="l">
              <a:lnSpc>
                <a:spcPct val="12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6602844" y="2591922"/>
            <a:ext cx="2541156" cy="2554756"/>
          </a:xfrm>
          <a:custGeom>
            <a:avLst/>
            <a:gdLst/>
            <a:ahLst/>
            <a:cxnLst/>
            <a:rect l="l" t="t" r="r" b="b"/>
            <a:pathLst>
              <a:path w="3388208" h="3406341" extrusionOk="0">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52" name="Google Shape;52;p13"/>
          <p:cNvSpPr txBox="1">
            <a:spLocks noGrp="1"/>
          </p:cNvSpPr>
          <p:nvPr>
            <p:ph type="title"/>
          </p:nvPr>
        </p:nvSpPr>
        <p:spPr>
          <a:xfrm>
            <a:off x="808022" y="540325"/>
            <a:ext cx="7462577" cy="1130532"/>
          </a:xfrm>
          <a:prstGeom prst="rect">
            <a:avLst/>
          </a:prstGeom>
          <a:noFill/>
          <a:ln>
            <a:noFill/>
          </a:ln>
        </p:spPr>
        <p:txBody>
          <a:bodyPr spcFirstLastPara="1" wrap="square" lIns="68575" tIns="34275" rIns="68575" bIns="34275" anchor="b" anchorCtr="0">
            <a:normAutofit/>
          </a:bodyPr>
          <a:lstStyle>
            <a:lvl1pPr marR="0" lvl="0" algn="l" rtl="0">
              <a:lnSpc>
                <a:spcPct val="11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808022" y="1820487"/>
            <a:ext cx="7462577" cy="2635135"/>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1pPr>
            <a:lvl2pPr marL="914400" marR="0" lvl="1" indent="-228600" algn="l" rtl="0">
              <a:lnSpc>
                <a:spcPct val="120000"/>
              </a:lnSpc>
              <a:spcBef>
                <a:spcPts val="400"/>
              </a:spcBef>
              <a:spcAft>
                <a:spcPts val="0"/>
              </a:spcAft>
              <a:buClr>
                <a:schemeClr val="dk1"/>
              </a:buClr>
              <a:buSzPts val="1200"/>
              <a:buFont typeface="Avenir"/>
              <a:buNone/>
              <a:defRPr sz="1200" b="1" i="0" u="none" strike="noStrike" cap="none">
                <a:solidFill>
                  <a:schemeClr val="dk1"/>
                </a:solidFill>
                <a:latin typeface="Avenir"/>
                <a:ea typeface="Avenir"/>
                <a:cs typeface="Avenir"/>
                <a:sym typeface="Avenir"/>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Avenir"/>
                <a:ea typeface="Avenir"/>
                <a:cs typeface="Avenir"/>
                <a:sym typeface="Avenir"/>
              </a:defRPr>
            </a:lvl3pPr>
            <a:lvl4pPr marL="1828800" marR="0" lvl="3" indent="-228600" algn="l" rtl="0">
              <a:lnSpc>
                <a:spcPct val="120000"/>
              </a:lnSpc>
              <a:spcBef>
                <a:spcPts val="400"/>
              </a:spcBef>
              <a:spcAft>
                <a:spcPts val="0"/>
              </a:spcAft>
              <a:buClr>
                <a:schemeClr val="dk1"/>
              </a:buClr>
              <a:buSzPts val="900"/>
              <a:buFont typeface="Avenir"/>
              <a:buNone/>
              <a:defRPr sz="900" b="1" i="0" u="none" strike="noStrike" cap="none">
                <a:solidFill>
                  <a:schemeClr val="dk1"/>
                </a:solidFill>
                <a:latin typeface="Avenir"/>
                <a:ea typeface="Avenir"/>
                <a:cs typeface="Avenir"/>
                <a:sym typeface="Avenir"/>
              </a:defRPr>
            </a:lvl4pPr>
            <a:lvl5pPr marL="2286000" marR="0" lvl="4" indent="-285750" algn="l" rtl="0">
              <a:lnSpc>
                <a:spcPct val="120000"/>
              </a:lnSpc>
              <a:spcBef>
                <a:spcPts val="400"/>
              </a:spcBef>
              <a:spcAft>
                <a:spcPts val="0"/>
              </a:spcAft>
              <a:buClr>
                <a:schemeClr val="dk1"/>
              </a:buClr>
              <a:buSzPts val="900"/>
              <a:buFont typeface="Arial"/>
              <a:buChar char="•"/>
              <a:defRPr sz="900" b="0" i="0" u="none" strike="noStrike" cap="none">
                <a:solidFill>
                  <a:schemeClr val="dk1"/>
                </a:solidFill>
                <a:latin typeface="Avenir"/>
                <a:ea typeface="Avenir"/>
                <a:cs typeface="Avenir"/>
                <a:sym typeface="Aveni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54" name="Google Shape;54;p13"/>
          <p:cNvSpPr txBox="1">
            <a:spLocks noGrp="1"/>
          </p:cNvSpPr>
          <p:nvPr>
            <p:ph type="dt" idx="10"/>
          </p:nvPr>
        </p:nvSpPr>
        <p:spPr>
          <a:xfrm>
            <a:off x="6932813" y="4767263"/>
            <a:ext cx="1722452"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chemeClr val="lt1"/>
                </a:solidFill>
                <a:latin typeface="Avenir"/>
                <a:ea typeface="Avenir"/>
                <a:cs typeface="Avenir"/>
                <a:sym typeface="Avenir"/>
              </a:defRPr>
            </a:lvl1pPr>
            <a:lvl2pPr marR="0" lvl="1" algn="l" rtl="0">
              <a:spcBef>
                <a:spcPts val="0"/>
              </a:spcBef>
              <a:spcAft>
                <a:spcPts val="0"/>
              </a:spcAft>
              <a:buSzPts val="1100"/>
              <a:buNone/>
              <a:defRPr sz="1400" b="0" i="0" u="none" strike="noStrike" cap="none">
                <a:solidFill>
                  <a:schemeClr val="dk1"/>
                </a:solidFill>
                <a:latin typeface="Avenir"/>
                <a:ea typeface="Avenir"/>
                <a:cs typeface="Avenir"/>
                <a:sym typeface="Avenir"/>
              </a:defRPr>
            </a:lvl2pPr>
            <a:lvl3pPr marR="0" lvl="2" algn="l" rtl="0">
              <a:spcBef>
                <a:spcPts val="0"/>
              </a:spcBef>
              <a:spcAft>
                <a:spcPts val="0"/>
              </a:spcAft>
              <a:buSzPts val="1100"/>
              <a:buNone/>
              <a:defRPr sz="1400" b="0" i="0" u="none" strike="noStrike" cap="none">
                <a:solidFill>
                  <a:schemeClr val="dk1"/>
                </a:solidFill>
                <a:latin typeface="Avenir"/>
                <a:ea typeface="Avenir"/>
                <a:cs typeface="Avenir"/>
                <a:sym typeface="Avenir"/>
              </a:defRPr>
            </a:lvl3pPr>
            <a:lvl4pPr marR="0" lvl="3" algn="l" rtl="0">
              <a:spcBef>
                <a:spcPts val="0"/>
              </a:spcBef>
              <a:spcAft>
                <a:spcPts val="0"/>
              </a:spcAft>
              <a:buSzPts val="1100"/>
              <a:buNone/>
              <a:defRPr sz="1400" b="0" i="0" u="none" strike="noStrike" cap="none">
                <a:solidFill>
                  <a:schemeClr val="dk1"/>
                </a:solidFill>
                <a:latin typeface="Avenir"/>
                <a:ea typeface="Avenir"/>
                <a:cs typeface="Avenir"/>
                <a:sym typeface="Avenir"/>
              </a:defRPr>
            </a:lvl4pPr>
            <a:lvl5pPr marR="0" lvl="4" algn="l" rtl="0">
              <a:spcBef>
                <a:spcPts val="0"/>
              </a:spcBef>
              <a:spcAft>
                <a:spcPts val="0"/>
              </a:spcAft>
              <a:buSzPts val="1100"/>
              <a:buNone/>
              <a:defRPr sz="1400" b="0" i="0" u="none" strike="noStrike" cap="none">
                <a:solidFill>
                  <a:schemeClr val="dk1"/>
                </a:solidFill>
                <a:latin typeface="Avenir"/>
                <a:ea typeface="Avenir"/>
                <a:cs typeface="Avenir"/>
                <a:sym typeface="Avenir"/>
              </a:defRPr>
            </a:lvl5pPr>
            <a:lvl6pPr marR="0" lvl="5" algn="l" rtl="0">
              <a:spcBef>
                <a:spcPts val="0"/>
              </a:spcBef>
              <a:spcAft>
                <a:spcPts val="0"/>
              </a:spcAft>
              <a:buSzPts val="1100"/>
              <a:buNone/>
              <a:defRPr sz="1400" b="0" i="0" u="none" strike="noStrike" cap="none">
                <a:solidFill>
                  <a:schemeClr val="dk1"/>
                </a:solidFill>
                <a:latin typeface="Avenir"/>
                <a:ea typeface="Avenir"/>
                <a:cs typeface="Avenir"/>
                <a:sym typeface="Avenir"/>
              </a:defRPr>
            </a:lvl6pPr>
            <a:lvl7pPr marR="0" lvl="6" algn="l" rtl="0">
              <a:spcBef>
                <a:spcPts val="0"/>
              </a:spcBef>
              <a:spcAft>
                <a:spcPts val="0"/>
              </a:spcAft>
              <a:buSzPts val="1100"/>
              <a:buNone/>
              <a:defRPr sz="1400" b="0" i="0" u="none" strike="noStrike" cap="none">
                <a:solidFill>
                  <a:schemeClr val="dk1"/>
                </a:solidFill>
                <a:latin typeface="Avenir"/>
                <a:ea typeface="Avenir"/>
                <a:cs typeface="Avenir"/>
                <a:sym typeface="Avenir"/>
              </a:defRPr>
            </a:lvl7pPr>
            <a:lvl8pPr marR="0" lvl="7" algn="l" rtl="0">
              <a:spcBef>
                <a:spcPts val="0"/>
              </a:spcBef>
              <a:spcAft>
                <a:spcPts val="0"/>
              </a:spcAft>
              <a:buSzPts val="1100"/>
              <a:buNone/>
              <a:defRPr sz="1400" b="0" i="0" u="none" strike="noStrike" cap="none">
                <a:solidFill>
                  <a:schemeClr val="dk1"/>
                </a:solidFill>
                <a:latin typeface="Avenir"/>
                <a:ea typeface="Avenir"/>
                <a:cs typeface="Avenir"/>
                <a:sym typeface="Avenir"/>
              </a:defRPr>
            </a:lvl8pPr>
            <a:lvl9pPr marR="0" lvl="8" algn="l" rtl="0">
              <a:spcBef>
                <a:spcPts val="0"/>
              </a:spcBef>
              <a:spcAft>
                <a:spcPts val="0"/>
              </a:spcAft>
              <a:buSzPts val="1100"/>
              <a:buNone/>
              <a:defRPr sz="1400" b="0" i="0" u="none" strike="noStrike" cap="none">
                <a:solidFill>
                  <a:schemeClr val="dk1"/>
                </a:solidFill>
                <a:latin typeface="Avenir"/>
                <a:ea typeface="Avenir"/>
                <a:cs typeface="Avenir"/>
                <a:sym typeface="Avenir"/>
              </a:defRPr>
            </a:lvl9pPr>
          </a:lstStyle>
          <a:p>
            <a:endParaRPr/>
          </a:p>
        </p:txBody>
      </p:sp>
      <p:sp>
        <p:nvSpPr>
          <p:cNvPr id="55" name="Google Shape;55;p13"/>
          <p:cNvSpPr txBox="1">
            <a:spLocks noGrp="1"/>
          </p:cNvSpPr>
          <p:nvPr>
            <p:ph type="ftr" idx="11"/>
          </p:nvPr>
        </p:nvSpPr>
        <p:spPr>
          <a:xfrm rot="5400000">
            <a:off x="-1207785" y="1444931"/>
            <a:ext cx="2872763"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chemeClr val="dk1"/>
                </a:solidFill>
                <a:latin typeface="Avenir"/>
                <a:ea typeface="Avenir"/>
                <a:cs typeface="Avenir"/>
                <a:sym typeface="Avenir"/>
              </a:defRPr>
            </a:lvl1pPr>
            <a:lvl2pPr marR="0" lvl="1" algn="l" rtl="0">
              <a:spcBef>
                <a:spcPts val="0"/>
              </a:spcBef>
              <a:spcAft>
                <a:spcPts val="0"/>
              </a:spcAft>
              <a:buSzPts val="1100"/>
              <a:buNone/>
              <a:defRPr sz="1400" b="0" i="0" u="none" strike="noStrike" cap="none">
                <a:solidFill>
                  <a:schemeClr val="dk1"/>
                </a:solidFill>
                <a:latin typeface="Avenir"/>
                <a:ea typeface="Avenir"/>
                <a:cs typeface="Avenir"/>
                <a:sym typeface="Avenir"/>
              </a:defRPr>
            </a:lvl2pPr>
            <a:lvl3pPr marR="0" lvl="2" algn="l" rtl="0">
              <a:spcBef>
                <a:spcPts val="0"/>
              </a:spcBef>
              <a:spcAft>
                <a:spcPts val="0"/>
              </a:spcAft>
              <a:buSzPts val="1100"/>
              <a:buNone/>
              <a:defRPr sz="1400" b="0" i="0" u="none" strike="noStrike" cap="none">
                <a:solidFill>
                  <a:schemeClr val="dk1"/>
                </a:solidFill>
                <a:latin typeface="Avenir"/>
                <a:ea typeface="Avenir"/>
                <a:cs typeface="Avenir"/>
                <a:sym typeface="Avenir"/>
              </a:defRPr>
            </a:lvl3pPr>
            <a:lvl4pPr marR="0" lvl="3" algn="l" rtl="0">
              <a:spcBef>
                <a:spcPts val="0"/>
              </a:spcBef>
              <a:spcAft>
                <a:spcPts val="0"/>
              </a:spcAft>
              <a:buSzPts val="1100"/>
              <a:buNone/>
              <a:defRPr sz="1400" b="0" i="0" u="none" strike="noStrike" cap="none">
                <a:solidFill>
                  <a:schemeClr val="dk1"/>
                </a:solidFill>
                <a:latin typeface="Avenir"/>
                <a:ea typeface="Avenir"/>
                <a:cs typeface="Avenir"/>
                <a:sym typeface="Avenir"/>
              </a:defRPr>
            </a:lvl4pPr>
            <a:lvl5pPr marR="0" lvl="4" algn="l" rtl="0">
              <a:spcBef>
                <a:spcPts val="0"/>
              </a:spcBef>
              <a:spcAft>
                <a:spcPts val="0"/>
              </a:spcAft>
              <a:buSzPts val="1100"/>
              <a:buNone/>
              <a:defRPr sz="1400" b="0" i="0" u="none" strike="noStrike" cap="none">
                <a:solidFill>
                  <a:schemeClr val="dk1"/>
                </a:solidFill>
                <a:latin typeface="Avenir"/>
                <a:ea typeface="Avenir"/>
                <a:cs typeface="Avenir"/>
                <a:sym typeface="Avenir"/>
              </a:defRPr>
            </a:lvl5pPr>
            <a:lvl6pPr marR="0" lvl="5" algn="l" rtl="0">
              <a:spcBef>
                <a:spcPts val="0"/>
              </a:spcBef>
              <a:spcAft>
                <a:spcPts val="0"/>
              </a:spcAft>
              <a:buSzPts val="1100"/>
              <a:buNone/>
              <a:defRPr sz="1400" b="0" i="0" u="none" strike="noStrike" cap="none">
                <a:solidFill>
                  <a:schemeClr val="dk1"/>
                </a:solidFill>
                <a:latin typeface="Avenir"/>
                <a:ea typeface="Avenir"/>
                <a:cs typeface="Avenir"/>
                <a:sym typeface="Avenir"/>
              </a:defRPr>
            </a:lvl6pPr>
            <a:lvl7pPr marR="0" lvl="6" algn="l" rtl="0">
              <a:spcBef>
                <a:spcPts val="0"/>
              </a:spcBef>
              <a:spcAft>
                <a:spcPts val="0"/>
              </a:spcAft>
              <a:buSzPts val="1100"/>
              <a:buNone/>
              <a:defRPr sz="1400" b="0" i="0" u="none" strike="noStrike" cap="none">
                <a:solidFill>
                  <a:schemeClr val="dk1"/>
                </a:solidFill>
                <a:latin typeface="Avenir"/>
                <a:ea typeface="Avenir"/>
                <a:cs typeface="Avenir"/>
                <a:sym typeface="Avenir"/>
              </a:defRPr>
            </a:lvl7pPr>
            <a:lvl8pPr marR="0" lvl="7" algn="l" rtl="0">
              <a:spcBef>
                <a:spcPts val="0"/>
              </a:spcBef>
              <a:spcAft>
                <a:spcPts val="0"/>
              </a:spcAft>
              <a:buSzPts val="1100"/>
              <a:buNone/>
              <a:defRPr sz="1400" b="0" i="0" u="none" strike="noStrike" cap="none">
                <a:solidFill>
                  <a:schemeClr val="dk1"/>
                </a:solidFill>
                <a:latin typeface="Avenir"/>
                <a:ea typeface="Avenir"/>
                <a:cs typeface="Avenir"/>
                <a:sym typeface="Avenir"/>
              </a:defRPr>
            </a:lvl8pPr>
            <a:lvl9pPr marR="0" lvl="8" algn="l" rtl="0">
              <a:spcBef>
                <a:spcPts val="0"/>
              </a:spcBef>
              <a:spcAft>
                <a:spcPts val="0"/>
              </a:spcAft>
              <a:buSzPts val="1100"/>
              <a:buNone/>
              <a:defRPr sz="1400" b="0" i="0" u="none" strike="noStrike" cap="none">
                <a:solidFill>
                  <a:schemeClr val="dk1"/>
                </a:solidFill>
                <a:latin typeface="Avenir"/>
                <a:ea typeface="Avenir"/>
                <a:cs typeface="Avenir"/>
                <a:sym typeface="Avenir"/>
              </a:defRPr>
            </a:lvl9pPr>
          </a:lstStyle>
          <a:p>
            <a:endParaRPr/>
          </a:p>
        </p:txBody>
      </p:sp>
      <p:sp>
        <p:nvSpPr>
          <p:cNvPr id="56" name="Google Shape;56;p13"/>
          <p:cNvSpPr txBox="1">
            <a:spLocks noGrp="1"/>
          </p:cNvSpPr>
          <p:nvPr>
            <p:ph type="sldNum" idx="12"/>
          </p:nvPr>
        </p:nvSpPr>
        <p:spPr>
          <a:xfrm>
            <a:off x="8655266" y="4767263"/>
            <a:ext cx="30823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lt1"/>
                </a:solidFill>
                <a:latin typeface="Avenir"/>
                <a:ea typeface="Avenir"/>
                <a:cs typeface="Avenir"/>
                <a:sym typeface="Avenir"/>
              </a:defRPr>
            </a:lvl1pPr>
            <a:lvl2pPr marL="0" marR="0" lvl="1" indent="0" algn="r" rtl="0">
              <a:spcBef>
                <a:spcPts val="0"/>
              </a:spcBef>
              <a:buNone/>
              <a:defRPr sz="700" b="0" i="0" u="none" strike="noStrike" cap="none">
                <a:solidFill>
                  <a:schemeClr val="lt1"/>
                </a:solidFill>
                <a:latin typeface="Avenir"/>
                <a:ea typeface="Avenir"/>
                <a:cs typeface="Avenir"/>
                <a:sym typeface="Avenir"/>
              </a:defRPr>
            </a:lvl2pPr>
            <a:lvl3pPr marL="0" marR="0" lvl="2" indent="0" algn="r" rtl="0">
              <a:spcBef>
                <a:spcPts val="0"/>
              </a:spcBef>
              <a:buNone/>
              <a:defRPr sz="700" b="0" i="0" u="none" strike="noStrike" cap="none">
                <a:solidFill>
                  <a:schemeClr val="lt1"/>
                </a:solidFill>
                <a:latin typeface="Avenir"/>
                <a:ea typeface="Avenir"/>
                <a:cs typeface="Avenir"/>
                <a:sym typeface="Avenir"/>
              </a:defRPr>
            </a:lvl3pPr>
            <a:lvl4pPr marL="0" marR="0" lvl="3" indent="0" algn="r" rtl="0">
              <a:spcBef>
                <a:spcPts val="0"/>
              </a:spcBef>
              <a:buNone/>
              <a:defRPr sz="700" b="0" i="0" u="none" strike="noStrike" cap="none">
                <a:solidFill>
                  <a:schemeClr val="lt1"/>
                </a:solidFill>
                <a:latin typeface="Avenir"/>
                <a:ea typeface="Avenir"/>
                <a:cs typeface="Avenir"/>
                <a:sym typeface="Avenir"/>
              </a:defRPr>
            </a:lvl4pPr>
            <a:lvl5pPr marL="0" marR="0" lvl="4" indent="0" algn="r" rtl="0">
              <a:spcBef>
                <a:spcPts val="0"/>
              </a:spcBef>
              <a:buNone/>
              <a:defRPr sz="700" b="0" i="0" u="none" strike="noStrike" cap="none">
                <a:solidFill>
                  <a:schemeClr val="lt1"/>
                </a:solidFill>
                <a:latin typeface="Avenir"/>
                <a:ea typeface="Avenir"/>
                <a:cs typeface="Avenir"/>
                <a:sym typeface="Avenir"/>
              </a:defRPr>
            </a:lvl5pPr>
            <a:lvl6pPr marL="0" marR="0" lvl="5" indent="0" algn="r" rtl="0">
              <a:spcBef>
                <a:spcPts val="0"/>
              </a:spcBef>
              <a:buNone/>
              <a:defRPr sz="700" b="0" i="0" u="none" strike="noStrike" cap="none">
                <a:solidFill>
                  <a:schemeClr val="lt1"/>
                </a:solidFill>
                <a:latin typeface="Avenir"/>
                <a:ea typeface="Avenir"/>
                <a:cs typeface="Avenir"/>
                <a:sym typeface="Avenir"/>
              </a:defRPr>
            </a:lvl6pPr>
            <a:lvl7pPr marL="0" marR="0" lvl="6" indent="0" algn="r" rtl="0">
              <a:spcBef>
                <a:spcPts val="0"/>
              </a:spcBef>
              <a:buNone/>
              <a:defRPr sz="700" b="0" i="0" u="none" strike="noStrike" cap="none">
                <a:solidFill>
                  <a:schemeClr val="lt1"/>
                </a:solidFill>
                <a:latin typeface="Avenir"/>
                <a:ea typeface="Avenir"/>
                <a:cs typeface="Avenir"/>
                <a:sym typeface="Avenir"/>
              </a:defRPr>
            </a:lvl7pPr>
            <a:lvl8pPr marL="0" marR="0" lvl="7" indent="0" algn="r" rtl="0">
              <a:spcBef>
                <a:spcPts val="0"/>
              </a:spcBef>
              <a:buNone/>
              <a:defRPr sz="700" b="0" i="0" u="none" strike="noStrike" cap="none">
                <a:solidFill>
                  <a:schemeClr val="lt1"/>
                </a:solidFill>
                <a:latin typeface="Avenir"/>
                <a:ea typeface="Avenir"/>
                <a:cs typeface="Avenir"/>
                <a:sym typeface="Avenir"/>
              </a:defRPr>
            </a:lvl8pPr>
            <a:lvl9pPr marL="0" marR="0" lvl="8" indent="0" algn="r" rtl="0">
              <a:spcBef>
                <a:spcPts val="0"/>
              </a:spcBef>
              <a:buNone/>
              <a:defRPr sz="7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M0VWroX0gZA"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hyperlink" Target="https://www.readingrockets.org/article/instruction-metacognitive-strategies-enhances-reading-comprehension-and-vocabulary"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35.jpg"/><Relationship Id="rId4" Type="http://schemas.openxmlformats.org/officeDocument/2006/relationships/hyperlink" Target="https://www.neuhaus.org/educators/consumabl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jp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5"/>
          <p:cNvSpPr/>
          <p:nvPr/>
        </p:nvSpPr>
        <p:spPr>
          <a:xfrm>
            <a:off x="-1396538" y="99752"/>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31" name="Google Shape;131;p25"/>
          <p:cNvSpPr txBox="1">
            <a:spLocks noGrp="1"/>
          </p:cNvSpPr>
          <p:nvPr>
            <p:ph type="ctrTitle"/>
          </p:nvPr>
        </p:nvSpPr>
        <p:spPr>
          <a:xfrm>
            <a:off x="257176" y="1195292"/>
            <a:ext cx="3272802" cy="2378081"/>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2700"/>
              <a:buFont typeface="Avenir"/>
              <a:buNone/>
            </a:pPr>
            <a:r>
              <a:rPr lang="en" sz="2700" dirty="0">
                <a:latin typeface="Baskerville Old Face" panose="02020602080505020303" pitchFamily="18" charset="0"/>
              </a:rPr>
              <a:t>Unwrapping  Structured Literacy </a:t>
            </a:r>
            <a:r>
              <a:rPr lang="en-US" sz="2700" dirty="0">
                <a:latin typeface="Baskerville Old Face" panose="02020602080505020303" pitchFamily="18" charset="0"/>
              </a:rPr>
              <a:t>and</a:t>
            </a:r>
            <a:br>
              <a:rPr lang="en" sz="2700" dirty="0">
                <a:latin typeface="Baskerville Old Face" panose="02020602080505020303" pitchFamily="18" charset="0"/>
              </a:rPr>
            </a:br>
            <a:r>
              <a:rPr lang="en" sz="2700" dirty="0">
                <a:latin typeface="Baskerville Old Face" panose="02020602080505020303" pitchFamily="18" charset="0"/>
              </a:rPr>
              <a:t>Why It Is Important For </a:t>
            </a:r>
            <a:r>
              <a:rPr lang="en" sz="2700" dirty="0">
                <a:solidFill>
                  <a:srgbClr val="FFC000"/>
                </a:solidFill>
                <a:latin typeface="Baskerville Old Face" panose="02020602080505020303" pitchFamily="18" charset="0"/>
              </a:rPr>
              <a:t>ALL</a:t>
            </a:r>
            <a:r>
              <a:rPr lang="en" sz="2700" dirty="0">
                <a:latin typeface="Baskerville Old Face" panose="02020602080505020303" pitchFamily="18" charset="0"/>
              </a:rPr>
              <a:t> Classroom Teachers</a:t>
            </a:r>
            <a:br>
              <a:rPr lang="en" sz="2700" dirty="0"/>
            </a:br>
            <a:endParaRPr sz="2700" dirty="0"/>
          </a:p>
        </p:txBody>
      </p:sp>
      <p:sp>
        <p:nvSpPr>
          <p:cNvPr id="132" name="Google Shape;132;p25"/>
          <p:cNvSpPr txBox="1">
            <a:spLocks noGrp="1"/>
          </p:cNvSpPr>
          <p:nvPr>
            <p:ph type="subTitle" idx="1"/>
          </p:nvPr>
        </p:nvSpPr>
        <p:spPr>
          <a:xfrm>
            <a:off x="-1002549" y="3948208"/>
            <a:ext cx="3177553" cy="1145420"/>
          </a:xfrm>
          <a:prstGeom prst="rect">
            <a:avLst/>
          </a:prstGeom>
          <a:noFill/>
          <a:ln>
            <a:noFill/>
          </a:ln>
        </p:spPr>
        <p:txBody>
          <a:bodyPr spcFirstLastPara="1" wrap="square" lIns="68575" tIns="34275" rIns="68575" bIns="34275" anchor="t" anchorCtr="0">
            <a:normAutofit/>
          </a:bodyPr>
          <a:lstStyle/>
          <a:p>
            <a:pPr marL="0" lvl="0" indent="0" algn="l" rtl="0">
              <a:lnSpc>
                <a:spcPct val="110000"/>
              </a:lnSpc>
              <a:spcBef>
                <a:spcPts val="0"/>
              </a:spcBef>
              <a:spcAft>
                <a:spcPts val="0"/>
              </a:spcAft>
              <a:buClr>
                <a:schemeClr val="dk1"/>
              </a:buClr>
              <a:buSzPts val="1400"/>
              <a:buNone/>
            </a:pPr>
            <a:r>
              <a:rPr lang="en" sz="2400" b="1" dirty="0">
                <a:latin typeface="Baskerville Old Face" panose="02020602080505020303" pitchFamily="18" charset="0"/>
              </a:rPr>
              <a:t>Dr. Katie Tonore, Ed.D </a:t>
            </a:r>
            <a:endParaRPr sz="2400" dirty="0">
              <a:latin typeface="Baskerville Old Face" panose="02020602080505020303" pitchFamily="18" charset="0"/>
            </a:endParaRPr>
          </a:p>
        </p:txBody>
      </p:sp>
      <p:sp>
        <p:nvSpPr>
          <p:cNvPr id="133" name="Google Shape;133;p25"/>
          <p:cNvSpPr/>
          <p:nvPr/>
        </p:nvSpPr>
        <p:spPr>
          <a:xfrm rot="-5400000">
            <a:off x="6596044" y="-6799"/>
            <a:ext cx="2541156" cy="2554756"/>
          </a:xfrm>
          <a:custGeom>
            <a:avLst/>
            <a:gdLst/>
            <a:ahLst/>
            <a:cxnLst/>
            <a:rect l="l" t="t" r="r" b="b"/>
            <a:pathLst>
              <a:path w="3388208" h="3406341" extrusionOk="0">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34" name="Google Shape;134;p25"/>
          <p:cNvSpPr/>
          <p:nvPr/>
        </p:nvSpPr>
        <p:spPr>
          <a:xfrm>
            <a:off x="6602844" y="2591922"/>
            <a:ext cx="2541156" cy="2554756"/>
          </a:xfrm>
          <a:custGeom>
            <a:avLst/>
            <a:gdLst/>
            <a:ahLst/>
            <a:cxnLst/>
            <a:rect l="l" t="t" r="r" b="b"/>
            <a:pathLst>
              <a:path w="3388208" h="3406341" extrusionOk="0">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3" name="Picture 2">
            <a:extLst>
              <a:ext uri="{FF2B5EF4-FFF2-40B4-BE49-F238E27FC236}">
                <a16:creationId xmlns:a16="http://schemas.microsoft.com/office/drawing/2014/main" id="{23BE3ACA-C21F-4E62-A753-40F7470730D1}"/>
              </a:ext>
            </a:extLst>
          </p:cNvPr>
          <p:cNvPicPr>
            <a:picLocks noChangeAspect="1"/>
          </p:cNvPicPr>
          <p:nvPr/>
        </p:nvPicPr>
        <p:blipFill>
          <a:blip r:embed="rId3"/>
          <a:stretch>
            <a:fillRect/>
          </a:stretch>
        </p:blipFill>
        <p:spPr>
          <a:xfrm>
            <a:off x="4051348" y="1007227"/>
            <a:ext cx="4537777" cy="25411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442370" y="289650"/>
            <a:ext cx="2765400" cy="1190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733">
                <a:solidFill>
                  <a:srgbClr val="9900FF"/>
                </a:solidFill>
                <a:latin typeface="Ultra"/>
                <a:ea typeface="Ultra"/>
                <a:cs typeface="Ultra"/>
                <a:sym typeface="Ultra"/>
              </a:rPr>
              <a:t>Semantics </a:t>
            </a:r>
            <a:endParaRPr sz="2733">
              <a:solidFill>
                <a:srgbClr val="9900FF"/>
              </a:solidFill>
              <a:latin typeface="Ultra"/>
              <a:ea typeface="Ultra"/>
              <a:cs typeface="Ultra"/>
              <a:sym typeface="Ultra"/>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22" name="Google Shape;222;p34"/>
          <p:cNvPicPr preferRelativeResize="0">
            <a:picLocks noGrp="1"/>
          </p:cNvPicPr>
          <p:nvPr>
            <p:ph type="pic" idx="2"/>
          </p:nvPr>
        </p:nvPicPr>
        <p:blipFill rotWithShape="1">
          <a:blip r:embed="rId3">
            <a:alphaModFix/>
          </a:blip>
          <a:srcRect l="5156" r="5165"/>
          <a:stretch/>
        </p:blipFill>
        <p:spPr>
          <a:xfrm>
            <a:off x="3747675" y="289650"/>
            <a:ext cx="4916951" cy="4536925"/>
          </a:xfrm>
          <a:prstGeom prst="rect">
            <a:avLst/>
          </a:prstGeom>
        </p:spPr>
      </p:pic>
      <p:sp>
        <p:nvSpPr>
          <p:cNvPr id="223" name="Google Shape;223;p34"/>
          <p:cNvSpPr txBox="1">
            <a:spLocks noGrp="1"/>
          </p:cNvSpPr>
          <p:nvPr>
            <p:ph type="body" idx="1"/>
          </p:nvPr>
        </p:nvSpPr>
        <p:spPr>
          <a:xfrm>
            <a:off x="354000" y="1589527"/>
            <a:ext cx="2765400" cy="2971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800" b="1">
                <a:solidFill>
                  <a:srgbClr val="FF0000"/>
                </a:solidFill>
              </a:rPr>
              <a:t>Semantics is concerned with </a:t>
            </a:r>
            <a:r>
              <a:rPr lang="en" sz="1800" b="1">
                <a:solidFill>
                  <a:srgbClr val="000000"/>
                </a:solidFill>
              </a:rPr>
              <a:t>meaning.</a:t>
            </a:r>
            <a:r>
              <a:rPr lang="en" sz="1800" b="1">
                <a:solidFill>
                  <a:srgbClr val="FF0000"/>
                </a:solidFill>
              </a:rPr>
              <a:t>  The Structured Literacy curriculum (from the start) includes instruction in the comprehension and appreciation of written language.  </a:t>
            </a:r>
            <a:r>
              <a:rPr lang="en" sz="1700" b="1">
                <a:solidFill>
                  <a:srgbClr val="FF0000"/>
                </a:solidFill>
              </a:rPr>
              <a:t>.</a:t>
            </a:r>
            <a:r>
              <a:rPr lang="en" sz="1700" b="1"/>
              <a:t>  </a:t>
            </a:r>
            <a:endParaRPr sz="17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290946" y="1368462"/>
            <a:ext cx="8277406" cy="2945843"/>
          </a:xfrm>
          <a:prstGeom prst="rect">
            <a:avLst/>
          </a:prstGeom>
        </p:spPr>
        <p:txBody>
          <a:bodyPr spcFirstLastPara="1" wrap="square" lIns="68575" tIns="34275" rIns="68575" bIns="34275" anchor="b" anchorCtr="0">
            <a:normAutofit fontScale="90000"/>
          </a:bodyPr>
          <a:lstStyle/>
          <a:p>
            <a:pPr marL="0" lvl="0" indent="0" algn="ctr" rtl="0">
              <a:lnSpc>
                <a:spcPct val="100000"/>
              </a:lnSpc>
              <a:spcBef>
                <a:spcPts val="0"/>
              </a:spcBef>
              <a:spcAft>
                <a:spcPts val="0"/>
              </a:spcAft>
              <a:buNone/>
            </a:pPr>
            <a:r>
              <a:rPr lang="en" sz="3600" dirty="0">
                <a:solidFill>
                  <a:srgbClr val="FF0000"/>
                </a:solidFill>
                <a:latin typeface="Baskerville Old Face" panose="02020602080505020303" pitchFamily="18" charset="0"/>
                <a:ea typeface="Merriweather"/>
                <a:cs typeface="Merriweather"/>
                <a:sym typeface="Merriweather"/>
              </a:rPr>
              <a:t>Structured Literacy </a:t>
            </a:r>
            <a:r>
              <a:rPr lang="en-US" sz="3600" dirty="0">
                <a:solidFill>
                  <a:srgbClr val="FF0000"/>
                </a:solidFill>
                <a:latin typeface="Baskerville Old Face" panose="02020602080505020303" pitchFamily="18" charset="0"/>
                <a:ea typeface="Merriweather"/>
                <a:cs typeface="Merriweather"/>
                <a:sym typeface="Merriweather"/>
              </a:rPr>
              <a:t>L</a:t>
            </a:r>
            <a:r>
              <a:rPr lang="en" sz="3600" dirty="0">
                <a:solidFill>
                  <a:srgbClr val="FF0000"/>
                </a:solidFill>
                <a:latin typeface="Baskerville Old Face" panose="02020602080505020303" pitchFamily="18" charset="0"/>
                <a:ea typeface="Merriweather"/>
                <a:cs typeface="Merriweather"/>
                <a:sym typeface="Merriweather"/>
              </a:rPr>
              <a:t>esson </a:t>
            </a:r>
            <a:r>
              <a:rPr lang="en-US" sz="3600" dirty="0">
                <a:solidFill>
                  <a:srgbClr val="FF0000"/>
                </a:solidFill>
                <a:latin typeface="Baskerville Old Face" panose="02020602080505020303" pitchFamily="18" charset="0"/>
                <a:ea typeface="Merriweather"/>
                <a:cs typeface="Merriweather"/>
                <a:sym typeface="Merriweather"/>
              </a:rPr>
              <a:t>Plan</a:t>
            </a:r>
            <a:r>
              <a:rPr lang="en" sz="3600" dirty="0">
                <a:solidFill>
                  <a:srgbClr val="FF0000"/>
                </a:solidFill>
                <a:latin typeface="Baskerville Old Face" panose="02020602080505020303" pitchFamily="18" charset="0"/>
                <a:ea typeface="Merriweather"/>
                <a:cs typeface="Merriweather"/>
                <a:sym typeface="Merriweather"/>
              </a:rPr>
              <a:t>:</a:t>
            </a:r>
            <a:endParaRPr sz="3600" dirty="0">
              <a:solidFill>
                <a:srgbClr val="FF0000"/>
              </a:solidFill>
              <a:latin typeface="Baskerville Old Face" panose="02020602080505020303" pitchFamily="18" charset="0"/>
              <a:ea typeface="Merriweather"/>
              <a:cs typeface="Merriweather"/>
              <a:sym typeface="Merriweather"/>
            </a:endParaRPr>
          </a:p>
          <a:p>
            <a:pPr marL="0" lvl="0" indent="0" algn="l" rtl="0">
              <a:lnSpc>
                <a:spcPct val="100000"/>
              </a:lnSpc>
              <a:spcBef>
                <a:spcPts val="0"/>
              </a:spcBef>
              <a:spcAft>
                <a:spcPts val="0"/>
              </a:spcAft>
              <a:buNone/>
            </a:pPr>
            <a:endParaRPr sz="1200" b="0" dirty="0">
              <a:solidFill>
                <a:srgbClr val="002F4A"/>
              </a:solidFill>
              <a:latin typeface="Merriweather"/>
              <a:ea typeface="Merriweather"/>
              <a:cs typeface="Merriweather"/>
              <a:sym typeface="Merriweather"/>
            </a:endParaRPr>
          </a:p>
          <a:p>
            <a:pPr lvl="0" algn="l" rtl="0">
              <a:spcBef>
                <a:spcPts val="0"/>
              </a:spcBef>
              <a:spcAft>
                <a:spcPts val="0"/>
              </a:spcAft>
            </a:pPr>
            <a:r>
              <a:rPr lang="en-US" sz="2800" dirty="0"/>
              <a:t>Introduction (Hook)</a:t>
            </a:r>
            <a:br>
              <a:rPr lang="en-US" sz="2800" dirty="0"/>
            </a:br>
            <a:r>
              <a:rPr lang="en-US" sz="2800" dirty="0"/>
              <a:t>Vocabulary (1- 2 words – semantic web)</a:t>
            </a:r>
            <a:br>
              <a:rPr lang="en-US" sz="2800" dirty="0"/>
            </a:br>
            <a:r>
              <a:rPr lang="en-US" sz="2800" dirty="0"/>
              <a:t>Reading the story (read to, choral, silent)</a:t>
            </a:r>
            <a:br>
              <a:rPr lang="en-US" sz="2800" dirty="0"/>
            </a:br>
            <a:r>
              <a:rPr lang="en-US" sz="2800" dirty="0"/>
              <a:t>Summary (Card Pyramid)</a:t>
            </a:r>
            <a:br>
              <a:rPr lang="en-US" sz="2800" dirty="0"/>
            </a:br>
            <a:r>
              <a:rPr lang="en-US" sz="2800" dirty="0"/>
              <a:t>Questions (6 way – main idea, drawing conclusions, finding supporting details, clarifying details, and defining vocabulary in context)</a:t>
            </a:r>
            <a:br>
              <a:rPr lang="en-US" sz="2800" dirty="0"/>
            </a:br>
            <a:endParaRPr sz="2800" dirty="0"/>
          </a:p>
        </p:txBody>
      </p:sp>
      <p:pic>
        <p:nvPicPr>
          <p:cNvPr id="5" name="Picture 4">
            <a:extLst>
              <a:ext uri="{FF2B5EF4-FFF2-40B4-BE49-F238E27FC236}">
                <a16:creationId xmlns:a16="http://schemas.microsoft.com/office/drawing/2014/main" id="{2A0F93F3-DBF6-42F1-99B9-D4624F775DED}"/>
              </a:ext>
            </a:extLst>
          </p:cNvPr>
          <p:cNvPicPr>
            <a:picLocks noChangeAspect="1"/>
          </p:cNvPicPr>
          <p:nvPr/>
        </p:nvPicPr>
        <p:blipFill>
          <a:blip r:embed="rId3"/>
          <a:stretch>
            <a:fillRect/>
          </a:stretch>
        </p:blipFill>
        <p:spPr>
          <a:xfrm>
            <a:off x="8258954" y="4238144"/>
            <a:ext cx="801919" cy="8421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736650" y="479000"/>
            <a:ext cx="7765200" cy="22878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3600" b="0">
                <a:solidFill>
                  <a:srgbClr val="002F4A"/>
                </a:solidFill>
                <a:latin typeface="Merriweather"/>
                <a:ea typeface="Merriweather"/>
                <a:cs typeface="Merriweather"/>
                <a:sym typeface="Merriweather"/>
              </a:rPr>
              <a:t>Structured Literacy lesson example:</a:t>
            </a:r>
            <a:endParaRPr sz="3600" b="0">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2933" b="0">
                <a:solidFill>
                  <a:srgbClr val="002F4A"/>
                </a:solidFill>
                <a:latin typeface="Merriweather"/>
                <a:ea typeface="Merriweather"/>
                <a:cs typeface="Merriweather"/>
                <a:sym typeface="Merriweather"/>
              </a:rPr>
              <a:t>“The Coffee Bean”</a:t>
            </a:r>
            <a:endParaRPr sz="2933" b="0">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1200" b="0">
                <a:solidFill>
                  <a:srgbClr val="002F4A"/>
                </a:solidFill>
                <a:latin typeface="Merriweather"/>
                <a:ea typeface="Merriweather"/>
                <a:cs typeface="Merriweather"/>
                <a:sym typeface="Merriweather"/>
              </a:rPr>
              <a:t>Passage taken from “Six-Way Paragraphs” by Walter Pauk</a:t>
            </a:r>
            <a:endParaRPr sz="1200" b="0">
              <a:solidFill>
                <a:srgbClr val="002F4A"/>
              </a:solidFill>
              <a:latin typeface="Merriweather"/>
              <a:ea typeface="Merriweather"/>
              <a:cs typeface="Merriweather"/>
              <a:sym typeface="Merriweather"/>
            </a:endParaRPr>
          </a:p>
          <a:p>
            <a:pPr marL="0" lvl="0" indent="0" algn="l" rtl="0">
              <a:spcBef>
                <a:spcPts val="0"/>
              </a:spcBef>
              <a:spcAft>
                <a:spcPts val="0"/>
              </a:spcAft>
              <a:buNone/>
            </a:pPr>
            <a:endParaRPr/>
          </a:p>
        </p:txBody>
      </p:sp>
      <p:pic>
        <p:nvPicPr>
          <p:cNvPr id="230" name="Google Shape;230;p35"/>
          <p:cNvPicPr preferRelativeResize="0"/>
          <p:nvPr/>
        </p:nvPicPr>
        <p:blipFill>
          <a:blip r:embed="rId3">
            <a:alphaModFix/>
          </a:blip>
          <a:stretch>
            <a:fillRect/>
          </a:stretch>
        </p:blipFill>
        <p:spPr>
          <a:xfrm>
            <a:off x="2061338" y="2019525"/>
            <a:ext cx="4935869" cy="3289776"/>
          </a:xfrm>
          <a:prstGeom prst="rect">
            <a:avLst/>
          </a:prstGeom>
          <a:noFill/>
          <a:ln>
            <a:noFill/>
          </a:ln>
        </p:spPr>
      </p:pic>
      <p:pic>
        <p:nvPicPr>
          <p:cNvPr id="4" name="Picture 3">
            <a:extLst>
              <a:ext uri="{FF2B5EF4-FFF2-40B4-BE49-F238E27FC236}">
                <a16:creationId xmlns:a16="http://schemas.microsoft.com/office/drawing/2014/main" id="{CE8180E0-FE9E-43A7-9C63-B4077AAFF9D1}"/>
              </a:ext>
            </a:extLst>
          </p:cNvPr>
          <p:cNvPicPr>
            <a:picLocks noChangeAspect="1"/>
          </p:cNvPicPr>
          <p:nvPr/>
        </p:nvPicPr>
        <p:blipFill>
          <a:blip r:embed="rId4"/>
          <a:stretch>
            <a:fillRect/>
          </a:stretch>
        </p:blipFill>
        <p:spPr>
          <a:xfrm>
            <a:off x="8258954" y="4238144"/>
            <a:ext cx="801919" cy="842198"/>
          </a:xfrm>
          <a:prstGeom prst="rect">
            <a:avLst/>
          </a:prstGeom>
        </p:spPr>
      </p:pic>
    </p:spTree>
    <p:extLst>
      <p:ext uri="{BB962C8B-B14F-4D97-AF65-F5344CB8AC3E}">
        <p14:creationId xmlns:p14="http://schemas.microsoft.com/office/powerpoint/2010/main" val="184663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6"/>
          <p:cNvPicPr preferRelativeResize="0"/>
          <p:nvPr/>
        </p:nvPicPr>
        <p:blipFill>
          <a:blip r:embed="rId3">
            <a:alphaModFix/>
          </a:blip>
          <a:stretch>
            <a:fillRect/>
          </a:stretch>
        </p:blipFill>
        <p:spPr>
          <a:xfrm>
            <a:off x="1131500" y="864625"/>
            <a:ext cx="2596200" cy="3634700"/>
          </a:xfrm>
          <a:prstGeom prst="rect">
            <a:avLst/>
          </a:prstGeom>
          <a:noFill/>
          <a:ln w="28575" cap="flat" cmpd="sng">
            <a:solidFill>
              <a:srgbClr val="666666"/>
            </a:solidFill>
            <a:prstDash val="solid"/>
            <a:round/>
            <a:headEnd type="none" w="sm" len="sm"/>
            <a:tailEnd type="none" w="sm" len="sm"/>
          </a:ln>
        </p:spPr>
      </p:pic>
      <p:pic>
        <p:nvPicPr>
          <p:cNvPr id="237" name="Google Shape;237;p36"/>
          <p:cNvPicPr preferRelativeResize="0"/>
          <p:nvPr/>
        </p:nvPicPr>
        <p:blipFill>
          <a:blip r:embed="rId4">
            <a:alphaModFix/>
          </a:blip>
          <a:stretch>
            <a:fillRect/>
          </a:stretch>
        </p:blipFill>
        <p:spPr>
          <a:xfrm>
            <a:off x="4779366" y="1037075"/>
            <a:ext cx="3289775" cy="3289775"/>
          </a:xfrm>
          <a:prstGeom prst="rect">
            <a:avLst/>
          </a:prstGeom>
          <a:noFill/>
          <a:ln w="76200" cap="flat" cmpd="sng">
            <a:solidFill>
              <a:srgbClr val="666666"/>
            </a:solidFill>
            <a:prstDash val="solid"/>
            <a:round/>
            <a:headEnd type="none" w="sm" len="sm"/>
            <a:tailEnd type="none" w="sm" len="sm"/>
          </a:ln>
        </p:spPr>
      </p:pic>
      <p:sp>
        <p:nvSpPr>
          <p:cNvPr id="238" name="Google Shape;238;p36"/>
          <p:cNvSpPr txBox="1"/>
          <p:nvPr/>
        </p:nvSpPr>
        <p:spPr>
          <a:xfrm>
            <a:off x="571225" y="231450"/>
            <a:ext cx="4648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Avenir"/>
                <a:ea typeface="Avenir"/>
                <a:cs typeface="Avenir"/>
                <a:sym typeface="Avenir"/>
              </a:rPr>
              <a:t>Hook: Grab the student’s attention!</a:t>
            </a:r>
            <a:endParaRPr sz="2000">
              <a:latin typeface="Avenir"/>
              <a:ea typeface="Avenir"/>
              <a:cs typeface="Avenir"/>
              <a:sym typeface="Avenir"/>
            </a:endParaRPr>
          </a:p>
        </p:txBody>
      </p:sp>
      <p:pic>
        <p:nvPicPr>
          <p:cNvPr id="6" name="Picture 5">
            <a:extLst>
              <a:ext uri="{FF2B5EF4-FFF2-40B4-BE49-F238E27FC236}">
                <a16:creationId xmlns:a16="http://schemas.microsoft.com/office/drawing/2014/main" id="{506899F4-7A6B-43FE-938F-F54390C8563F}"/>
              </a:ext>
            </a:extLst>
          </p:cNvPr>
          <p:cNvPicPr>
            <a:picLocks noChangeAspect="1"/>
          </p:cNvPicPr>
          <p:nvPr/>
        </p:nvPicPr>
        <p:blipFill>
          <a:blip r:embed="rId5"/>
          <a:stretch>
            <a:fillRect/>
          </a:stretch>
        </p:blipFill>
        <p:spPr>
          <a:xfrm>
            <a:off x="8258954" y="4238144"/>
            <a:ext cx="801919" cy="8421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808022" y="139275"/>
            <a:ext cx="7462500" cy="11304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1100"/>
              <a:buFont typeface="Arial"/>
              <a:buNone/>
            </a:pPr>
            <a:r>
              <a:rPr lang="en" sz="3300">
                <a:solidFill>
                  <a:schemeClr val="dk2"/>
                </a:solidFill>
              </a:rPr>
              <a:t>Purpose</a:t>
            </a:r>
            <a:endParaRPr sz="3300">
              <a:solidFill>
                <a:schemeClr val="dk2"/>
              </a:solidFill>
            </a:endParaRPr>
          </a:p>
        </p:txBody>
      </p:sp>
      <p:sp>
        <p:nvSpPr>
          <p:cNvPr id="245" name="Google Shape;245;p37"/>
          <p:cNvSpPr txBox="1">
            <a:spLocks noGrp="1"/>
          </p:cNvSpPr>
          <p:nvPr>
            <p:ph type="body" idx="1"/>
          </p:nvPr>
        </p:nvSpPr>
        <p:spPr>
          <a:xfrm>
            <a:off x="808022" y="1487562"/>
            <a:ext cx="7462500" cy="2635200"/>
          </a:xfrm>
          <a:prstGeom prst="rect">
            <a:avLst/>
          </a:prstGeom>
        </p:spPr>
        <p:txBody>
          <a:bodyPr spcFirstLastPara="1" wrap="square" lIns="68575" tIns="34275" rIns="68575" bIns="34275" anchor="t" anchorCtr="0">
            <a:normAutofit fontScale="92500" lnSpcReduction="10000"/>
          </a:bodyPr>
          <a:lstStyle/>
          <a:p>
            <a:pPr marL="0" lvl="0" indent="0" algn="l" rtl="0">
              <a:lnSpc>
                <a:spcPct val="115000"/>
              </a:lnSpc>
              <a:spcBef>
                <a:spcPts val="0"/>
              </a:spcBef>
              <a:spcAft>
                <a:spcPts val="0"/>
              </a:spcAft>
              <a:buClr>
                <a:schemeClr val="dk1"/>
              </a:buClr>
              <a:buSzPts val="1100"/>
              <a:buFont typeface="Arial"/>
              <a:buNone/>
            </a:pPr>
            <a:r>
              <a:rPr lang="en" sz="2900">
                <a:solidFill>
                  <a:schemeClr val="dk2"/>
                </a:solidFill>
                <a:latin typeface="Roboto"/>
                <a:ea typeface="Roboto"/>
                <a:cs typeface="Roboto"/>
                <a:sym typeface="Roboto"/>
              </a:rPr>
              <a:t>As you read today’s </a:t>
            </a:r>
            <a:r>
              <a:rPr lang="en" sz="2900" u="sng">
                <a:solidFill>
                  <a:schemeClr val="dk2"/>
                </a:solidFill>
                <a:latin typeface="Roboto"/>
                <a:ea typeface="Roboto"/>
                <a:cs typeface="Roboto"/>
                <a:sym typeface="Roboto"/>
              </a:rPr>
              <a:t>expository</a:t>
            </a:r>
            <a:r>
              <a:rPr lang="en" sz="2900">
                <a:solidFill>
                  <a:schemeClr val="dk2"/>
                </a:solidFill>
                <a:latin typeface="Roboto"/>
                <a:ea typeface="Roboto"/>
                <a:cs typeface="Roboto"/>
                <a:sym typeface="Roboto"/>
              </a:rPr>
              <a:t> passage, be ready to discuss how coffee is made. </a:t>
            </a:r>
            <a:endParaRPr sz="2900">
              <a:solidFill>
                <a:schemeClr val="dk2"/>
              </a:solidFill>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r>
              <a:rPr lang="en" sz="2900">
                <a:solidFill>
                  <a:schemeClr val="dk2"/>
                </a:solidFill>
                <a:latin typeface="Roboto"/>
                <a:ea typeface="Roboto"/>
                <a:cs typeface="Roboto"/>
                <a:sym typeface="Roboto"/>
              </a:rPr>
              <a:t>*It is important to give students something to think about before reading a text. Make it simple and related to the main idea. </a:t>
            </a:r>
            <a:endParaRPr>
              <a:solidFill>
                <a:schemeClr val="dk2"/>
              </a:solidFill>
            </a:endParaRPr>
          </a:p>
        </p:txBody>
      </p:sp>
      <p:pic>
        <p:nvPicPr>
          <p:cNvPr id="5" name="Picture 4">
            <a:extLst>
              <a:ext uri="{FF2B5EF4-FFF2-40B4-BE49-F238E27FC236}">
                <a16:creationId xmlns:a16="http://schemas.microsoft.com/office/drawing/2014/main" id="{45F1F0B2-F965-494B-9B9C-4C44F3328860}"/>
              </a:ext>
            </a:extLst>
          </p:cNvPr>
          <p:cNvPicPr>
            <a:picLocks noChangeAspect="1"/>
          </p:cNvPicPr>
          <p:nvPr/>
        </p:nvPicPr>
        <p:blipFill>
          <a:blip r:embed="rId3"/>
          <a:stretch>
            <a:fillRect/>
          </a:stretch>
        </p:blipFill>
        <p:spPr>
          <a:xfrm>
            <a:off x="8258954" y="4238144"/>
            <a:ext cx="801919" cy="8421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8"/>
          <p:cNvPicPr preferRelativeResize="0"/>
          <p:nvPr/>
        </p:nvPicPr>
        <p:blipFill>
          <a:blip r:embed="rId3">
            <a:alphaModFix/>
          </a:blip>
          <a:stretch>
            <a:fillRect/>
          </a:stretch>
        </p:blipFill>
        <p:spPr>
          <a:xfrm>
            <a:off x="2206200" y="0"/>
            <a:ext cx="5330750" cy="4697201"/>
          </a:xfrm>
          <a:prstGeom prst="rect">
            <a:avLst/>
          </a:prstGeom>
          <a:noFill/>
          <a:ln>
            <a:noFill/>
          </a:ln>
        </p:spPr>
      </p:pic>
      <p:sp>
        <p:nvSpPr>
          <p:cNvPr id="252" name="Google Shape;252;p38"/>
          <p:cNvSpPr txBox="1"/>
          <p:nvPr/>
        </p:nvSpPr>
        <p:spPr>
          <a:xfrm>
            <a:off x="275400" y="783050"/>
            <a:ext cx="19308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369C0"/>
                </a:solidFill>
                <a:latin typeface="Roboto"/>
                <a:ea typeface="Roboto"/>
                <a:cs typeface="Roboto"/>
                <a:sym typeface="Roboto"/>
              </a:rPr>
              <a:t>Number the lines in the passage to make it easier to locate words and text-evidence.</a:t>
            </a:r>
            <a:endParaRPr>
              <a:solidFill>
                <a:srgbClr val="2369C0"/>
              </a:solidFill>
              <a:latin typeface="Roboto"/>
              <a:ea typeface="Roboto"/>
              <a:cs typeface="Roboto"/>
              <a:sym typeface="Roboto"/>
            </a:endParaRPr>
          </a:p>
        </p:txBody>
      </p:sp>
      <p:sp>
        <p:nvSpPr>
          <p:cNvPr id="254" name="Google Shape;254;p38"/>
          <p:cNvSpPr txBox="1"/>
          <p:nvPr/>
        </p:nvSpPr>
        <p:spPr>
          <a:xfrm>
            <a:off x="2206200" y="4644950"/>
            <a:ext cx="4650600" cy="801900"/>
          </a:xfrm>
          <a:prstGeom prst="rect">
            <a:avLst/>
          </a:prstGeom>
          <a:noFill/>
          <a:ln>
            <a:noFill/>
          </a:ln>
        </p:spPr>
        <p:txBody>
          <a:bodyPr spcFirstLastPara="1" wrap="square" lIns="91425" tIns="91425" rIns="91425" bIns="91425" anchor="t" anchorCtr="0">
            <a:spAutoFit/>
          </a:bodyPr>
          <a:lstStyle/>
          <a:p>
            <a:pPr marL="355600" lvl="0" indent="0" algn="l" rtl="0">
              <a:lnSpc>
                <a:spcPct val="115000"/>
              </a:lnSpc>
              <a:spcBef>
                <a:spcPts val="1200"/>
              </a:spcBef>
              <a:spcAft>
                <a:spcPts val="0"/>
              </a:spcAft>
              <a:buClr>
                <a:schemeClr val="dk1"/>
              </a:buClr>
              <a:buSzPts val="1100"/>
              <a:buFont typeface="Arial"/>
              <a:buNone/>
            </a:pPr>
            <a:r>
              <a:rPr lang="en" sz="700">
                <a:solidFill>
                  <a:schemeClr val="dk1"/>
                </a:solidFill>
              </a:rPr>
              <a:t>Pauk, W. (2002). The Coffee Bean. In </a:t>
            </a:r>
            <a:r>
              <a:rPr lang="en" sz="700" i="1">
                <a:solidFill>
                  <a:schemeClr val="dk1"/>
                </a:solidFill>
              </a:rPr>
              <a:t>Six-way paragraphs: 100 passages for developing the six essential categories of comprehension</a:t>
            </a:r>
            <a:r>
              <a:rPr lang="en" sz="700">
                <a:solidFill>
                  <a:schemeClr val="dk1"/>
                </a:solidFill>
              </a:rPr>
              <a:t> (Third, pp. 68–68). essay, Jamestown. </a:t>
            </a:r>
            <a:endParaRPr sz="700">
              <a:solidFill>
                <a:schemeClr val="dk1"/>
              </a:solidFill>
            </a:endParaRPr>
          </a:p>
          <a:p>
            <a:pPr marL="0" lvl="0" indent="0" algn="l" rtl="0">
              <a:spcBef>
                <a:spcPts val="1200"/>
              </a:spcBef>
              <a:spcAft>
                <a:spcPts val="0"/>
              </a:spcAft>
              <a:buNone/>
            </a:pPr>
            <a:endParaRPr>
              <a:latin typeface="Avenir"/>
              <a:ea typeface="Avenir"/>
              <a:cs typeface="Avenir"/>
              <a:sym typeface="Avenir"/>
            </a:endParaRPr>
          </a:p>
        </p:txBody>
      </p:sp>
      <p:sp>
        <p:nvSpPr>
          <p:cNvPr id="255" name="Google Shape;255;p38"/>
          <p:cNvSpPr txBox="1"/>
          <p:nvPr/>
        </p:nvSpPr>
        <p:spPr>
          <a:xfrm>
            <a:off x="275400" y="2530950"/>
            <a:ext cx="1856100" cy="2124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369C0"/>
                </a:solidFill>
                <a:latin typeface="Roboto"/>
                <a:ea typeface="Roboto"/>
                <a:cs typeface="Roboto"/>
                <a:sym typeface="Roboto"/>
              </a:rPr>
              <a:t>Find phoneme pattern chosen by teacher, highlight those words in one color. Locate words from Rapid Word Chart and highlight those in a different color. </a:t>
            </a:r>
            <a:endParaRPr>
              <a:solidFill>
                <a:srgbClr val="2369C0"/>
              </a:solidFill>
              <a:latin typeface="Avenir"/>
              <a:ea typeface="Avenir"/>
              <a:cs typeface="Avenir"/>
              <a:sym typeface="Avenir"/>
            </a:endParaRPr>
          </a:p>
        </p:txBody>
      </p:sp>
      <p:sp>
        <p:nvSpPr>
          <p:cNvPr id="256" name="Google Shape;256;p38"/>
          <p:cNvSpPr txBox="1"/>
          <p:nvPr/>
        </p:nvSpPr>
        <p:spPr>
          <a:xfrm>
            <a:off x="7536950" y="858050"/>
            <a:ext cx="1373400" cy="255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highlight>
                  <a:srgbClr val="FFFF00"/>
                </a:highlight>
                <a:latin typeface="Avenir"/>
                <a:ea typeface="Avenir"/>
                <a:cs typeface="Avenir"/>
                <a:sym typeface="Avenir"/>
              </a:rPr>
              <a:t>Pattern Words: feet, seeds, keeps, bean, clean, leaves </a:t>
            </a:r>
            <a:endParaRPr>
              <a:solidFill>
                <a:schemeClr val="dk1"/>
              </a:solidFill>
              <a:highlight>
                <a:srgbClr val="FFFF00"/>
              </a:highlight>
              <a:latin typeface="Avenir"/>
              <a:ea typeface="Avenir"/>
              <a:cs typeface="Avenir"/>
              <a:sym typeface="Avenir"/>
            </a:endParaRPr>
          </a:p>
          <a:p>
            <a:pPr marL="0" lvl="0" indent="0" algn="l" rtl="0">
              <a:spcBef>
                <a:spcPts val="0"/>
              </a:spcBef>
              <a:spcAft>
                <a:spcPts val="0"/>
              </a:spcAft>
              <a:buNone/>
            </a:pPr>
            <a:endParaRPr>
              <a:solidFill>
                <a:schemeClr val="dk1"/>
              </a:solidFill>
              <a:highlight>
                <a:srgbClr val="FFFF00"/>
              </a:highlight>
              <a:latin typeface="Avenir"/>
              <a:ea typeface="Avenir"/>
              <a:cs typeface="Avenir"/>
              <a:sym typeface="Avenir"/>
            </a:endParaRPr>
          </a:p>
          <a:p>
            <a:pPr marL="0" lvl="0" indent="0" algn="l" rtl="0">
              <a:spcBef>
                <a:spcPts val="0"/>
              </a:spcBef>
              <a:spcAft>
                <a:spcPts val="0"/>
              </a:spcAft>
              <a:buNone/>
            </a:pPr>
            <a:r>
              <a:rPr lang="en">
                <a:solidFill>
                  <a:schemeClr val="dk1"/>
                </a:solidFill>
                <a:highlight>
                  <a:srgbClr val="FF9900"/>
                </a:highlight>
                <a:latin typeface="Avenir"/>
                <a:ea typeface="Avenir"/>
                <a:cs typeface="Avenir"/>
                <a:sym typeface="Avenir"/>
              </a:rPr>
              <a:t>Irregular Words: you, many, they, does, water, head</a:t>
            </a:r>
            <a:endParaRPr>
              <a:solidFill>
                <a:schemeClr val="dk1"/>
              </a:solidFill>
              <a:highlight>
                <a:srgbClr val="FF9900"/>
              </a:highlight>
              <a:latin typeface="Avenir"/>
              <a:ea typeface="Avenir"/>
              <a:cs typeface="Avenir"/>
              <a:sym typeface="Avenir"/>
            </a:endParaRPr>
          </a:p>
        </p:txBody>
      </p:sp>
      <p:pic>
        <p:nvPicPr>
          <p:cNvPr id="8" name="Picture 7">
            <a:extLst>
              <a:ext uri="{FF2B5EF4-FFF2-40B4-BE49-F238E27FC236}">
                <a16:creationId xmlns:a16="http://schemas.microsoft.com/office/drawing/2014/main" id="{92FC2563-3897-4827-8CF0-9D04D894FD9C}"/>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807447" y="182425"/>
            <a:ext cx="7462500" cy="1130400"/>
          </a:xfrm>
          <a:prstGeom prst="rect">
            <a:avLst/>
          </a:prstGeom>
        </p:spPr>
        <p:txBody>
          <a:bodyPr spcFirstLastPara="1" wrap="square" lIns="68575" tIns="34275" rIns="68575" bIns="34275" anchor="b" anchorCtr="0">
            <a:normAutofit/>
          </a:bodyPr>
          <a:lstStyle/>
          <a:p>
            <a:pPr marL="0" lvl="0" indent="0" algn="ctr" rtl="0">
              <a:lnSpc>
                <a:spcPct val="100000"/>
              </a:lnSpc>
              <a:spcBef>
                <a:spcPts val="0"/>
              </a:spcBef>
              <a:spcAft>
                <a:spcPts val="0"/>
              </a:spcAft>
              <a:buNone/>
            </a:pPr>
            <a:r>
              <a:rPr lang="en" sz="2800" b="0">
                <a:solidFill>
                  <a:schemeClr val="dk2"/>
                </a:solidFill>
                <a:latin typeface="Merriweather"/>
                <a:ea typeface="Merriweather"/>
                <a:cs typeface="Merriweather"/>
                <a:sym typeface="Merriweather"/>
              </a:rPr>
              <a:t>Rapid Word Recognition Chart</a:t>
            </a:r>
            <a:endParaRPr sz="2800" b="0">
              <a:solidFill>
                <a:schemeClr val="dk2"/>
              </a:solidFill>
              <a:latin typeface="Merriweather"/>
              <a:ea typeface="Merriweather"/>
              <a:cs typeface="Merriweather"/>
              <a:sym typeface="Merriweather"/>
            </a:endParaRPr>
          </a:p>
          <a:p>
            <a:pPr marL="0" lvl="0" indent="0" algn="l" rtl="0">
              <a:spcBef>
                <a:spcPts val="0"/>
              </a:spcBef>
              <a:spcAft>
                <a:spcPts val="0"/>
              </a:spcAft>
              <a:buNone/>
            </a:pPr>
            <a:endParaRPr/>
          </a:p>
        </p:txBody>
      </p:sp>
      <p:pic>
        <p:nvPicPr>
          <p:cNvPr id="262" name="Google Shape;262;p39"/>
          <p:cNvPicPr preferRelativeResize="0"/>
          <p:nvPr/>
        </p:nvPicPr>
        <p:blipFill>
          <a:blip r:embed="rId3">
            <a:alphaModFix/>
          </a:blip>
          <a:stretch>
            <a:fillRect/>
          </a:stretch>
        </p:blipFill>
        <p:spPr>
          <a:xfrm>
            <a:off x="1897050" y="994500"/>
            <a:ext cx="5283306" cy="3714075"/>
          </a:xfrm>
          <a:prstGeom prst="rect">
            <a:avLst/>
          </a:prstGeom>
          <a:noFill/>
          <a:ln>
            <a:noFill/>
          </a:ln>
        </p:spPr>
      </p:pic>
      <p:sp>
        <p:nvSpPr>
          <p:cNvPr id="263" name="Google Shape;263;p39"/>
          <p:cNvSpPr txBox="1"/>
          <p:nvPr/>
        </p:nvSpPr>
        <p:spPr>
          <a:xfrm>
            <a:off x="268550" y="1312825"/>
            <a:ext cx="1461300" cy="104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C4587"/>
                </a:solidFill>
                <a:latin typeface="Roboto"/>
                <a:ea typeface="Roboto"/>
                <a:cs typeface="Roboto"/>
                <a:sym typeface="Roboto"/>
              </a:rPr>
              <a:t>Students read the words on the chart for one minute.</a:t>
            </a:r>
            <a:endParaRPr b="1">
              <a:solidFill>
                <a:srgbClr val="1C4587"/>
              </a:solidFill>
              <a:latin typeface="Roboto"/>
              <a:ea typeface="Roboto"/>
              <a:cs typeface="Roboto"/>
              <a:sym typeface="Roboto"/>
            </a:endParaRPr>
          </a:p>
        </p:txBody>
      </p:sp>
      <p:sp>
        <p:nvSpPr>
          <p:cNvPr id="264" name="Google Shape;264;p39"/>
          <p:cNvSpPr txBox="1"/>
          <p:nvPr/>
        </p:nvSpPr>
        <p:spPr>
          <a:xfrm>
            <a:off x="7460025" y="1509750"/>
            <a:ext cx="1401600" cy="2124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C4587"/>
                </a:solidFill>
                <a:latin typeface="Roboto"/>
                <a:ea typeface="Roboto"/>
                <a:cs typeface="Roboto"/>
                <a:sym typeface="Roboto"/>
              </a:rPr>
              <a:t>Students with dyslexia need 5 times more repetitions for information to be added to their long-term memory.</a:t>
            </a:r>
            <a:endParaRPr>
              <a:latin typeface="Roboto"/>
              <a:ea typeface="Roboto"/>
              <a:cs typeface="Roboto"/>
              <a:sym typeface="Roboto"/>
            </a:endParaRPr>
          </a:p>
        </p:txBody>
      </p:sp>
      <p:sp>
        <p:nvSpPr>
          <p:cNvPr id="265" name="Google Shape;265;p39"/>
          <p:cNvSpPr txBox="1"/>
          <p:nvPr/>
        </p:nvSpPr>
        <p:spPr>
          <a:xfrm>
            <a:off x="268550" y="2788975"/>
            <a:ext cx="1461300" cy="1477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rgbClr val="1C4587"/>
                </a:solidFill>
                <a:latin typeface="Roboto"/>
                <a:ea typeface="Roboto"/>
                <a:cs typeface="Roboto"/>
                <a:sym typeface="Roboto"/>
              </a:rPr>
              <a:t>These words are irregular, they do not follow a phonetic pattern.</a:t>
            </a:r>
            <a:endParaRPr>
              <a:latin typeface="Avenir"/>
              <a:ea typeface="Avenir"/>
              <a:cs typeface="Avenir"/>
              <a:sym typeface="Avenir"/>
            </a:endParaRPr>
          </a:p>
        </p:txBody>
      </p:sp>
      <p:pic>
        <p:nvPicPr>
          <p:cNvPr id="8" name="Picture 7">
            <a:extLst>
              <a:ext uri="{FF2B5EF4-FFF2-40B4-BE49-F238E27FC236}">
                <a16:creationId xmlns:a16="http://schemas.microsoft.com/office/drawing/2014/main" id="{39010F62-1A45-493D-ABC2-C20AC6CF76AA}"/>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0"/>
          <p:cNvPicPr preferRelativeResize="0"/>
          <p:nvPr/>
        </p:nvPicPr>
        <p:blipFill>
          <a:blip r:embed="rId3">
            <a:alphaModFix/>
          </a:blip>
          <a:stretch>
            <a:fillRect/>
          </a:stretch>
        </p:blipFill>
        <p:spPr>
          <a:xfrm>
            <a:off x="1501650" y="0"/>
            <a:ext cx="6257337" cy="4838700"/>
          </a:xfrm>
          <a:prstGeom prst="rect">
            <a:avLst/>
          </a:prstGeom>
          <a:noFill/>
          <a:ln>
            <a:noFill/>
          </a:ln>
        </p:spPr>
      </p:pic>
      <p:sp>
        <p:nvSpPr>
          <p:cNvPr id="272" name="Google Shape;272;p40"/>
          <p:cNvSpPr txBox="1"/>
          <p:nvPr/>
        </p:nvSpPr>
        <p:spPr>
          <a:xfrm>
            <a:off x="286700" y="926250"/>
            <a:ext cx="1359900" cy="2986200"/>
          </a:xfrm>
          <a:prstGeom prst="rect">
            <a:avLst/>
          </a:prstGeom>
          <a:noFill/>
          <a:ln w="9525" cap="flat" cmpd="sng">
            <a:solidFill>
              <a:srgbClr val="2970D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155CC"/>
                </a:solidFill>
                <a:latin typeface="Roboto"/>
                <a:ea typeface="Roboto"/>
                <a:cs typeface="Roboto"/>
                <a:sym typeface="Roboto"/>
              </a:rPr>
              <a:t>The teacher will ask the questions and guide students in writing answers. Use the “think out loud” strategy to help students see  metacognition in action. </a:t>
            </a:r>
            <a:endParaRPr>
              <a:latin typeface="Roboto"/>
              <a:ea typeface="Roboto"/>
              <a:cs typeface="Roboto"/>
              <a:sym typeface="Roboto"/>
            </a:endParaRPr>
          </a:p>
        </p:txBody>
      </p:sp>
      <p:sp>
        <p:nvSpPr>
          <p:cNvPr id="273" name="Google Shape;273;p40"/>
          <p:cNvSpPr txBox="1"/>
          <p:nvPr/>
        </p:nvSpPr>
        <p:spPr>
          <a:xfrm>
            <a:off x="3960300" y="1124400"/>
            <a:ext cx="1223400" cy="1693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155CC"/>
                </a:solidFill>
                <a:latin typeface="Roboto"/>
                <a:ea typeface="Roboto"/>
                <a:cs typeface="Roboto"/>
                <a:sym typeface="Roboto"/>
              </a:rPr>
              <a:t>Students will fill in these last two columns after they have read the passage. </a:t>
            </a:r>
            <a:endParaRPr>
              <a:solidFill>
                <a:srgbClr val="1155CC"/>
              </a:solidFill>
              <a:latin typeface="Roboto"/>
              <a:ea typeface="Roboto"/>
              <a:cs typeface="Roboto"/>
              <a:sym typeface="Roboto"/>
            </a:endParaRPr>
          </a:p>
        </p:txBody>
      </p:sp>
      <p:pic>
        <p:nvPicPr>
          <p:cNvPr id="6" name="Picture 5">
            <a:extLst>
              <a:ext uri="{FF2B5EF4-FFF2-40B4-BE49-F238E27FC236}">
                <a16:creationId xmlns:a16="http://schemas.microsoft.com/office/drawing/2014/main" id="{B9C3F67C-72C1-4751-A34E-D4C2DB9EC673}"/>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41"/>
          <p:cNvPicPr preferRelativeResize="0"/>
          <p:nvPr/>
        </p:nvPicPr>
        <p:blipFill>
          <a:blip r:embed="rId3">
            <a:alphaModFix/>
          </a:blip>
          <a:stretch>
            <a:fillRect/>
          </a:stretch>
        </p:blipFill>
        <p:spPr>
          <a:xfrm>
            <a:off x="1544600" y="142325"/>
            <a:ext cx="6054800" cy="4674001"/>
          </a:xfrm>
          <a:prstGeom prst="rect">
            <a:avLst/>
          </a:prstGeom>
          <a:noFill/>
          <a:ln>
            <a:noFill/>
          </a:ln>
        </p:spPr>
      </p:pic>
      <p:sp>
        <p:nvSpPr>
          <p:cNvPr id="280" name="Google Shape;280;p41"/>
          <p:cNvSpPr txBox="1"/>
          <p:nvPr/>
        </p:nvSpPr>
        <p:spPr>
          <a:xfrm>
            <a:off x="248375" y="1465625"/>
            <a:ext cx="1163100" cy="2124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Roboto"/>
                <a:ea typeface="Roboto"/>
                <a:cs typeface="Roboto"/>
                <a:sym typeface="Roboto"/>
              </a:rPr>
              <a:t>Teacher will choose the word and have the part of speech, Origin, and Def. already filled in. </a:t>
            </a:r>
            <a:endParaRPr>
              <a:solidFill>
                <a:srgbClr val="0000FF"/>
              </a:solidFill>
              <a:latin typeface="Roboto"/>
              <a:ea typeface="Roboto"/>
              <a:cs typeface="Roboto"/>
              <a:sym typeface="Roboto"/>
            </a:endParaRPr>
          </a:p>
        </p:txBody>
      </p:sp>
      <p:pic>
        <p:nvPicPr>
          <p:cNvPr id="5" name="Picture 4">
            <a:extLst>
              <a:ext uri="{FF2B5EF4-FFF2-40B4-BE49-F238E27FC236}">
                <a16:creationId xmlns:a16="http://schemas.microsoft.com/office/drawing/2014/main" id="{AE9EFAF3-B9B7-4A2B-8C08-ED9C963D7CAD}"/>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2"/>
          <p:cNvPicPr preferRelativeResize="0"/>
          <p:nvPr/>
        </p:nvPicPr>
        <p:blipFill>
          <a:blip r:embed="rId3">
            <a:alphaModFix/>
          </a:blip>
          <a:stretch>
            <a:fillRect/>
          </a:stretch>
        </p:blipFill>
        <p:spPr>
          <a:xfrm>
            <a:off x="1964850" y="223150"/>
            <a:ext cx="5330750" cy="4697201"/>
          </a:xfrm>
          <a:prstGeom prst="rect">
            <a:avLst/>
          </a:prstGeom>
          <a:noFill/>
          <a:ln>
            <a:noFill/>
          </a:ln>
        </p:spPr>
      </p:pic>
      <p:sp>
        <p:nvSpPr>
          <p:cNvPr id="287" name="Google Shape;287;p42"/>
          <p:cNvSpPr txBox="1"/>
          <p:nvPr/>
        </p:nvSpPr>
        <p:spPr>
          <a:xfrm>
            <a:off x="289975" y="616725"/>
            <a:ext cx="1564800" cy="2339072"/>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2970D5"/>
                </a:solidFill>
                <a:latin typeface="Avenir"/>
                <a:ea typeface="Avenir"/>
                <a:cs typeface="Avenir"/>
                <a:sym typeface="Avenir"/>
              </a:rPr>
              <a:t>Restate the </a:t>
            </a:r>
            <a:r>
              <a:rPr lang="en-US" dirty="0">
                <a:solidFill>
                  <a:srgbClr val="2970D5"/>
                </a:solidFill>
                <a:latin typeface="Avenir"/>
                <a:ea typeface="Avenir"/>
                <a:cs typeface="Avenir"/>
                <a:sym typeface="Avenir"/>
              </a:rPr>
              <a:t>p</a:t>
            </a:r>
            <a:r>
              <a:rPr lang="en" dirty="0">
                <a:solidFill>
                  <a:srgbClr val="2970D5"/>
                </a:solidFill>
                <a:latin typeface="Avenir"/>
                <a:ea typeface="Avenir"/>
                <a:cs typeface="Avenir"/>
                <a:sym typeface="Avenir"/>
              </a:rPr>
              <a:t>urpose then </a:t>
            </a:r>
            <a:r>
              <a:rPr lang="en-US" dirty="0">
                <a:solidFill>
                  <a:srgbClr val="2970D5"/>
                </a:solidFill>
                <a:latin typeface="Avenir"/>
                <a:ea typeface="Avenir"/>
                <a:cs typeface="Avenir"/>
                <a:sym typeface="Avenir"/>
              </a:rPr>
              <a:t>s</a:t>
            </a:r>
            <a:r>
              <a:rPr lang="en" dirty="0">
                <a:solidFill>
                  <a:srgbClr val="2970D5"/>
                </a:solidFill>
                <a:latin typeface="Avenir"/>
                <a:ea typeface="Avenir"/>
                <a:cs typeface="Avenir"/>
                <a:sym typeface="Avenir"/>
              </a:rPr>
              <a:t>tudents </a:t>
            </a:r>
            <a:r>
              <a:rPr lang="en-US" dirty="0">
                <a:solidFill>
                  <a:srgbClr val="2970D5"/>
                </a:solidFill>
                <a:latin typeface="Avenir"/>
                <a:ea typeface="Avenir"/>
                <a:cs typeface="Avenir"/>
                <a:sym typeface="Avenir"/>
              </a:rPr>
              <a:t>r</a:t>
            </a:r>
            <a:r>
              <a:rPr lang="en" dirty="0">
                <a:solidFill>
                  <a:srgbClr val="2970D5"/>
                </a:solidFill>
                <a:latin typeface="Avenir"/>
                <a:ea typeface="Avenir"/>
                <a:cs typeface="Avenir"/>
                <a:sym typeface="Avenir"/>
              </a:rPr>
              <a:t>ead the passage.</a:t>
            </a:r>
          </a:p>
          <a:p>
            <a:pPr marL="0" lvl="0" indent="0" algn="l" rtl="0">
              <a:spcBef>
                <a:spcPts val="0"/>
              </a:spcBef>
              <a:spcAft>
                <a:spcPts val="0"/>
              </a:spcAft>
              <a:buNone/>
            </a:pPr>
            <a:endParaRPr lang="en" dirty="0">
              <a:solidFill>
                <a:srgbClr val="2970D5"/>
              </a:solidFill>
              <a:latin typeface="Avenir"/>
              <a:ea typeface="Avenir"/>
              <a:cs typeface="Avenir"/>
              <a:sym typeface="Avenir"/>
            </a:endParaRPr>
          </a:p>
          <a:p>
            <a:pPr marL="0" lvl="0" indent="0" algn="l" rtl="0">
              <a:spcBef>
                <a:spcPts val="0"/>
              </a:spcBef>
              <a:spcAft>
                <a:spcPts val="0"/>
              </a:spcAft>
              <a:buNone/>
            </a:pPr>
            <a:r>
              <a:rPr lang="en" dirty="0">
                <a:solidFill>
                  <a:srgbClr val="2970D5"/>
                </a:solidFill>
                <a:latin typeface="Avenir"/>
                <a:ea typeface="Avenir"/>
                <a:cs typeface="Avenir"/>
                <a:sym typeface="Avenir"/>
              </a:rPr>
              <a:t>Depending on grade level and text complexity, the teacher will read aloud.</a:t>
            </a:r>
            <a:endParaRPr dirty="0">
              <a:solidFill>
                <a:srgbClr val="2970D5"/>
              </a:solidFill>
              <a:latin typeface="Avenir"/>
              <a:ea typeface="Avenir"/>
              <a:cs typeface="Avenir"/>
              <a:sym typeface="Avenir"/>
            </a:endParaRPr>
          </a:p>
        </p:txBody>
      </p:sp>
      <p:sp>
        <p:nvSpPr>
          <p:cNvPr id="289" name="Google Shape;289;p42"/>
          <p:cNvSpPr txBox="1"/>
          <p:nvPr/>
        </p:nvSpPr>
        <p:spPr>
          <a:xfrm>
            <a:off x="1763900" y="4818675"/>
            <a:ext cx="5085600" cy="416400"/>
          </a:xfrm>
          <a:prstGeom prst="rect">
            <a:avLst/>
          </a:prstGeom>
          <a:noFill/>
          <a:ln>
            <a:noFill/>
          </a:ln>
        </p:spPr>
        <p:txBody>
          <a:bodyPr spcFirstLastPara="1" wrap="square" lIns="91425" tIns="91425" rIns="91425" bIns="91425" anchor="t" anchorCtr="0">
            <a:spAutoFit/>
          </a:bodyPr>
          <a:lstStyle/>
          <a:p>
            <a:pPr marL="355600" lvl="0" indent="0" algn="l" rtl="0">
              <a:lnSpc>
                <a:spcPct val="115000"/>
              </a:lnSpc>
              <a:spcBef>
                <a:spcPts val="1200"/>
              </a:spcBef>
              <a:spcAft>
                <a:spcPts val="1200"/>
              </a:spcAft>
              <a:buClr>
                <a:schemeClr val="dk1"/>
              </a:buClr>
              <a:buSzPts val="1100"/>
              <a:buFont typeface="Arial"/>
              <a:buNone/>
            </a:pPr>
            <a:r>
              <a:rPr lang="en" sz="700">
                <a:solidFill>
                  <a:schemeClr val="dk1"/>
                </a:solidFill>
              </a:rPr>
              <a:t>Pauk, W. (2002). The Coffee Bean. In </a:t>
            </a:r>
            <a:r>
              <a:rPr lang="en" sz="700" i="1">
                <a:solidFill>
                  <a:schemeClr val="dk1"/>
                </a:solidFill>
              </a:rPr>
              <a:t>Six-way paragraphs: 100 passages for developing the six essential categories of comprehension</a:t>
            </a:r>
            <a:r>
              <a:rPr lang="en" sz="700">
                <a:solidFill>
                  <a:schemeClr val="dk1"/>
                </a:solidFill>
              </a:rPr>
              <a:t> (Third, pp. 68–68). essay, Jamestown. </a:t>
            </a:r>
            <a:endParaRPr>
              <a:latin typeface="Avenir"/>
              <a:ea typeface="Avenir"/>
              <a:cs typeface="Avenir"/>
              <a:sym typeface="Avenir"/>
            </a:endParaRPr>
          </a:p>
        </p:txBody>
      </p:sp>
      <p:pic>
        <p:nvPicPr>
          <p:cNvPr id="6" name="Picture 5">
            <a:extLst>
              <a:ext uri="{FF2B5EF4-FFF2-40B4-BE49-F238E27FC236}">
                <a16:creationId xmlns:a16="http://schemas.microsoft.com/office/drawing/2014/main" id="{0CB47A91-DD0F-4F57-8CAE-E61C17663B6A}"/>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body" idx="1"/>
          </p:nvPr>
        </p:nvSpPr>
        <p:spPr>
          <a:xfrm>
            <a:off x="78725" y="258375"/>
            <a:ext cx="3911384" cy="460457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120000"/>
              </a:lnSpc>
              <a:spcBef>
                <a:spcPts val="0"/>
              </a:spcBef>
              <a:spcAft>
                <a:spcPts val="0"/>
              </a:spcAft>
              <a:buClr>
                <a:schemeClr val="dk1"/>
              </a:buClr>
              <a:buSzPct val="100000"/>
              <a:buNone/>
            </a:pPr>
            <a:r>
              <a:rPr lang="en" sz="2000" b="1" dirty="0">
                <a:latin typeface="Baskerville Old Face" panose="02020602080505020303" pitchFamily="18" charset="0"/>
              </a:rPr>
              <a:t>Dr. Katie Tonore, Ed.D </a:t>
            </a:r>
            <a:endParaRPr sz="2000" dirty="0">
              <a:latin typeface="Baskerville Old Face" panose="02020602080505020303" pitchFamily="18" charset="0"/>
            </a:endParaRPr>
          </a:p>
          <a:p>
            <a:pPr marL="0" lvl="0" indent="0" algn="l" rtl="0">
              <a:lnSpc>
                <a:spcPct val="120000"/>
              </a:lnSpc>
              <a:spcBef>
                <a:spcPts val="800"/>
              </a:spcBef>
              <a:spcAft>
                <a:spcPts val="0"/>
              </a:spcAft>
              <a:buClr>
                <a:schemeClr val="dk1"/>
              </a:buClr>
              <a:buSzPct val="83737"/>
              <a:buNone/>
            </a:pPr>
            <a:r>
              <a:rPr lang="en" sz="1671" dirty="0">
                <a:latin typeface="Baskerville Old Face" panose="02020602080505020303" pitchFamily="18" charset="0"/>
              </a:rPr>
              <a:t>Dr. Tonore has over thirty years of classroom experience and has benefited from a variety of educational opportunities such as serving as literacy coach for the MS Department of Education, Director of Implementation for the Barksdale Reading Institute, graduate and under-graduate coordinator at the University of Southern Mississippi, educational consultant for the MS Center for Education Innovation, Bailey Education Group, CORE and Millennium Educational Systems.</a:t>
            </a:r>
          </a:p>
          <a:p>
            <a:pPr marL="0" lvl="0" indent="0" algn="l" rtl="0">
              <a:lnSpc>
                <a:spcPct val="120000"/>
              </a:lnSpc>
              <a:spcBef>
                <a:spcPts val="800"/>
              </a:spcBef>
              <a:spcAft>
                <a:spcPts val="0"/>
              </a:spcAft>
              <a:buClr>
                <a:schemeClr val="dk1"/>
              </a:buClr>
              <a:buSzPct val="83737"/>
              <a:buNone/>
            </a:pPr>
            <a:r>
              <a:rPr lang="en" sz="1671" dirty="0">
                <a:latin typeface="Baskerville Old Face" panose="02020602080505020303" pitchFamily="18" charset="0"/>
              </a:rPr>
              <a:t> </a:t>
            </a:r>
            <a:r>
              <a:rPr lang="en" sz="1671" b="1" dirty="0">
                <a:solidFill>
                  <a:srgbClr val="FF0000"/>
                </a:solidFill>
                <a:latin typeface="Baskerville Old Face" panose="02020602080505020303" pitchFamily="18" charset="0"/>
              </a:rPr>
              <a:t>Katie is the Chair of Curriculum and Instruction in the School of Education at W</a:t>
            </a:r>
            <a:r>
              <a:rPr lang="en-US" sz="1671" b="1" dirty="0" err="1">
                <a:solidFill>
                  <a:srgbClr val="FF0000"/>
                </a:solidFill>
                <a:latin typeface="Baskerville Old Face" panose="02020602080505020303" pitchFamily="18" charset="0"/>
              </a:rPr>
              <a:t>i</a:t>
            </a:r>
            <a:r>
              <a:rPr lang="en" sz="1671" b="1" dirty="0">
                <a:solidFill>
                  <a:srgbClr val="FF0000"/>
                </a:solidFill>
                <a:latin typeface="Baskerville Old Face" panose="02020602080505020303" pitchFamily="18" charset="0"/>
              </a:rPr>
              <a:t>lliam Carey University.  </a:t>
            </a:r>
            <a:endParaRPr sz="1371" b="1" dirty="0">
              <a:solidFill>
                <a:srgbClr val="FF0000"/>
              </a:solidFill>
              <a:latin typeface="Baskerville Old Face" panose="02020602080505020303" pitchFamily="18" charset="0"/>
            </a:endParaRPr>
          </a:p>
          <a:p>
            <a:pPr marL="0" lvl="0" indent="0" algn="l" rtl="0">
              <a:lnSpc>
                <a:spcPct val="120000"/>
              </a:lnSpc>
              <a:spcBef>
                <a:spcPts val="800"/>
              </a:spcBef>
              <a:spcAft>
                <a:spcPts val="0"/>
              </a:spcAft>
              <a:buClr>
                <a:schemeClr val="dk1"/>
              </a:buClr>
              <a:buSzPct val="109090"/>
              <a:buNone/>
            </a:pPr>
            <a:endParaRPr sz="1100" dirty="0"/>
          </a:p>
        </p:txBody>
      </p:sp>
      <p:pic>
        <p:nvPicPr>
          <p:cNvPr id="3" name="Picture 2">
            <a:extLst>
              <a:ext uri="{FF2B5EF4-FFF2-40B4-BE49-F238E27FC236}">
                <a16:creationId xmlns:a16="http://schemas.microsoft.com/office/drawing/2014/main" id="{E83BDF1E-78EB-4833-8711-6BFA15BFCA88}"/>
              </a:ext>
            </a:extLst>
          </p:cNvPr>
          <p:cNvPicPr>
            <a:picLocks noChangeAspect="1"/>
          </p:cNvPicPr>
          <p:nvPr/>
        </p:nvPicPr>
        <p:blipFill>
          <a:blip r:embed="rId3"/>
          <a:stretch>
            <a:fillRect/>
          </a:stretch>
        </p:blipFill>
        <p:spPr>
          <a:xfrm>
            <a:off x="5329041" y="811357"/>
            <a:ext cx="2813015" cy="29543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3"/>
          <p:cNvPicPr preferRelativeResize="0"/>
          <p:nvPr/>
        </p:nvPicPr>
        <p:blipFill rotWithShape="1">
          <a:blip r:embed="rId3">
            <a:alphaModFix/>
          </a:blip>
          <a:srcRect r="4443"/>
          <a:stretch/>
        </p:blipFill>
        <p:spPr>
          <a:xfrm>
            <a:off x="323275" y="670900"/>
            <a:ext cx="7324075" cy="4090550"/>
          </a:xfrm>
          <a:prstGeom prst="rect">
            <a:avLst/>
          </a:prstGeom>
          <a:noFill/>
          <a:ln>
            <a:noFill/>
          </a:ln>
        </p:spPr>
      </p:pic>
      <p:sp>
        <p:nvSpPr>
          <p:cNvPr id="295" name="Google Shape;295;p43"/>
          <p:cNvSpPr txBox="1"/>
          <p:nvPr/>
        </p:nvSpPr>
        <p:spPr>
          <a:xfrm>
            <a:off x="2266350" y="163000"/>
            <a:ext cx="37785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u="sng" dirty="0">
                <a:latin typeface="Roboto"/>
                <a:ea typeface="Roboto"/>
                <a:cs typeface="Roboto"/>
                <a:sym typeface="Roboto"/>
              </a:rPr>
              <a:t>Card Pyramid</a:t>
            </a:r>
            <a:endParaRPr sz="2100" u="sng" dirty="0">
              <a:latin typeface="Roboto"/>
              <a:ea typeface="Roboto"/>
              <a:cs typeface="Roboto"/>
              <a:sym typeface="Roboto"/>
            </a:endParaRPr>
          </a:p>
        </p:txBody>
      </p:sp>
      <p:pic>
        <p:nvPicPr>
          <p:cNvPr id="6" name="Picture 5">
            <a:extLst>
              <a:ext uri="{FF2B5EF4-FFF2-40B4-BE49-F238E27FC236}">
                <a16:creationId xmlns:a16="http://schemas.microsoft.com/office/drawing/2014/main" id="{2F50BEEF-05D5-4C59-9BFB-A0F16D9AF5C2}"/>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4"/>
          <p:cNvPicPr preferRelativeResize="0"/>
          <p:nvPr/>
        </p:nvPicPr>
        <p:blipFill>
          <a:blip r:embed="rId3">
            <a:alphaModFix/>
          </a:blip>
          <a:stretch>
            <a:fillRect/>
          </a:stretch>
        </p:blipFill>
        <p:spPr>
          <a:xfrm>
            <a:off x="1964850" y="223150"/>
            <a:ext cx="5330750" cy="4697201"/>
          </a:xfrm>
          <a:prstGeom prst="rect">
            <a:avLst/>
          </a:prstGeom>
          <a:noFill/>
          <a:ln>
            <a:noFill/>
          </a:ln>
        </p:spPr>
      </p:pic>
      <p:sp>
        <p:nvSpPr>
          <p:cNvPr id="303" name="Google Shape;303;p44"/>
          <p:cNvSpPr txBox="1"/>
          <p:nvPr/>
        </p:nvSpPr>
        <p:spPr>
          <a:xfrm>
            <a:off x="356550" y="167275"/>
            <a:ext cx="1464900" cy="110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2970D5"/>
                </a:solidFill>
                <a:latin typeface="Roboto"/>
                <a:ea typeface="Roboto"/>
                <a:cs typeface="Roboto"/>
                <a:sym typeface="Roboto"/>
              </a:rPr>
              <a:t>Students will reread passage three times, each time with a separate focus. </a:t>
            </a:r>
            <a:endParaRPr sz="1200">
              <a:solidFill>
                <a:srgbClr val="2970D5"/>
              </a:solidFill>
              <a:latin typeface="Roboto"/>
              <a:ea typeface="Roboto"/>
              <a:cs typeface="Roboto"/>
              <a:sym typeface="Roboto"/>
            </a:endParaRPr>
          </a:p>
        </p:txBody>
      </p:sp>
      <p:sp>
        <p:nvSpPr>
          <p:cNvPr id="304" name="Google Shape;304;p44"/>
          <p:cNvSpPr txBox="1"/>
          <p:nvPr/>
        </p:nvSpPr>
        <p:spPr>
          <a:xfrm>
            <a:off x="356550" y="1451600"/>
            <a:ext cx="1464900" cy="129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2970D5"/>
                </a:solidFill>
                <a:latin typeface="Roboto"/>
                <a:ea typeface="Roboto"/>
                <a:cs typeface="Roboto"/>
                <a:sym typeface="Roboto"/>
              </a:rPr>
              <a:t>1st read: focus on punctuation. Have individual students read a portion aloud or with a partner. </a:t>
            </a:r>
            <a:endParaRPr sz="1200">
              <a:solidFill>
                <a:srgbClr val="2970D5"/>
              </a:solidFill>
              <a:latin typeface="Roboto"/>
              <a:ea typeface="Roboto"/>
              <a:cs typeface="Roboto"/>
              <a:sym typeface="Roboto"/>
            </a:endParaRPr>
          </a:p>
        </p:txBody>
      </p:sp>
      <p:sp>
        <p:nvSpPr>
          <p:cNvPr id="305" name="Google Shape;305;p44"/>
          <p:cNvSpPr txBox="1"/>
          <p:nvPr/>
        </p:nvSpPr>
        <p:spPr>
          <a:xfrm>
            <a:off x="356550" y="2920725"/>
            <a:ext cx="1464900" cy="92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2970D5"/>
                </a:solidFill>
                <a:latin typeface="Roboto"/>
                <a:ea typeface="Roboto"/>
                <a:cs typeface="Roboto"/>
                <a:sym typeface="Roboto"/>
              </a:rPr>
              <a:t>2nd read: read the passage for intonation. Use pencil swings.</a:t>
            </a:r>
            <a:endParaRPr sz="1200">
              <a:solidFill>
                <a:srgbClr val="2970D5"/>
              </a:solidFill>
              <a:latin typeface="Roboto"/>
              <a:ea typeface="Roboto"/>
              <a:cs typeface="Roboto"/>
              <a:sym typeface="Roboto"/>
            </a:endParaRPr>
          </a:p>
        </p:txBody>
      </p:sp>
      <p:sp>
        <p:nvSpPr>
          <p:cNvPr id="306" name="Google Shape;306;p44"/>
          <p:cNvSpPr txBox="1"/>
          <p:nvPr/>
        </p:nvSpPr>
        <p:spPr>
          <a:xfrm>
            <a:off x="356550" y="4020250"/>
            <a:ext cx="1464900" cy="738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2970D5"/>
                </a:solidFill>
                <a:latin typeface="Roboto"/>
                <a:ea typeface="Roboto"/>
                <a:cs typeface="Roboto"/>
                <a:sym typeface="Roboto"/>
              </a:rPr>
              <a:t>3rd read: Read as if speaking to a friend. </a:t>
            </a:r>
            <a:endParaRPr sz="1200" dirty="0">
              <a:solidFill>
                <a:srgbClr val="2970D5"/>
              </a:solidFill>
              <a:latin typeface="Roboto"/>
              <a:ea typeface="Roboto"/>
              <a:cs typeface="Roboto"/>
              <a:sym typeface="Roboto"/>
            </a:endParaRPr>
          </a:p>
        </p:txBody>
      </p:sp>
      <p:sp>
        <p:nvSpPr>
          <p:cNvPr id="308" name="Google Shape;308;p44"/>
          <p:cNvSpPr txBox="1"/>
          <p:nvPr/>
        </p:nvSpPr>
        <p:spPr>
          <a:xfrm>
            <a:off x="2125600" y="4759150"/>
            <a:ext cx="4738500" cy="416400"/>
          </a:xfrm>
          <a:prstGeom prst="rect">
            <a:avLst/>
          </a:prstGeom>
          <a:noFill/>
          <a:ln>
            <a:noFill/>
          </a:ln>
        </p:spPr>
        <p:txBody>
          <a:bodyPr spcFirstLastPara="1" wrap="square" lIns="91425" tIns="91425" rIns="91425" bIns="91425" anchor="t" anchorCtr="0">
            <a:spAutoFit/>
          </a:bodyPr>
          <a:lstStyle/>
          <a:p>
            <a:pPr marL="355600" lvl="0" indent="0" algn="l" rtl="0">
              <a:lnSpc>
                <a:spcPct val="115000"/>
              </a:lnSpc>
              <a:spcBef>
                <a:spcPts val="1200"/>
              </a:spcBef>
              <a:spcAft>
                <a:spcPts val="1200"/>
              </a:spcAft>
              <a:buClr>
                <a:schemeClr val="dk1"/>
              </a:buClr>
              <a:buSzPts val="1100"/>
              <a:buFont typeface="Arial"/>
              <a:buNone/>
            </a:pPr>
            <a:r>
              <a:rPr lang="en" sz="700">
                <a:solidFill>
                  <a:schemeClr val="dk1"/>
                </a:solidFill>
              </a:rPr>
              <a:t>Pauk, W. (2002). The Coffee Bean. In </a:t>
            </a:r>
            <a:r>
              <a:rPr lang="en" sz="700" i="1">
                <a:solidFill>
                  <a:schemeClr val="dk1"/>
                </a:solidFill>
              </a:rPr>
              <a:t>Six-way paragraphs: 100 passages for developing the six essential categories of comprehension</a:t>
            </a:r>
            <a:r>
              <a:rPr lang="en" sz="700">
                <a:solidFill>
                  <a:schemeClr val="dk1"/>
                </a:solidFill>
              </a:rPr>
              <a:t> (Third, pp. 68–68). essay, Jamestown. </a:t>
            </a:r>
            <a:endParaRPr>
              <a:latin typeface="Avenir"/>
              <a:ea typeface="Avenir"/>
              <a:cs typeface="Avenir"/>
              <a:sym typeface="Avenir"/>
            </a:endParaRPr>
          </a:p>
        </p:txBody>
      </p:sp>
      <p:pic>
        <p:nvPicPr>
          <p:cNvPr id="9" name="Picture 8">
            <a:extLst>
              <a:ext uri="{FF2B5EF4-FFF2-40B4-BE49-F238E27FC236}">
                <a16:creationId xmlns:a16="http://schemas.microsoft.com/office/drawing/2014/main" id="{8274B74E-99C8-4FB4-A272-A9942B34ABAA}"/>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txBox="1">
            <a:spLocks noGrp="1"/>
          </p:cNvSpPr>
          <p:nvPr>
            <p:ph type="title"/>
          </p:nvPr>
        </p:nvSpPr>
        <p:spPr>
          <a:xfrm>
            <a:off x="808025" y="540325"/>
            <a:ext cx="7462500" cy="6507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600" b="0" dirty="0">
                <a:latin typeface="Baskerville Old Face" panose="02020602080505020303" pitchFamily="18" charset="0"/>
                <a:ea typeface="Roboto"/>
                <a:cs typeface="Roboto"/>
                <a:sym typeface="Roboto"/>
              </a:rPr>
              <a:t>Extensions</a:t>
            </a:r>
            <a:endParaRPr sz="3600" b="0" dirty="0">
              <a:latin typeface="Baskerville Old Face" panose="02020602080505020303" pitchFamily="18" charset="0"/>
              <a:ea typeface="Roboto"/>
              <a:cs typeface="Roboto"/>
              <a:sym typeface="Roboto"/>
            </a:endParaRPr>
          </a:p>
        </p:txBody>
      </p:sp>
      <p:sp>
        <p:nvSpPr>
          <p:cNvPr id="315" name="Google Shape;315;p45"/>
          <p:cNvSpPr txBox="1"/>
          <p:nvPr/>
        </p:nvSpPr>
        <p:spPr>
          <a:xfrm>
            <a:off x="808025" y="1488150"/>
            <a:ext cx="5787900" cy="954077"/>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sz="1800">
                <a:latin typeface="Baskerville Old Face" panose="02020602080505020303" pitchFamily="18" charset="0"/>
                <a:ea typeface="Roboto"/>
                <a:cs typeface="Roboto"/>
                <a:sym typeface="Roboto"/>
              </a:rPr>
              <a:t>Watch “The life Cycle of a Cup of Coffee” on Ted Ed </a:t>
            </a:r>
            <a:endParaRPr sz="1800">
              <a:latin typeface="Baskerville Old Face" panose="02020602080505020303" pitchFamily="18" charset="0"/>
              <a:ea typeface="Roboto"/>
              <a:cs typeface="Roboto"/>
              <a:sym typeface="Roboto"/>
            </a:endParaRPr>
          </a:p>
          <a:p>
            <a:pPr marL="0" lvl="0" indent="457200" algn="l" rtl="0">
              <a:spcBef>
                <a:spcPts val="0"/>
              </a:spcBef>
              <a:spcAft>
                <a:spcPts val="0"/>
              </a:spcAft>
              <a:buNone/>
            </a:pPr>
            <a:r>
              <a:rPr lang="en" u="sng">
                <a:solidFill>
                  <a:srgbClr val="954F72"/>
                </a:solidFill>
                <a:latin typeface="Baskerville Old Face" panose="02020602080505020303" pitchFamily="18" charset="0"/>
                <a:hlinkClick r:id="rId3">
                  <a:extLst>
                    <a:ext uri="{A12FA001-AC4F-418D-AE19-62706E023703}">
                      <ahyp:hlinkClr xmlns:ahyp="http://schemas.microsoft.com/office/drawing/2018/hyperlinkcolor" val="tx"/>
                    </a:ext>
                  </a:extLst>
                </a:hlinkClick>
              </a:rPr>
              <a:t>https://youtu.be/M0VWroX0gZA</a:t>
            </a:r>
            <a:r>
              <a:rPr lang="en" u="sng">
                <a:solidFill>
                  <a:srgbClr val="954F72"/>
                </a:solidFill>
                <a:latin typeface="Baskerville Old Face" panose="02020602080505020303" pitchFamily="18" charset="0"/>
              </a:rPr>
              <a:t>   </a:t>
            </a:r>
            <a:endParaRPr u="sng">
              <a:solidFill>
                <a:srgbClr val="954F72"/>
              </a:solidFill>
              <a:latin typeface="Baskerville Old Face" panose="02020602080505020303" pitchFamily="18" charset="0"/>
            </a:endParaRPr>
          </a:p>
          <a:p>
            <a:pPr marL="0" lvl="0" indent="0" algn="l" rtl="0">
              <a:spcBef>
                <a:spcPts val="0"/>
              </a:spcBef>
              <a:spcAft>
                <a:spcPts val="0"/>
              </a:spcAft>
              <a:buNone/>
            </a:pPr>
            <a:endParaRPr sz="1800">
              <a:latin typeface="Baskerville Old Face" panose="02020602080505020303" pitchFamily="18" charset="0"/>
              <a:ea typeface="Avenir"/>
              <a:cs typeface="Avenir"/>
              <a:sym typeface="Avenir"/>
            </a:endParaRPr>
          </a:p>
        </p:txBody>
      </p:sp>
      <p:sp>
        <p:nvSpPr>
          <p:cNvPr id="316" name="Google Shape;316;p45"/>
          <p:cNvSpPr txBox="1"/>
          <p:nvPr/>
        </p:nvSpPr>
        <p:spPr>
          <a:xfrm>
            <a:off x="808025" y="2371650"/>
            <a:ext cx="5516700" cy="46163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sz="1800">
                <a:latin typeface="Baskerville Old Face" panose="02020602080505020303" pitchFamily="18" charset="0"/>
                <a:ea typeface="Roboto"/>
                <a:cs typeface="Roboto"/>
                <a:sym typeface="Roboto"/>
              </a:rPr>
              <a:t>Research the effects of caffeine on the human body</a:t>
            </a:r>
            <a:endParaRPr sz="1800">
              <a:latin typeface="Baskerville Old Face" panose="02020602080505020303" pitchFamily="18" charset="0"/>
              <a:ea typeface="Roboto"/>
              <a:cs typeface="Roboto"/>
              <a:sym typeface="Roboto"/>
            </a:endParaRPr>
          </a:p>
        </p:txBody>
      </p:sp>
      <p:pic>
        <p:nvPicPr>
          <p:cNvPr id="6" name="Picture 5">
            <a:extLst>
              <a:ext uri="{FF2B5EF4-FFF2-40B4-BE49-F238E27FC236}">
                <a16:creationId xmlns:a16="http://schemas.microsoft.com/office/drawing/2014/main" id="{9D14151D-8CFE-46A7-A81D-A465D41E21BF}"/>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6"/>
          <p:cNvPicPr preferRelativeResize="0"/>
          <p:nvPr/>
        </p:nvPicPr>
        <p:blipFill>
          <a:blip r:embed="rId3">
            <a:alphaModFix/>
          </a:blip>
          <a:stretch>
            <a:fillRect/>
          </a:stretch>
        </p:blipFill>
        <p:spPr>
          <a:xfrm>
            <a:off x="1192775" y="152400"/>
            <a:ext cx="6241449" cy="4838699"/>
          </a:xfrm>
          <a:prstGeom prst="rect">
            <a:avLst/>
          </a:prstGeom>
          <a:noFill/>
          <a:ln>
            <a:noFill/>
          </a:ln>
        </p:spPr>
      </p:pic>
      <p:pic>
        <p:nvPicPr>
          <p:cNvPr id="4" name="Picture 3">
            <a:extLst>
              <a:ext uri="{FF2B5EF4-FFF2-40B4-BE49-F238E27FC236}">
                <a16:creationId xmlns:a16="http://schemas.microsoft.com/office/drawing/2014/main" id="{33741130-3121-48AC-A2A3-ADAE1EF391C9}"/>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7"/>
          <p:cNvPicPr preferRelativeResize="0"/>
          <p:nvPr/>
        </p:nvPicPr>
        <p:blipFill>
          <a:blip r:embed="rId3">
            <a:alphaModFix/>
          </a:blip>
          <a:stretch>
            <a:fillRect/>
          </a:stretch>
        </p:blipFill>
        <p:spPr>
          <a:xfrm>
            <a:off x="1151150" y="152400"/>
            <a:ext cx="6421300" cy="4793150"/>
          </a:xfrm>
          <a:prstGeom prst="rect">
            <a:avLst/>
          </a:prstGeom>
          <a:noFill/>
          <a:ln>
            <a:noFill/>
          </a:ln>
        </p:spPr>
      </p:pic>
      <p:sp>
        <p:nvSpPr>
          <p:cNvPr id="329" name="Google Shape;329;p47"/>
          <p:cNvSpPr txBox="1"/>
          <p:nvPr/>
        </p:nvSpPr>
        <p:spPr>
          <a:xfrm>
            <a:off x="1525150" y="4825925"/>
            <a:ext cx="5129100" cy="720900"/>
          </a:xfrm>
          <a:prstGeom prst="rect">
            <a:avLst/>
          </a:prstGeom>
          <a:noFill/>
          <a:ln>
            <a:noFill/>
          </a:ln>
        </p:spPr>
        <p:txBody>
          <a:bodyPr spcFirstLastPara="1" wrap="square" lIns="91425" tIns="91425" rIns="91425" bIns="91425" anchor="t" anchorCtr="0">
            <a:spAutoFit/>
          </a:bodyPr>
          <a:lstStyle/>
          <a:p>
            <a:pPr marL="0" lvl="0" indent="0" algn="l" rtl="0">
              <a:lnSpc>
                <a:spcPct val="135000"/>
              </a:lnSpc>
              <a:spcBef>
                <a:spcPts val="800"/>
              </a:spcBef>
              <a:spcAft>
                <a:spcPts val="0"/>
              </a:spcAft>
              <a:buClr>
                <a:schemeClr val="dk1"/>
              </a:buClr>
              <a:buSzPts val="1100"/>
              <a:buFont typeface="Arial"/>
              <a:buNone/>
            </a:pPr>
            <a:r>
              <a:rPr lang="en" sz="1050" b="1">
                <a:solidFill>
                  <a:srgbClr val="5A5A5A"/>
                </a:solidFill>
              </a:rPr>
              <a:t>Scarborough, H. S. (2001)</a:t>
            </a:r>
            <a:endParaRPr sz="1050" b="1">
              <a:solidFill>
                <a:srgbClr val="5A5A5A"/>
              </a:solidFill>
            </a:endParaRPr>
          </a:p>
          <a:p>
            <a:pPr marL="0" lvl="0" indent="0" algn="l" rtl="0">
              <a:spcBef>
                <a:spcPts val="800"/>
              </a:spcBef>
              <a:spcAft>
                <a:spcPts val="0"/>
              </a:spcAft>
              <a:buNone/>
            </a:pPr>
            <a:endParaRPr>
              <a:latin typeface="Avenir"/>
              <a:ea typeface="Avenir"/>
              <a:cs typeface="Avenir"/>
              <a:sym typeface="Avenir"/>
            </a:endParaRPr>
          </a:p>
        </p:txBody>
      </p:sp>
      <p:pic>
        <p:nvPicPr>
          <p:cNvPr id="5" name="Picture 4">
            <a:extLst>
              <a:ext uri="{FF2B5EF4-FFF2-40B4-BE49-F238E27FC236}">
                <a16:creationId xmlns:a16="http://schemas.microsoft.com/office/drawing/2014/main" id="{920D043D-827B-4DC2-B1FB-013EC9DA80CA}"/>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txBox="1">
            <a:spLocks noGrp="1"/>
          </p:cNvSpPr>
          <p:nvPr>
            <p:ph type="title"/>
          </p:nvPr>
        </p:nvSpPr>
        <p:spPr>
          <a:xfrm>
            <a:off x="808025" y="540325"/>
            <a:ext cx="7462500" cy="6507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sz="3600" b="0" dirty="0">
                <a:latin typeface="Baskerville Old Face" panose="02020602080505020303" pitchFamily="18" charset="0"/>
                <a:ea typeface="Roboto"/>
                <a:cs typeface="Roboto"/>
                <a:sym typeface="Roboto"/>
              </a:rPr>
              <a:t>Digital </a:t>
            </a:r>
            <a:r>
              <a:rPr lang="en" sz="3600" b="0" dirty="0">
                <a:latin typeface="Baskerville Old Face" panose="02020602080505020303" pitchFamily="18" charset="0"/>
                <a:ea typeface="Roboto"/>
                <a:cs typeface="Roboto"/>
                <a:sym typeface="Roboto"/>
              </a:rPr>
              <a:t>Resources </a:t>
            </a:r>
            <a:endParaRPr sz="3600" b="0" dirty="0">
              <a:latin typeface="Baskerville Old Face" panose="02020602080505020303" pitchFamily="18" charset="0"/>
              <a:ea typeface="Roboto"/>
              <a:cs typeface="Roboto"/>
              <a:sym typeface="Roboto"/>
            </a:endParaRPr>
          </a:p>
        </p:txBody>
      </p:sp>
      <p:sp>
        <p:nvSpPr>
          <p:cNvPr id="315" name="Google Shape;315;p45"/>
          <p:cNvSpPr txBox="1"/>
          <p:nvPr/>
        </p:nvSpPr>
        <p:spPr>
          <a:xfrm>
            <a:off x="672425" y="1550520"/>
            <a:ext cx="2885422"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tx1"/>
                </a:solidFill>
                <a:latin typeface="Baskerville Old Face" panose="02020602080505020303" pitchFamily="18" charset="0"/>
                <a:ea typeface="Avenir"/>
                <a:cs typeface="Avenir"/>
                <a:sym typeface="Avenir"/>
                <a:hlinkClick r:id="rId3">
                  <a:extLst>
                    <a:ext uri="{A12FA001-AC4F-418D-AE19-62706E023703}">
                      <ahyp:hlinkClr xmlns:ahyp="http://schemas.microsoft.com/office/drawing/2018/hyperlinkcolor" val="tx"/>
                    </a:ext>
                  </a:extLst>
                </a:hlinkClick>
              </a:rPr>
              <a:t>Reading Rockets Article, Research and Lesson Plan : </a:t>
            </a:r>
          </a:p>
          <a:p>
            <a:pPr marL="0" lvl="0" indent="0" algn="l" rtl="0">
              <a:spcBef>
                <a:spcPts val="0"/>
              </a:spcBef>
              <a:spcAft>
                <a:spcPts val="0"/>
              </a:spcAft>
              <a:buNone/>
            </a:pPr>
            <a:r>
              <a:rPr lang="en-US" sz="1800" dirty="0">
                <a:solidFill>
                  <a:schemeClr val="tx1"/>
                </a:solidFill>
                <a:latin typeface="Baskerville Old Face" panose="02020602080505020303" pitchFamily="18" charset="0"/>
                <a:ea typeface="Avenir"/>
                <a:cs typeface="Avenir"/>
                <a:sym typeface="Avenir"/>
                <a:hlinkClick r:id="rId3">
                  <a:extLst>
                    <a:ext uri="{A12FA001-AC4F-418D-AE19-62706E023703}">
                      <ahyp:hlinkClr xmlns:ahyp="http://schemas.microsoft.com/office/drawing/2018/hyperlinkcolor" val="tx"/>
                    </a:ext>
                  </a:extLst>
                </a:hlinkClick>
              </a:rPr>
              <a:t>Metacognition Strategies </a:t>
            </a:r>
            <a:endParaRPr sz="1800" dirty="0">
              <a:solidFill>
                <a:schemeClr val="tx1"/>
              </a:solidFill>
              <a:latin typeface="Baskerville Old Face" panose="02020602080505020303" pitchFamily="18" charset="0"/>
              <a:ea typeface="Avenir"/>
              <a:cs typeface="Avenir"/>
              <a:sym typeface="Avenir"/>
            </a:endParaRPr>
          </a:p>
        </p:txBody>
      </p:sp>
      <p:sp>
        <p:nvSpPr>
          <p:cNvPr id="2" name="TextBox 1">
            <a:extLst>
              <a:ext uri="{FF2B5EF4-FFF2-40B4-BE49-F238E27FC236}">
                <a16:creationId xmlns:a16="http://schemas.microsoft.com/office/drawing/2014/main" id="{690FE417-AA6D-4EB5-888D-C3C866797E1C}"/>
              </a:ext>
            </a:extLst>
          </p:cNvPr>
          <p:cNvSpPr txBox="1"/>
          <p:nvPr/>
        </p:nvSpPr>
        <p:spPr>
          <a:xfrm>
            <a:off x="5245331" y="1638453"/>
            <a:ext cx="3740126" cy="707886"/>
          </a:xfrm>
          <a:prstGeom prst="rect">
            <a:avLst/>
          </a:prstGeom>
          <a:noFill/>
        </p:spPr>
        <p:txBody>
          <a:bodyPr wrap="none" rtlCol="0">
            <a:spAutoFit/>
          </a:bodyPr>
          <a:lstStyle/>
          <a:p>
            <a:r>
              <a:rPr lang="en-US" sz="2000" dirty="0">
                <a:latin typeface="Baskerville Old Face" panose="02020602080505020303" pitchFamily="18" charset="0"/>
              </a:rPr>
              <a:t>Neuhaus Resources:</a:t>
            </a:r>
          </a:p>
          <a:p>
            <a:r>
              <a:rPr lang="en-US" sz="2000" dirty="0">
                <a:latin typeface="Baskerville Old Face" panose="02020602080505020303" pitchFamily="18" charset="0"/>
                <a:hlinkClick r:id="rId4"/>
              </a:rPr>
              <a:t>Rapid recognition Chart Generator</a:t>
            </a:r>
            <a:endParaRPr lang="en-US" dirty="0">
              <a:latin typeface="Baskerville Old Face" panose="02020602080505020303" pitchFamily="18" charset="0"/>
            </a:endParaRPr>
          </a:p>
        </p:txBody>
      </p:sp>
      <p:sp>
        <p:nvSpPr>
          <p:cNvPr id="3" name="TextBox 2">
            <a:extLst>
              <a:ext uri="{FF2B5EF4-FFF2-40B4-BE49-F238E27FC236}">
                <a16:creationId xmlns:a16="http://schemas.microsoft.com/office/drawing/2014/main" id="{12EFEE4B-E1A3-496D-A27A-E320FDE0F19A}"/>
              </a:ext>
            </a:extLst>
          </p:cNvPr>
          <p:cNvSpPr txBox="1"/>
          <p:nvPr/>
        </p:nvSpPr>
        <p:spPr>
          <a:xfrm>
            <a:off x="4114800" y="2115589"/>
            <a:ext cx="914400" cy="914400"/>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DA1E580A-DE14-4D47-AF7B-E4DD71629C26}"/>
              </a:ext>
            </a:extLst>
          </p:cNvPr>
          <p:cNvPicPr>
            <a:picLocks noChangeAspect="1"/>
          </p:cNvPicPr>
          <p:nvPr/>
        </p:nvPicPr>
        <p:blipFill>
          <a:blip r:embed="rId5"/>
          <a:stretch>
            <a:fillRect/>
          </a:stretch>
        </p:blipFill>
        <p:spPr>
          <a:xfrm>
            <a:off x="3043237" y="2588374"/>
            <a:ext cx="2351723" cy="2351723"/>
          </a:xfrm>
          <a:prstGeom prst="rect">
            <a:avLst/>
          </a:prstGeom>
        </p:spPr>
      </p:pic>
    </p:spTree>
    <p:extLst>
      <p:ext uri="{BB962C8B-B14F-4D97-AF65-F5344CB8AC3E}">
        <p14:creationId xmlns:p14="http://schemas.microsoft.com/office/powerpoint/2010/main" val="202939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209075" y="-273675"/>
            <a:ext cx="5611500" cy="1275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latin typeface="Ultra"/>
                <a:ea typeface="Ultra"/>
                <a:cs typeface="Ultra"/>
                <a:sym typeface="Ultra"/>
              </a:rPr>
              <a:t>What is Structured Literacy?</a:t>
            </a:r>
            <a:endParaRPr>
              <a:latin typeface="Ultra"/>
              <a:ea typeface="Ultra"/>
              <a:cs typeface="Ultra"/>
              <a:sym typeface="Ultra"/>
            </a:endParaRPr>
          </a:p>
        </p:txBody>
      </p:sp>
      <p:sp>
        <p:nvSpPr>
          <p:cNvPr id="151" name="Google Shape;151;p27"/>
          <p:cNvSpPr txBox="1">
            <a:spLocks noGrp="1"/>
          </p:cNvSpPr>
          <p:nvPr>
            <p:ph type="body" idx="1"/>
          </p:nvPr>
        </p:nvSpPr>
        <p:spPr>
          <a:xfrm>
            <a:off x="209075" y="666900"/>
            <a:ext cx="5245500" cy="36903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endParaRPr sz="1800"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 sz="1800" b="1" i="1">
                <a:highlight>
                  <a:srgbClr val="FFFFFF"/>
                </a:highlight>
                <a:latin typeface="Arial"/>
                <a:ea typeface="Arial"/>
                <a:cs typeface="Arial"/>
                <a:sym typeface="Arial"/>
              </a:rPr>
              <a:t>“Structured Literacy  is characterized by the provision of systematic, explicit instruction that integrates listening, speaking, reading, and writing and emphasizes the structure of language across the speech sound system (</a:t>
            </a:r>
            <a:r>
              <a:rPr lang="en" sz="1800" b="1" i="1">
                <a:solidFill>
                  <a:srgbClr val="FF0000"/>
                </a:solidFill>
                <a:highlight>
                  <a:srgbClr val="FFFFFF"/>
                </a:highlight>
                <a:latin typeface="Arial"/>
                <a:ea typeface="Arial"/>
                <a:cs typeface="Arial"/>
                <a:sym typeface="Arial"/>
              </a:rPr>
              <a:t>phonology</a:t>
            </a:r>
            <a:r>
              <a:rPr lang="en" sz="1800" b="1" i="1">
                <a:highlight>
                  <a:srgbClr val="FFFFFF"/>
                </a:highlight>
                <a:latin typeface="Arial"/>
                <a:ea typeface="Arial"/>
                <a:cs typeface="Arial"/>
                <a:sym typeface="Arial"/>
              </a:rPr>
              <a:t>), the writing system (</a:t>
            </a:r>
            <a:r>
              <a:rPr lang="en" sz="1800" b="1" i="1">
                <a:solidFill>
                  <a:srgbClr val="FF9900"/>
                </a:solidFill>
                <a:highlight>
                  <a:srgbClr val="FFFFFF"/>
                </a:highlight>
                <a:latin typeface="Arial"/>
                <a:ea typeface="Arial"/>
                <a:cs typeface="Arial"/>
                <a:sym typeface="Arial"/>
              </a:rPr>
              <a:t>orthography</a:t>
            </a:r>
            <a:r>
              <a:rPr lang="en" sz="1800" b="1" i="1">
                <a:highlight>
                  <a:srgbClr val="FFFFFF"/>
                </a:highlight>
                <a:latin typeface="Arial"/>
                <a:ea typeface="Arial"/>
                <a:cs typeface="Arial"/>
                <a:sym typeface="Arial"/>
              </a:rPr>
              <a:t>), the structure of sentences (</a:t>
            </a:r>
            <a:r>
              <a:rPr lang="en" sz="1800" b="1" i="1">
                <a:solidFill>
                  <a:srgbClr val="3C78D8"/>
                </a:solidFill>
                <a:highlight>
                  <a:srgbClr val="FFFFFF"/>
                </a:highlight>
                <a:latin typeface="Arial"/>
                <a:ea typeface="Arial"/>
                <a:cs typeface="Arial"/>
                <a:sym typeface="Arial"/>
              </a:rPr>
              <a:t>syntax</a:t>
            </a:r>
            <a:r>
              <a:rPr lang="en" sz="1800" b="1" i="1">
                <a:highlight>
                  <a:srgbClr val="FFFFFF"/>
                </a:highlight>
                <a:latin typeface="Arial"/>
                <a:ea typeface="Arial"/>
                <a:cs typeface="Arial"/>
                <a:sym typeface="Arial"/>
              </a:rPr>
              <a:t>), the meaningful parts of words (</a:t>
            </a:r>
            <a:r>
              <a:rPr lang="en" sz="1800" b="1" i="1">
                <a:solidFill>
                  <a:srgbClr val="00FFFF"/>
                </a:solidFill>
                <a:highlight>
                  <a:srgbClr val="FFFFFF"/>
                </a:highlight>
                <a:latin typeface="Arial"/>
                <a:ea typeface="Arial"/>
                <a:cs typeface="Arial"/>
                <a:sym typeface="Arial"/>
              </a:rPr>
              <a:t>morphology</a:t>
            </a:r>
            <a:r>
              <a:rPr lang="en" sz="1800" b="1" i="1">
                <a:highlight>
                  <a:srgbClr val="FFFFFF"/>
                </a:highlight>
                <a:latin typeface="Arial"/>
                <a:ea typeface="Arial"/>
                <a:cs typeface="Arial"/>
                <a:sym typeface="Arial"/>
              </a:rPr>
              <a:t>), the relationships among words (</a:t>
            </a:r>
            <a:r>
              <a:rPr lang="en" sz="1800" b="1" i="1">
                <a:solidFill>
                  <a:srgbClr val="9900FF"/>
                </a:solidFill>
                <a:highlight>
                  <a:srgbClr val="FFFFFF"/>
                </a:highlight>
                <a:latin typeface="Arial"/>
                <a:ea typeface="Arial"/>
                <a:cs typeface="Arial"/>
                <a:sym typeface="Arial"/>
              </a:rPr>
              <a:t>semantics</a:t>
            </a:r>
            <a:r>
              <a:rPr lang="en" sz="1800" b="1" i="1">
                <a:highlight>
                  <a:srgbClr val="FFFFFF"/>
                </a:highlight>
                <a:latin typeface="Arial"/>
                <a:ea typeface="Arial"/>
                <a:cs typeface="Arial"/>
                <a:sym typeface="Arial"/>
              </a:rPr>
              <a:t>), and the organization of spoken and written discourse.” </a:t>
            </a:r>
            <a:endParaRPr sz="1800" b="1" i="1">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r>
              <a:rPr lang="en" sz="1600" i="1">
                <a:highlight>
                  <a:srgbClr val="FFFFFF"/>
                </a:highlight>
                <a:latin typeface="Arial"/>
                <a:ea typeface="Arial"/>
                <a:cs typeface="Arial"/>
                <a:sym typeface="Arial"/>
              </a:rPr>
              <a:t>(IDA, Structured Literacy: An Introductory Guide, 2019)</a:t>
            </a:r>
            <a:endParaRPr sz="1600" i="1"/>
          </a:p>
        </p:txBody>
      </p:sp>
      <p:pic>
        <p:nvPicPr>
          <p:cNvPr id="152" name="Google Shape;152;p27"/>
          <p:cNvPicPr preferRelativeResize="0"/>
          <p:nvPr/>
        </p:nvPicPr>
        <p:blipFill>
          <a:blip r:embed="rId3">
            <a:alphaModFix/>
          </a:blip>
          <a:stretch>
            <a:fillRect/>
          </a:stretch>
        </p:blipFill>
        <p:spPr>
          <a:xfrm>
            <a:off x="5389175" y="861638"/>
            <a:ext cx="3330876" cy="3614962"/>
          </a:xfrm>
          <a:prstGeom prst="rect">
            <a:avLst/>
          </a:prstGeom>
          <a:noFill/>
          <a:ln>
            <a:noFill/>
          </a:ln>
        </p:spPr>
      </p:pic>
      <p:pic>
        <p:nvPicPr>
          <p:cNvPr id="153" name="Google Shape;153;p27"/>
          <p:cNvPicPr preferRelativeResize="0"/>
          <p:nvPr/>
        </p:nvPicPr>
        <p:blipFill>
          <a:blip r:embed="rId4">
            <a:alphaModFix/>
          </a:blip>
          <a:stretch>
            <a:fillRect/>
          </a:stretch>
        </p:blipFill>
        <p:spPr>
          <a:xfrm>
            <a:off x="5614475" y="159025"/>
            <a:ext cx="2116361" cy="6306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8"/>
          <p:cNvPicPr preferRelativeResize="0">
            <a:picLocks noGrp="1"/>
          </p:cNvPicPr>
          <p:nvPr>
            <p:ph type="pic" idx="2"/>
          </p:nvPr>
        </p:nvPicPr>
        <p:blipFill rotWithShape="1">
          <a:blip r:embed="rId3">
            <a:alphaModFix/>
          </a:blip>
          <a:srcRect t="13412" b="13412"/>
          <a:stretch/>
        </p:blipFill>
        <p:spPr>
          <a:xfrm>
            <a:off x="4475791" y="152194"/>
            <a:ext cx="4370701" cy="3655201"/>
          </a:xfrm>
          <a:prstGeom prst="rect">
            <a:avLst/>
          </a:prstGeom>
        </p:spPr>
      </p:pic>
      <p:sp>
        <p:nvSpPr>
          <p:cNvPr id="160" name="Google Shape;160;p28"/>
          <p:cNvSpPr txBox="1">
            <a:spLocks noGrp="1"/>
          </p:cNvSpPr>
          <p:nvPr>
            <p:ph type="body" idx="1"/>
          </p:nvPr>
        </p:nvSpPr>
        <p:spPr>
          <a:xfrm>
            <a:off x="302150" y="366000"/>
            <a:ext cx="4370700" cy="4777500"/>
          </a:xfrm>
          <a:prstGeom prst="rect">
            <a:avLst/>
          </a:prstGeom>
        </p:spPr>
        <p:txBody>
          <a:bodyPr spcFirstLastPara="1" wrap="square" lIns="68575" tIns="34275" rIns="68575" bIns="34275" anchor="t" anchorCtr="0">
            <a:normAutofit fontScale="92500"/>
          </a:bodyPr>
          <a:lstStyle/>
          <a:p>
            <a:pPr marL="0" lvl="0" indent="0" algn="l" rtl="0">
              <a:lnSpc>
                <a:spcPct val="115000"/>
              </a:lnSpc>
              <a:spcBef>
                <a:spcPts val="1200"/>
              </a:spcBef>
              <a:spcAft>
                <a:spcPts val="0"/>
              </a:spcAft>
              <a:buNone/>
            </a:pPr>
            <a:r>
              <a:rPr lang="en" sz="2000" b="1" i="1">
                <a:solidFill>
                  <a:srgbClr val="FF00FF"/>
                </a:solidFill>
                <a:highlight>
                  <a:srgbClr val="FFFFFF"/>
                </a:highlight>
                <a:latin typeface="Arial"/>
                <a:ea typeface="Arial"/>
                <a:cs typeface="Arial"/>
                <a:sym typeface="Arial"/>
              </a:rPr>
              <a:t>Structured Literacy</a:t>
            </a:r>
            <a:r>
              <a:rPr lang="en" sz="1800" b="1" i="1">
                <a:highlight>
                  <a:srgbClr val="FFFFFF"/>
                </a:highlight>
                <a:latin typeface="Arial"/>
                <a:ea typeface="Arial"/>
                <a:cs typeface="Arial"/>
                <a:sym typeface="Arial"/>
              </a:rPr>
              <a:t> is an approach to reading instruction where teachers </a:t>
            </a:r>
            <a:r>
              <a:rPr lang="en" sz="1800" b="1" i="1" u="sng">
                <a:highlight>
                  <a:srgbClr val="FFFFFF"/>
                </a:highlight>
                <a:latin typeface="Arial"/>
                <a:ea typeface="Arial"/>
                <a:cs typeface="Arial"/>
                <a:sym typeface="Arial"/>
              </a:rPr>
              <a:t>carefully structure important literacy skills</a:t>
            </a:r>
            <a:r>
              <a:rPr lang="en" sz="1800" b="1" i="1">
                <a:highlight>
                  <a:srgbClr val="FFFFFF"/>
                </a:highlight>
                <a:latin typeface="Arial"/>
                <a:ea typeface="Arial"/>
                <a:cs typeface="Arial"/>
                <a:sym typeface="Arial"/>
              </a:rPr>
              <a:t>, concepts, and the sequence of instruction, to facilitate children’s literacy learning and progress as much as possible. </a:t>
            </a:r>
            <a:endParaRPr sz="18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 sz="1800" b="1" i="1">
                <a:highlight>
                  <a:srgbClr val="FFFFFF"/>
                </a:highlight>
                <a:latin typeface="Arial"/>
                <a:ea typeface="Arial"/>
                <a:cs typeface="Arial"/>
                <a:sym typeface="Arial"/>
              </a:rPr>
              <a:t>This approach to reading instruction can be beneficial not only for students with reading disabilities, but also for other at-risk students including English learners and struggling adolescents.”</a:t>
            </a:r>
            <a:endParaRPr sz="1800" b="1" i="1">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800" i="1">
                <a:highlight>
                  <a:srgbClr val="FFFFFF"/>
                </a:highlight>
                <a:latin typeface="Arial"/>
                <a:ea typeface="Arial"/>
                <a:cs typeface="Arial"/>
                <a:sym typeface="Arial"/>
              </a:rPr>
              <a:t>(Baker et al., 2014; Gersten et al., 2008; Kamil et al., 2008; Vaughn et al., 2006).</a:t>
            </a:r>
            <a:endParaRPr sz="1800" i="1">
              <a:highlight>
                <a:srgbClr val="FFFFFF"/>
              </a:highlight>
              <a:latin typeface="Arial"/>
              <a:ea typeface="Arial"/>
              <a:cs typeface="Arial"/>
              <a:sym typeface="Arial"/>
            </a:endParaRPr>
          </a:p>
          <a:p>
            <a:pPr marL="0" lvl="0" indent="0" algn="l" rtl="0">
              <a:spcBef>
                <a:spcPts val="1200"/>
              </a:spcBef>
              <a:spcAft>
                <a:spcPts val="0"/>
              </a:spcAft>
              <a:buNone/>
            </a:pPr>
            <a:endParaRPr/>
          </a:p>
        </p:txBody>
      </p:sp>
      <p:pic>
        <p:nvPicPr>
          <p:cNvPr id="161" name="Google Shape;161;p28"/>
          <p:cNvPicPr preferRelativeResize="0"/>
          <p:nvPr/>
        </p:nvPicPr>
        <p:blipFill>
          <a:blip r:embed="rId4">
            <a:alphaModFix/>
          </a:blip>
          <a:stretch>
            <a:fillRect/>
          </a:stretch>
        </p:blipFill>
        <p:spPr>
          <a:xfrm>
            <a:off x="5645625" y="4046950"/>
            <a:ext cx="1891550" cy="882725"/>
          </a:xfrm>
          <a:prstGeom prst="rect">
            <a:avLst/>
          </a:prstGeom>
          <a:noFill/>
          <a:ln>
            <a:noFill/>
          </a:ln>
        </p:spPr>
      </p:pic>
      <p:pic>
        <p:nvPicPr>
          <p:cNvPr id="3" name="Picture 2">
            <a:extLst>
              <a:ext uri="{FF2B5EF4-FFF2-40B4-BE49-F238E27FC236}">
                <a16:creationId xmlns:a16="http://schemas.microsoft.com/office/drawing/2014/main" id="{F0181897-0C0F-438D-9C23-674085BE5E88}"/>
              </a:ext>
            </a:extLst>
          </p:cNvPr>
          <p:cNvPicPr>
            <a:picLocks noChangeAspect="1"/>
          </p:cNvPicPr>
          <p:nvPr/>
        </p:nvPicPr>
        <p:blipFill>
          <a:blip r:embed="rId5"/>
          <a:stretch>
            <a:fillRect/>
          </a:stretch>
        </p:blipFill>
        <p:spPr>
          <a:xfrm>
            <a:off x="8258954" y="4238144"/>
            <a:ext cx="801919" cy="8421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113826" y="-191200"/>
            <a:ext cx="3162000" cy="1190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solidFill>
                  <a:srgbClr val="FF0000"/>
                </a:solidFill>
                <a:latin typeface="Ultra"/>
                <a:ea typeface="Ultra"/>
                <a:cs typeface="Ultra"/>
                <a:sym typeface="Ultra"/>
              </a:rPr>
              <a:t>Phonology</a:t>
            </a:r>
            <a:endParaRPr>
              <a:solidFill>
                <a:srgbClr val="FF0000"/>
              </a:solidFill>
              <a:latin typeface="Ultra"/>
              <a:ea typeface="Ultra"/>
              <a:cs typeface="Ultra"/>
              <a:sym typeface="Ultra"/>
            </a:endParaRPr>
          </a:p>
        </p:txBody>
      </p:sp>
      <p:sp>
        <p:nvSpPr>
          <p:cNvPr id="168" name="Google Shape;168;p29"/>
          <p:cNvSpPr txBox="1">
            <a:spLocks noGrp="1"/>
          </p:cNvSpPr>
          <p:nvPr>
            <p:ph type="body" idx="1"/>
          </p:nvPr>
        </p:nvSpPr>
        <p:spPr>
          <a:xfrm>
            <a:off x="241051" y="1925501"/>
            <a:ext cx="3305100" cy="2924700"/>
          </a:xfrm>
          <a:prstGeom prst="rect">
            <a:avLst/>
          </a:prstGeom>
        </p:spPr>
        <p:txBody>
          <a:bodyPr spcFirstLastPara="1" wrap="square" lIns="68575" tIns="34275" rIns="68575" bIns="34275" anchor="t" anchorCtr="0">
            <a:normAutofit/>
          </a:bodyPr>
          <a:lstStyle/>
          <a:p>
            <a:pPr marL="0" lvl="0" indent="0" algn="l" rtl="0">
              <a:lnSpc>
                <a:spcPct val="115000"/>
              </a:lnSpc>
              <a:spcBef>
                <a:spcPts val="1200"/>
              </a:spcBef>
              <a:spcAft>
                <a:spcPts val="0"/>
              </a:spcAft>
              <a:buNone/>
            </a:pPr>
            <a:r>
              <a:rPr lang="en" sz="1600">
                <a:latin typeface="Arial"/>
                <a:ea typeface="Arial"/>
                <a:cs typeface="Arial"/>
                <a:sym typeface="Arial"/>
              </a:rPr>
              <a:t>The study of sound structure of spoken words</a:t>
            </a:r>
            <a:endParaRPr sz="16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600" b="1">
                <a:solidFill>
                  <a:srgbClr val="2369C0"/>
                </a:solidFill>
                <a:latin typeface="Arial"/>
                <a:ea typeface="Arial"/>
                <a:cs typeface="Arial"/>
                <a:sym typeface="Arial"/>
              </a:rPr>
              <a:t>Phonemic awareness- </a:t>
            </a:r>
            <a:r>
              <a:rPr lang="en" sz="1600">
                <a:latin typeface="Arial"/>
                <a:ea typeface="Arial"/>
                <a:cs typeface="Arial"/>
                <a:sym typeface="Arial"/>
              </a:rPr>
              <a:t>ability to distinguish </a:t>
            </a:r>
            <a:r>
              <a:rPr lang="en" sz="1600" b="1">
                <a:latin typeface="Arial"/>
                <a:ea typeface="Arial"/>
                <a:cs typeface="Arial"/>
                <a:sym typeface="Arial"/>
              </a:rPr>
              <a:t>/ </a:t>
            </a:r>
            <a:r>
              <a:rPr lang="en" sz="1600">
                <a:latin typeface="Arial"/>
                <a:ea typeface="Arial"/>
                <a:cs typeface="Arial"/>
                <a:sym typeface="Arial"/>
              </a:rPr>
              <a:t>segment </a:t>
            </a:r>
            <a:r>
              <a:rPr lang="en" sz="1600" b="1">
                <a:latin typeface="Arial"/>
                <a:ea typeface="Arial"/>
                <a:cs typeface="Arial"/>
                <a:sym typeface="Arial"/>
              </a:rPr>
              <a:t>/ </a:t>
            </a:r>
            <a:r>
              <a:rPr lang="en" sz="1600">
                <a:latin typeface="Arial"/>
                <a:ea typeface="Arial"/>
                <a:cs typeface="Arial"/>
                <a:sym typeface="Arial"/>
              </a:rPr>
              <a:t>blend </a:t>
            </a:r>
            <a:r>
              <a:rPr lang="en" sz="1600" b="1">
                <a:latin typeface="Arial"/>
                <a:ea typeface="Arial"/>
                <a:cs typeface="Arial"/>
                <a:sym typeface="Arial"/>
              </a:rPr>
              <a:t>/ </a:t>
            </a:r>
            <a:r>
              <a:rPr lang="en" sz="1600">
                <a:latin typeface="Arial"/>
                <a:ea typeface="Arial"/>
                <a:cs typeface="Arial"/>
                <a:sym typeface="Arial"/>
              </a:rPr>
              <a:t>manipulate sounds relevant to reading/spelling is central to phonology.</a:t>
            </a:r>
            <a:endParaRPr sz="1600">
              <a:latin typeface="Arial"/>
              <a:ea typeface="Arial"/>
              <a:cs typeface="Arial"/>
              <a:sym typeface="Arial"/>
            </a:endParaRPr>
          </a:p>
          <a:p>
            <a:pPr marL="0" lvl="0" indent="0" algn="l" rtl="0">
              <a:spcBef>
                <a:spcPts val="1200"/>
              </a:spcBef>
              <a:spcAft>
                <a:spcPts val="0"/>
              </a:spcAft>
              <a:buNone/>
            </a:pPr>
            <a:endParaRPr/>
          </a:p>
        </p:txBody>
      </p:sp>
      <p:pic>
        <p:nvPicPr>
          <p:cNvPr id="170" name="Google Shape;170;p29"/>
          <p:cNvPicPr preferRelativeResize="0"/>
          <p:nvPr/>
        </p:nvPicPr>
        <p:blipFill>
          <a:blip r:embed="rId3">
            <a:alphaModFix/>
          </a:blip>
          <a:stretch>
            <a:fillRect/>
          </a:stretch>
        </p:blipFill>
        <p:spPr>
          <a:xfrm>
            <a:off x="241050" y="999200"/>
            <a:ext cx="2765400" cy="886406"/>
          </a:xfrm>
          <a:prstGeom prst="rect">
            <a:avLst/>
          </a:prstGeom>
          <a:noFill/>
          <a:ln>
            <a:noFill/>
          </a:ln>
        </p:spPr>
      </p:pic>
      <p:pic>
        <p:nvPicPr>
          <p:cNvPr id="171" name="Google Shape;171;p29"/>
          <p:cNvPicPr preferRelativeResize="0"/>
          <p:nvPr/>
        </p:nvPicPr>
        <p:blipFill>
          <a:blip r:embed="rId4">
            <a:alphaModFix/>
          </a:blip>
          <a:stretch>
            <a:fillRect/>
          </a:stretch>
        </p:blipFill>
        <p:spPr>
          <a:xfrm>
            <a:off x="3411425" y="401187"/>
            <a:ext cx="1500224" cy="985850"/>
          </a:xfrm>
          <a:prstGeom prst="rect">
            <a:avLst/>
          </a:prstGeom>
          <a:noFill/>
          <a:ln>
            <a:noFill/>
          </a:ln>
        </p:spPr>
      </p:pic>
      <p:pic>
        <p:nvPicPr>
          <p:cNvPr id="172" name="Google Shape;172;p29"/>
          <p:cNvPicPr preferRelativeResize="0"/>
          <p:nvPr/>
        </p:nvPicPr>
        <p:blipFill>
          <a:blip r:embed="rId5">
            <a:alphaModFix/>
          </a:blip>
          <a:stretch>
            <a:fillRect/>
          </a:stretch>
        </p:blipFill>
        <p:spPr>
          <a:xfrm>
            <a:off x="4911650" y="845200"/>
            <a:ext cx="3395227" cy="2558524"/>
          </a:xfrm>
          <a:prstGeom prst="rect">
            <a:avLst/>
          </a:prstGeom>
          <a:noFill/>
          <a:ln>
            <a:noFill/>
          </a:ln>
        </p:spPr>
      </p:pic>
      <p:pic>
        <p:nvPicPr>
          <p:cNvPr id="173" name="Google Shape;173;p29"/>
          <p:cNvPicPr preferRelativeResize="0"/>
          <p:nvPr/>
        </p:nvPicPr>
        <p:blipFill>
          <a:blip r:embed="rId6">
            <a:alphaModFix/>
          </a:blip>
          <a:stretch>
            <a:fillRect/>
          </a:stretch>
        </p:blipFill>
        <p:spPr>
          <a:xfrm>
            <a:off x="3275825" y="3554275"/>
            <a:ext cx="2938523" cy="1523000"/>
          </a:xfrm>
          <a:prstGeom prst="rect">
            <a:avLst/>
          </a:prstGeom>
          <a:noFill/>
          <a:ln>
            <a:noFill/>
          </a:ln>
        </p:spPr>
      </p:pic>
      <p:pic>
        <p:nvPicPr>
          <p:cNvPr id="174" name="Google Shape;174;p29"/>
          <p:cNvPicPr preferRelativeResize="0"/>
          <p:nvPr/>
        </p:nvPicPr>
        <p:blipFill>
          <a:blip r:embed="rId7">
            <a:alphaModFix/>
          </a:blip>
          <a:stretch>
            <a:fillRect/>
          </a:stretch>
        </p:blipFill>
        <p:spPr>
          <a:xfrm>
            <a:off x="1383013" y="3886875"/>
            <a:ext cx="1233426" cy="1190400"/>
          </a:xfrm>
          <a:prstGeom prst="rect">
            <a:avLst/>
          </a:prstGeom>
          <a:noFill/>
          <a:ln>
            <a:noFill/>
          </a:ln>
        </p:spPr>
      </p:pic>
      <p:sp>
        <p:nvSpPr>
          <p:cNvPr id="175" name="Google Shape;175;p29"/>
          <p:cNvSpPr/>
          <p:nvPr/>
        </p:nvSpPr>
        <p:spPr>
          <a:xfrm>
            <a:off x="2659025" y="4384725"/>
            <a:ext cx="616800" cy="19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id="{3C2A8352-1684-4B79-B814-E93D9AA04EFC}"/>
              </a:ext>
            </a:extLst>
          </p:cNvPr>
          <p:cNvPicPr>
            <a:picLocks noChangeAspect="1"/>
          </p:cNvPicPr>
          <p:nvPr/>
        </p:nvPicPr>
        <p:blipFill>
          <a:blip r:embed="rId8"/>
          <a:stretch>
            <a:fillRect/>
          </a:stretch>
        </p:blipFill>
        <p:spPr>
          <a:xfrm>
            <a:off x="8258954" y="4238144"/>
            <a:ext cx="801919" cy="8421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190827" y="254100"/>
            <a:ext cx="3696600" cy="1190400"/>
          </a:xfrm>
          <a:prstGeom prst="rect">
            <a:avLst/>
          </a:prstGeom>
        </p:spPr>
        <p:txBody>
          <a:bodyPr spcFirstLastPara="1" wrap="square" lIns="68575" tIns="34275" rIns="68575" bIns="34275" anchor="b" anchorCtr="0">
            <a:noAutofit/>
          </a:bodyPr>
          <a:lstStyle/>
          <a:p>
            <a:pPr marL="0" lvl="0" indent="0" algn="l" rtl="0">
              <a:lnSpc>
                <a:spcPct val="115000"/>
              </a:lnSpc>
              <a:spcBef>
                <a:spcPts val="1200"/>
              </a:spcBef>
              <a:spcAft>
                <a:spcPts val="0"/>
              </a:spcAft>
              <a:buClr>
                <a:schemeClr val="dk1"/>
              </a:buClr>
              <a:buSzPts val="1100"/>
              <a:buFont typeface="Arial"/>
              <a:buNone/>
            </a:pPr>
            <a:r>
              <a:rPr lang="en" sz="2300">
                <a:solidFill>
                  <a:srgbClr val="FF9900"/>
                </a:solidFill>
                <a:latin typeface="Ultra"/>
                <a:ea typeface="Ultra"/>
                <a:cs typeface="Ultra"/>
                <a:sym typeface="Ultra"/>
              </a:rPr>
              <a:t>Orthography </a:t>
            </a:r>
            <a:endParaRPr sz="2300">
              <a:solidFill>
                <a:srgbClr val="FF9900"/>
              </a:solidFill>
              <a:latin typeface="Ultra"/>
              <a:ea typeface="Ultra"/>
              <a:cs typeface="Ultra"/>
              <a:sym typeface="Ultra"/>
            </a:endParaRPr>
          </a:p>
          <a:p>
            <a:pPr marL="0" lvl="0" indent="0" algn="l" rtl="0">
              <a:spcBef>
                <a:spcPts val="1200"/>
              </a:spcBef>
              <a:spcAft>
                <a:spcPts val="0"/>
              </a:spcAft>
              <a:buNone/>
            </a:pPr>
            <a:endParaRPr/>
          </a:p>
        </p:txBody>
      </p:sp>
      <p:sp>
        <p:nvSpPr>
          <p:cNvPr id="181" name="Google Shape;181;p30"/>
          <p:cNvSpPr txBox="1">
            <a:spLocks noGrp="1"/>
          </p:cNvSpPr>
          <p:nvPr>
            <p:ph type="body" idx="1"/>
          </p:nvPr>
        </p:nvSpPr>
        <p:spPr>
          <a:xfrm>
            <a:off x="190825" y="1444500"/>
            <a:ext cx="2703600" cy="3609900"/>
          </a:xfrm>
          <a:prstGeom prst="rect">
            <a:avLst/>
          </a:prstGeom>
        </p:spPr>
        <p:txBody>
          <a:bodyPr spcFirstLastPara="1" wrap="square" lIns="68575" tIns="34275" rIns="68575" bIns="34275" anchor="t" anchorCtr="0">
            <a:normAutofit fontScale="85000" lnSpcReduction="10000"/>
          </a:bodyPr>
          <a:lstStyle/>
          <a:p>
            <a:pPr marL="0" lvl="0" indent="0" algn="l" rtl="0">
              <a:lnSpc>
                <a:spcPct val="115000"/>
              </a:lnSpc>
              <a:spcBef>
                <a:spcPts val="1200"/>
              </a:spcBef>
              <a:spcAft>
                <a:spcPts val="0"/>
              </a:spcAft>
              <a:buNone/>
            </a:pPr>
            <a:endParaRPr sz="2401" b="1" dirty="0">
              <a:solidFill>
                <a:srgbClr val="FF9900"/>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05"/>
              <a:buFont typeface="Arial"/>
              <a:buNone/>
            </a:pPr>
            <a:r>
              <a:rPr lang="en" sz="2401" b="1" dirty="0">
                <a:solidFill>
                  <a:srgbClr val="FF9900"/>
                </a:solidFill>
                <a:latin typeface="Arial"/>
                <a:ea typeface="Arial"/>
                <a:cs typeface="Arial"/>
                <a:sym typeface="Arial"/>
              </a:rPr>
              <a:t>Sound-Symbol Association- </a:t>
            </a:r>
            <a:r>
              <a:rPr lang="en" sz="2401" dirty="0">
                <a:latin typeface="Arial"/>
                <a:ea typeface="Arial"/>
                <a:cs typeface="Arial"/>
                <a:sym typeface="Arial"/>
              </a:rPr>
              <a:t>Once student</a:t>
            </a:r>
            <a:r>
              <a:rPr lang="en-US" sz="2401" dirty="0">
                <a:latin typeface="Arial"/>
                <a:ea typeface="Arial"/>
                <a:cs typeface="Arial"/>
                <a:sym typeface="Arial"/>
              </a:rPr>
              <a:t>s</a:t>
            </a:r>
            <a:r>
              <a:rPr lang="en" sz="2401" dirty="0">
                <a:latin typeface="Arial"/>
                <a:ea typeface="Arial"/>
                <a:cs typeface="Arial"/>
                <a:sym typeface="Arial"/>
              </a:rPr>
              <a:t> are proficient in phoneme awareness, they must learn the </a:t>
            </a:r>
            <a:r>
              <a:rPr lang="en" sz="2401" b="1" dirty="0">
                <a:solidFill>
                  <a:srgbClr val="2369C0"/>
                </a:solidFill>
                <a:latin typeface="Arial"/>
                <a:ea typeface="Arial"/>
                <a:cs typeface="Arial"/>
                <a:sym typeface="Arial"/>
              </a:rPr>
              <a:t>alphabetic principle</a:t>
            </a:r>
            <a:r>
              <a:rPr lang="en" sz="2401" dirty="0">
                <a:latin typeface="Arial"/>
                <a:ea typeface="Arial"/>
                <a:cs typeface="Arial"/>
                <a:sym typeface="Arial"/>
              </a:rPr>
              <a:t>—how to map phonemes to letters (</a:t>
            </a:r>
            <a:r>
              <a:rPr lang="en" sz="2401" b="1" dirty="0">
                <a:solidFill>
                  <a:srgbClr val="2369C0"/>
                </a:solidFill>
                <a:latin typeface="Arial"/>
                <a:ea typeface="Arial"/>
                <a:cs typeface="Arial"/>
                <a:sym typeface="Arial"/>
              </a:rPr>
              <a:t>graphemes</a:t>
            </a:r>
            <a:r>
              <a:rPr lang="en" sz="2401" dirty="0">
                <a:latin typeface="Arial"/>
                <a:ea typeface="Arial"/>
                <a:cs typeface="Arial"/>
                <a:sym typeface="Arial"/>
              </a:rPr>
              <a:t>).</a:t>
            </a:r>
            <a:endParaRPr sz="2401" dirty="0">
              <a:latin typeface="Arial"/>
              <a:ea typeface="Arial"/>
              <a:cs typeface="Arial"/>
              <a:sym typeface="Arial"/>
            </a:endParaRPr>
          </a:p>
          <a:p>
            <a:pPr marL="0" lvl="0" indent="0" algn="l" rtl="0">
              <a:spcBef>
                <a:spcPts val="1200"/>
              </a:spcBef>
              <a:spcAft>
                <a:spcPts val="0"/>
              </a:spcAft>
              <a:buNone/>
            </a:pPr>
            <a:endParaRPr dirty="0"/>
          </a:p>
        </p:txBody>
      </p:sp>
      <p:pic>
        <p:nvPicPr>
          <p:cNvPr id="183" name="Google Shape;183;p30"/>
          <p:cNvPicPr preferRelativeResize="0"/>
          <p:nvPr/>
        </p:nvPicPr>
        <p:blipFill>
          <a:blip r:embed="rId3">
            <a:alphaModFix/>
          </a:blip>
          <a:stretch>
            <a:fillRect/>
          </a:stretch>
        </p:blipFill>
        <p:spPr>
          <a:xfrm>
            <a:off x="127025" y="858400"/>
            <a:ext cx="594470" cy="492225"/>
          </a:xfrm>
          <a:prstGeom prst="rect">
            <a:avLst/>
          </a:prstGeom>
          <a:noFill/>
          <a:ln>
            <a:noFill/>
          </a:ln>
        </p:spPr>
      </p:pic>
      <p:pic>
        <p:nvPicPr>
          <p:cNvPr id="184" name="Google Shape;184;p30"/>
          <p:cNvPicPr preferRelativeResize="0"/>
          <p:nvPr/>
        </p:nvPicPr>
        <p:blipFill>
          <a:blip r:embed="rId4">
            <a:alphaModFix/>
          </a:blip>
          <a:stretch>
            <a:fillRect/>
          </a:stretch>
        </p:blipFill>
        <p:spPr>
          <a:xfrm>
            <a:off x="826925" y="981560"/>
            <a:ext cx="1160900" cy="245900"/>
          </a:xfrm>
          <a:prstGeom prst="rect">
            <a:avLst/>
          </a:prstGeom>
          <a:noFill/>
          <a:ln>
            <a:noFill/>
          </a:ln>
        </p:spPr>
      </p:pic>
      <p:pic>
        <p:nvPicPr>
          <p:cNvPr id="185" name="Google Shape;185;p30"/>
          <p:cNvPicPr preferRelativeResize="0"/>
          <p:nvPr/>
        </p:nvPicPr>
        <p:blipFill>
          <a:blip r:embed="rId5">
            <a:alphaModFix/>
          </a:blip>
          <a:stretch>
            <a:fillRect/>
          </a:stretch>
        </p:blipFill>
        <p:spPr>
          <a:xfrm>
            <a:off x="4052438" y="3427975"/>
            <a:ext cx="3845124" cy="960300"/>
          </a:xfrm>
          <a:prstGeom prst="rect">
            <a:avLst/>
          </a:prstGeom>
          <a:noFill/>
          <a:ln>
            <a:noFill/>
          </a:ln>
        </p:spPr>
      </p:pic>
      <p:pic>
        <p:nvPicPr>
          <p:cNvPr id="186" name="Google Shape;186;p30"/>
          <p:cNvPicPr preferRelativeResize="0"/>
          <p:nvPr/>
        </p:nvPicPr>
        <p:blipFill>
          <a:blip r:embed="rId6">
            <a:alphaModFix/>
          </a:blip>
          <a:stretch>
            <a:fillRect/>
          </a:stretch>
        </p:blipFill>
        <p:spPr>
          <a:xfrm>
            <a:off x="2812175" y="417150"/>
            <a:ext cx="6048850" cy="3010826"/>
          </a:xfrm>
          <a:prstGeom prst="rect">
            <a:avLst/>
          </a:prstGeom>
          <a:noFill/>
          <a:ln>
            <a:noFill/>
          </a:ln>
        </p:spPr>
      </p:pic>
      <p:pic>
        <p:nvPicPr>
          <p:cNvPr id="9" name="Picture 8">
            <a:extLst>
              <a:ext uri="{FF2B5EF4-FFF2-40B4-BE49-F238E27FC236}">
                <a16:creationId xmlns:a16="http://schemas.microsoft.com/office/drawing/2014/main" id="{1F3309AD-752A-407A-8C45-3EB7FC71F7CB}"/>
              </a:ext>
            </a:extLst>
          </p:cNvPr>
          <p:cNvPicPr>
            <a:picLocks noChangeAspect="1"/>
          </p:cNvPicPr>
          <p:nvPr/>
        </p:nvPicPr>
        <p:blipFill>
          <a:blip r:embed="rId7"/>
          <a:stretch>
            <a:fillRect/>
          </a:stretch>
        </p:blipFill>
        <p:spPr>
          <a:xfrm>
            <a:off x="8258954" y="4238144"/>
            <a:ext cx="801919" cy="8421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190827" y="254100"/>
            <a:ext cx="3696600" cy="1190400"/>
          </a:xfrm>
          <a:prstGeom prst="rect">
            <a:avLst/>
          </a:prstGeom>
        </p:spPr>
        <p:txBody>
          <a:bodyPr spcFirstLastPara="1" wrap="square" lIns="68575" tIns="34275" rIns="68575" bIns="34275" anchor="b" anchorCtr="0">
            <a:noAutofit/>
          </a:bodyPr>
          <a:lstStyle/>
          <a:p>
            <a:pPr marL="0" lvl="0" indent="0" algn="l" rtl="0">
              <a:lnSpc>
                <a:spcPct val="115000"/>
              </a:lnSpc>
              <a:spcBef>
                <a:spcPts val="1200"/>
              </a:spcBef>
              <a:spcAft>
                <a:spcPts val="0"/>
              </a:spcAft>
              <a:buNone/>
            </a:pPr>
            <a:r>
              <a:rPr lang="en">
                <a:solidFill>
                  <a:srgbClr val="FF9900"/>
                </a:solidFill>
                <a:latin typeface="Ultra"/>
                <a:ea typeface="Ultra"/>
                <a:cs typeface="Ultra"/>
                <a:sym typeface="Ultra"/>
              </a:rPr>
              <a:t>Orthography </a:t>
            </a:r>
            <a:endParaRPr>
              <a:solidFill>
                <a:srgbClr val="FF9900"/>
              </a:solidFill>
              <a:latin typeface="Ultra"/>
              <a:ea typeface="Ultra"/>
              <a:cs typeface="Ultra"/>
              <a:sym typeface="Ultra"/>
            </a:endParaRPr>
          </a:p>
          <a:p>
            <a:pPr marL="0" lvl="0" indent="0" algn="l" rtl="0">
              <a:spcBef>
                <a:spcPts val="1200"/>
              </a:spcBef>
              <a:spcAft>
                <a:spcPts val="0"/>
              </a:spcAft>
              <a:buNone/>
            </a:pPr>
            <a:endParaRPr/>
          </a:p>
        </p:txBody>
      </p:sp>
      <p:sp>
        <p:nvSpPr>
          <p:cNvPr id="192" name="Google Shape;192;p31"/>
          <p:cNvSpPr txBox="1">
            <a:spLocks noGrp="1"/>
          </p:cNvSpPr>
          <p:nvPr>
            <p:ph type="body" idx="1"/>
          </p:nvPr>
        </p:nvSpPr>
        <p:spPr>
          <a:xfrm>
            <a:off x="190825" y="1081375"/>
            <a:ext cx="3546300" cy="1574400"/>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1200"/>
              </a:spcBef>
              <a:spcAft>
                <a:spcPts val="1200"/>
              </a:spcAft>
              <a:buNone/>
            </a:pPr>
            <a:r>
              <a:rPr lang="en" sz="2008" b="1" i="1">
                <a:latin typeface="Arial"/>
                <a:ea typeface="Arial"/>
                <a:cs typeface="Arial"/>
                <a:sym typeface="Arial"/>
              </a:rPr>
              <a:t>Syllables</a:t>
            </a:r>
            <a:r>
              <a:rPr lang="en" sz="2008">
                <a:latin typeface="Arial"/>
                <a:ea typeface="Arial"/>
                <a:cs typeface="Arial"/>
                <a:sym typeface="Arial"/>
              </a:rPr>
              <a:t>- </a:t>
            </a:r>
            <a:r>
              <a:rPr lang="en" sz="1708">
                <a:latin typeface="Arial"/>
                <a:ea typeface="Arial"/>
                <a:cs typeface="Arial"/>
                <a:sym typeface="Arial"/>
              </a:rPr>
              <a:t>Knowing the six syllable types helps readers associate vowel spellings with vowel sounds. </a:t>
            </a:r>
            <a:endParaRPr/>
          </a:p>
        </p:txBody>
      </p:sp>
      <p:pic>
        <p:nvPicPr>
          <p:cNvPr id="194" name="Google Shape;194;p31"/>
          <p:cNvPicPr preferRelativeResize="0"/>
          <p:nvPr/>
        </p:nvPicPr>
        <p:blipFill>
          <a:blip r:embed="rId3">
            <a:alphaModFix/>
          </a:blip>
          <a:stretch>
            <a:fillRect/>
          </a:stretch>
        </p:blipFill>
        <p:spPr>
          <a:xfrm>
            <a:off x="3737125" y="190475"/>
            <a:ext cx="5120049" cy="3148788"/>
          </a:xfrm>
          <a:prstGeom prst="rect">
            <a:avLst/>
          </a:prstGeom>
          <a:noFill/>
          <a:ln>
            <a:noFill/>
          </a:ln>
        </p:spPr>
      </p:pic>
      <p:pic>
        <p:nvPicPr>
          <p:cNvPr id="195" name="Google Shape;195;p31"/>
          <p:cNvPicPr preferRelativeResize="0"/>
          <p:nvPr/>
        </p:nvPicPr>
        <p:blipFill>
          <a:blip r:embed="rId4">
            <a:alphaModFix/>
          </a:blip>
          <a:stretch>
            <a:fillRect/>
          </a:stretch>
        </p:blipFill>
        <p:spPr>
          <a:xfrm>
            <a:off x="2894075" y="460825"/>
            <a:ext cx="594470" cy="492225"/>
          </a:xfrm>
          <a:prstGeom prst="rect">
            <a:avLst/>
          </a:prstGeom>
          <a:noFill/>
          <a:ln>
            <a:noFill/>
          </a:ln>
        </p:spPr>
      </p:pic>
      <p:sp>
        <p:nvSpPr>
          <p:cNvPr id="196" name="Google Shape;196;p31"/>
          <p:cNvSpPr txBox="1"/>
          <p:nvPr/>
        </p:nvSpPr>
        <p:spPr>
          <a:xfrm>
            <a:off x="114925" y="3101650"/>
            <a:ext cx="3848400" cy="75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 sz="1708" b="1" i="1">
                <a:solidFill>
                  <a:schemeClr val="dk1"/>
                </a:solidFill>
              </a:rPr>
              <a:t>Syllable division rules</a:t>
            </a:r>
            <a:r>
              <a:rPr lang="en" sz="1708">
                <a:solidFill>
                  <a:schemeClr val="dk1"/>
                </a:solidFill>
              </a:rPr>
              <a:t> help readers divide and decode unfamiliar words</a:t>
            </a:r>
            <a:endParaRPr>
              <a:latin typeface="Avenir"/>
              <a:ea typeface="Avenir"/>
              <a:cs typeface="Avenir"/>
              <a:sym typeface="Avenir"/>
            </a:endParaRPr>
          </a:p>
        </p:txBody>
      </p:sp>
      <p:pic>
        <p:nvPicPr>
          <p:cNvPr id="197" name="Google Shape;197;p31"/>
          <p:cNvPicPr preferRelativeResize="0"/>
          <p:nvPr/>
        </p:nvPicPr>
        <p:blipFill>
          <a:blip r:embed="rId5">
            <a:alphaModFix/>
          </a:blip>
          <a:stretch>
            <a:fillRect/>
          </a:stretch>
        </p:blipFill>
        <p:spPr>
          <a:xfrm>
            <a:off x="190825" y="4297546"/>
            <a:ext cx="1577400" cy="676025"/>
          </a:xfrm>
          <a:prstGeom prst="rect">
            <a:avLst/>
          </a:prstGeom>
          <a:noFill/>
          <a:ln>
            <a:noFill/>
          </a:ln>
        </p:spPr>
      </p:pic>
      <p:pic>
        <p:nvPicPr>
          <p:cNvPr id="198" name="Google Shape;198;p31"/>
          <p:cNvPicPr preferRelativeResize="0"/>
          <p:nvPr/>
        </p:nvPicPr>
        <p:blipFill>
          <a:blip r:embed="rId6">
            <a:alphaModFix/>
          </a:blip>
          <a:stretch>
            <a:fillRect/>
          </a:stretch>
        </p:blipFill>
        <p:spPr>
          <a:xfrm>
            <a:off x="1768225" y="4251346"/>
            <a:ext cx="1720525" cy="380875"/>
          </a:xfrm>
          <a:prstGeom prst="rect">
            <a:avLst/>
          </a:prstGeom>
          <a:noFill/>
          <a:ln>
            <a:noFill/>
          </a:ln>
        </p:spPr>
      </p:pic>
      <p:pic>
        <p:nvPicPr>
          <p:cNvPr id="199" name="Google Shape;199;p31"/>
          <p:cNvPicPr preferRelativeResize="0"/>
          <p:nvPr/>
        </p:nvPicPr>
        <p:blipFill>
          <a:blip r:embed="rId7">
            <a:alphaModFix/>
          </a:blip>
          <a:stretch>
            <a:fillRect/>
          </a:stretch>
        </p:blipFill>
        <p:spPr>
          <a:xfrm>
            <a:off x="2511625" y="4686250"/>
            <a:ext cx="1206125" cy="360456"/>
          </a:xfrm>
          <a:prstGeom prst="rect">
            <a:avLst/>
          </a:prstGeom>
          <a:noFill/>
          <a:ln>
            <a:noFill/>
          </a:ln>
        </p:spPr>
      </p:pic>
      <p:pic>
        <p:nvPicPr>
          <p:cNvPr id="200" name="Google Shape;200;p31"/>
          <p:cNvPicPr preferRelativeResize="0"/>
          <p:nvPr/>
        </p:nvPicPr>
        <p:blipFill>
          <a:blip r:embed="rId8">
            <a:alphaModFix/>
          </a:blip>
          <a:stretch>
            <a:fillRect/>
          </a:stretch>
        </p:blipFill>
        <p:spPr>
          <a:xfrm>
            <a:off x="3717750" y="4175500"/>
            <a:ext cx="1206125" cy="313128"/>
          </a:xfrm>
          <a:prstGeom prst="rect">
            <a:avLst/>
          </a:prstGeom>
          <a:noFill/>
          <a:ln>
            <a:noFill/>
          </a:ln>
        </p:spPr>
      </p:pic>
      <p:pic>
        <p:nvPicPr>
          <p:cNvPr id="201" name="Google Shape;201;p31"/>
          <p:cNvPicPr preferRelativeResize="0"/>
          <p:nvPr/>
        </p:nvPicPr>
        <p:blipFill>
          <a:blip r:embed="rId9">
            <a:alphaModFix/>
          </a:blip>
          <a:stretch>
            <a:fillRect/>
          </a:stretch>
        </p:blipFill>
        <p:spPr>
          <a:xfrm>
            <a:off x="4386763" y="4676050"/>
            <a:ext cx="1206128" cy="380875"/>
          </a:xfrm>
          <a:prstGeom prst="rect">
            <a:avLst/>
          </a:prstGeom>
          <a:noFill/>
          <a:ln>
            <a:noFill/>
          </a:ln>
        </p:spPr>
      </p:pic>
      <p:pic>
        <p:nvPicPr>
          <p:cNvPr id="202" name="Google Shape;202;p31"/>
          <p:cNvPicPr preferRelativeResize="0"/>
          <p:nvPr/>
        </p:nvPicPr>
        <p:blipFill>
          <a:blip r:embed="rId10">
            <a:alphaModFix/>
          </a:blip>
          <a:stretch>
            <a:fillRect/>
          </a:stretch>
        </p:blipFill>
        <p:spPr>
          <a:xfrm>
            <a:off x="5800725" y="3111125"/>
            <a:ext cx="1316525" cy="1945800"/>
          </a:xfrm>
          <a:prstGeom prst="rect">
            <a:avLst/>
          </a:prstGeom>
          <a:noFill/>
          <a:ln>
            <a:noFill/>
          </a:ln>
        </p:spPr>
      </p:pic>
      <p:pic>
        <p:nvPicPr>
          <p:cNvPr id="14" name="Picture 13">
            <a:extLst>
              <a:ext uri="{FF2B5EF4-FFF2-40B4-BE49-F238E27FC236}">
                <a16:creationId xmlns:a16="http://schemas.microsoft.com/office/drawing/2014/main" id="{319E6069-1F85-40CA-9FB4-D805393C6E02}"/>
              </a:ext>
            </a:extLst>
          </p:cNvPr>
          <p:cNvPicPr>
            <a:picLocks noChangeAspect="1"/>
          </p:cNvPicPr>
          <p:nvPr/>
        </p:nvPicPr>
        <p:blipFill>
          <a:blip r:embed="rId11"/>
          <a:stretch>
            <a:fillRect/>
          </a:stretch>
        </p:blipFill>
        <p:spPr>
          <a:xfrm>
            <a:off x="8258954" y="4238144"/>
            <a:ext cx="801919" cy="8421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body" idx="1"/>
          </p:nvPr>
        </p:nvSpPr>
        <p:spPr>
          <a:xfrm>
            <a:off x="242650" y="317776"/>
            <a:ext cx="2898900" cy="6738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1200"/>
              </a:spcAft>
              <a:buClr>
                <a:schemeClr val="dk1"/>
              </a:buClr>
              <a:buSzPts val="1100"/>
              <a:buFont typeface="Arial"/>
              <a:buNone/>
            </a:pPr>
            <a:r>
              <a:rPr lang="en" sz="2400">
                <a:solidFill>
                  <a:srgbClr val="00FFFF"/>
                </a:solidFill>
                <a:latin typeface="Ultra"/>
                <a:ea typeface="Ultra"/>
                <a:cs typeface="Ultra"/>
                <a:sym typeface="Ultra"/>
              </a:rPr>
              <a:t>Morphology</a:t>
            </a:r>
            <a:endParaRPr sz="2400">
              <a:solidFill>
                <a:srgbClr val="00FFFF"/>
              </a:solidFill>
              <a:latin typeface="Ultra"/>
              <a:ea typeface="Ultra"/>
              <a:cs typeface="Ultra"/>
              <a:sym typeface="Ultra"/>
            </a:endParaRPr>
          </a:p>
        </p:txBody>
      </p:sp>
      <p:pic>
        <p:nvPicPr>
          <p:cNvPr id="209" name="Google Shape;209;p32"/>
          <p:cNvPicPr preferRelativeResize="0"/>
          <p:nvPr/>
        </p:nvPicPr>
        <p:blipFill>
          <a:blip r:embed="rId3">
            <a:alphaModFix/>
          </a:blip>
          <a:stretch>
            <a:fillRect/>
          </a:stretch>
        </p:blipFill>
        <p:spPr>
          <a:xfrm>
            <a:off x="242650" y="991575"/>
            <a:ext cx="6802200" cy="3994100"/>
          </a:xfrm>
          <a:prstGeom prst="rect">
            <a:avLst/>
          </a:prstGeom>
          <a:noFill/>
          <a:ln>
            <a:noFill/>
          </a:ln>
        </p:spPr>
      </p:pic>
      <p:pic>
        <p:nvPicPr>
          <p:cNvPr id="5" name="Picture 4">
            <a:extLst>
              <a:ext uri="{FF2B5EF4-FFF2-40B4-BE49-F238E27FC236}">
                <a16:creationId xmlns:a16="http://schemas.microsoft.com/office/drawing/2014/main" id="{931B2A27-E1E5-49E1-B739-3FE0E6C82D2F}"/>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body" idx="1"/>
          </p:nvPr>
        </p:nvSpPr>
        <p:spPr>
          <a:xfrm>
            <a:off x="424750" y="248675"/>
            <a:ext cx="2406000" cy="8100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1200"/>
              </a:spcAft>
              <a:buClr>
                <a:schemeClr val="dk1"/>
              </a:buClr>
              <a:buSzPts val="1100"/>
              <a:buFont typeface="Arial"/>
              <a:buNone/>
            </a:pPr>
            <a:r>
              <a:rPr lang="en" sz="2500" b="1">
                <a:solidFill>
                  <a:srgbClr val="4A86E8"/>
                </a:solidFill>
                <a:latin typeface="Ultra"/>
                <a:ea typeface="Ultra"/>
                <a:cs typeface="Ultra"/>
                <a:sym typeface="Ultra"/>
              </a:rPr>
              <a:t>Syntax</a:t>
            </a:r>
            <a:endParaRPr sz="2500" b="1">
              <a:solidFill>
                <a:srgbClr val="4A86E8"/>
              </a:solidFill>
              <a:latin typeface="Ultra"/>
              <a:ea typeface="Ultra"/>
              <a:cs typeface="Ultra"/>
              <a:sym typeface="Ultra"/>
            </a:endParaRPr>
          </a:p>
        </p:txBody>
      </p:sp>
      <p:pic>
        <p:nvPicPr>
          <p:cNvPr id="216" name="Google Shape;216;p33"/>
          <p:cNvPicPr preferRelativeResize="0"/>
          <p:nvPr/>
        </p:nvPicPr>
        <p:blipFill>
          <a:blip r:embed="rId3">
            <a:alphaModFix/>
          </a:blip>
          <a:stretch>
            <a:fillRect/>
          </a:stretch>
        </p:blipFill>
        <p:spPr>
          <a:xfrm>
            <a:off x="942500" y="897350"/>
            <a:ext cx="7065600" cy="3719550"/>
          </a:xfrm>
          <a:prstGeom prst="rect">
            <a:avLst/>
          </a:prstGeom>
          <a:noFill/>
          <a:ln>
            <a:noFill/>
          </a:ln>
        </p:spPr>
      </p:pic>
      <p:pic>
        <p:nvPicPr>
          <p:cNvPr id="5" name="Picture 4">
            <a:extLst>
              <a:ext uri="{FF2B5EF4-FFF2-40B4-BE49-F238E27FC236}">
                <a16:creationId xmlns:a16="http://schemas.microsoft.com/office/drawing/2014/main" id="{E3B9E864-2EE9-4C4C-9898-A43FCC84FA66}"/>
              </a:ext>
            </a:extLst>
          </p:cNvPr>
          <p:cNvPicPr>
            <a:picLocks noChangeAspect="1"/>
          </p:cNvPicPr>
          <p:nvPr/>
        </p:nvPicPr>
        <p:blipFill>
          <a:blip r:embed="rId4"/>
          <a:stretch>
            <a:fillRect/>
          </a:stretch>
        </p:blipFill>
        <p:spPr>
          <a:xfrm>
            <a:off x="8258954" y="4238144"/>
            <a:ext cx="801919" cy="842198"/>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ocksVTI">
  <a:themeElements>
    <a:clrScheme name="Blocks">
      <a:dk1>
        <a:srgbClr val="000000"/>
      </a:dk1>
      <a:lt1>
        <a:srgbClr val="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C08B4718A3F74D88B98C18E0007CCE" ma:contentTypeVersion="16" ma:contentTypeDescription="Create a new document." ma:contentTypeScope="" ma:versionID="f308adcf8a919a65ddb08b43b3b6907f">
  <xsd:schema xmlns:xsd="http://www.w3.org/2001/XMLSchema" xmlns:xs="http://www.w3.org/2001/XMLSchema" xmlns:p="http://schemas.microsoft.com/office/2006/metadata/properties" xmlns:ns1="http://schemas.microsoft.com/sharepoint/v3" xmlns:ns3="1b512085-5834-49b9-b268-a5d98ff40a72" xmlns:ns4="84477f8f-dd15-4511-923a-62b9864b9ab3" targetNamespace="http://schemas.microsoft.com/office/2006/metadata/properties" ma:root="true" ma:fieldsID="8a14bacf7c623aa6e8fe3ede118417f9" ns1:_="" ns3:_="" ns4:_="">
    <xsd:import namespace="http://schemas.microsoft.com/sharepoint/v3"/>
    <xsd:import namespace="1b512085-5834-49b9-b268-a5d98ff40a72"/>
    <xsd:import namespace="84477f8f-dd15-4511-923a-62b9864b9a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512085-5834-49b9-b268-a5d98ff40a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477f8f-dd15-4511-923a-62b9864b9a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C15C9E9-CC72-4B7B-A99B-06693A5FA63E}">
  <ds:schemaRefs>
    <ds:schemaRef ds:uri="http://schemas.microsoft.com/sharepoint/v3/contenttype/forms"/>
  </ds:schemaRefs>
</ds:datastoreItem>
</file>

<file path=customXml/itemProps2.xml><?xml version="1.0" encoding="utf-8"?>
<ds:datastoreItem xmlns:ds="http://schemas.openxmlformats.org/officeDocument/2006/customXml" ds:itemID="{AC77F256-F1F4-47DA-85BC-3A7490BC3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512085-5834-49b9-b268-a5d98ff40a72"/>
    <ds:schemaRef ds:uri="84477f8f-dd15-4511-923a-62b9864b9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DEAB18-3FDE-4E95-85DA-5AC7F1B82995}">
  <ds:schemaRefs>
    <ds:schemaRef ds:uri="http://purl.org/dc/elements/1.1/"/>
    <ds:schemaRef ds:uri="http://purl.org/dc/terms/"/>
    <ds:schemaRef ds:uri="1b512085-5834-49b9-b268-a5d98ff40a72"/>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84477f8f-dd15-4511-923a-62b9864b9ab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88</TotalTime>
  <Words>1326</Words>
  <Application>Microsoft Macintosh PowerPoint</Application>
  <PresentationFormat>On-screen Show (16:9)</PresentationFormat>
  <Paragraphs>79</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Roboto</vt:lpstr>
      <vt:lpstr>Merriweather</vt:lpstr>
      <vt:lpstr>Ultra</vt:lpstr>
      <vt:lpstr>Avenir</vt:lpstr>
      <vt:lpstr>Baskerville Old Face</vt:lpstr>
      <vt:lpstr>Simple Light</vt:lpstr>
      <vt:lpstr>BlocksVTI</vt:lpstr>
      <vt:lpstr>Unwrapping  Structured Literacy and Why It Is Important For ALL Classroom Teachers </vt:lpstr>
      <vt:lpstr>PowerPoint Presentation</vt:lpstr>
      <vt:lpstr>What is Structured Literacy?</vt:lpstr>
      <vt:lpstr>PowerPoint Presentation</vt:lpstr>
      <vt:lpstr>Phonology</vt:lpstr>
      <vt:lpstr>Orthography  </vt:lpstr>
      <vt:lpstr>Orthography  </vt:lpstr>
      <vt:lpstr>PowerPoint Presentation</vt:lpstr>
      <vt:lpstr>PowerPoint Presentation</vt:lpstr>
      <vt:lpstr>Semantics   </vt:lpstr>
      <vt:lpstr>Structured Literacy Lesson Plan:  Introduction (Hook) Vocabulary (1- 2 words – semantic web) Reading the story (read to, choral, silent) Summary (Card Pyramid) Questions (6 way – main idea, drawing conclusions, finding supporting details, clarifying details, and defining vocabulary in context) </vt:lpstr>
      <vt:lpstr>Structured Literacy lesson example: “The Coffee Bean” Passage taken from “Six-Way Paragraphs” by Walter Pauk </vt:lpstr>
      <vt:lpstr>PowerPoint Presentation</vt:lpstr>
      <vt:lpstr>Purpose</vt:lpstr>
      <vt:lpstr>PowerPoint Presentation</vt:lpstr>
      <vt:lpstr>Rapid Word Recognition Chart </vt:lpstr>
      <vt:lpstr>PowerPoint Presentation</vt:lpstr>
      <vt:lpstr>PowerPoint Presentation</vt:lpstr>
      <vt:lpstr>PowerPoint Presentation</vt:lpstr>
      <vt:lpstr>PowerPoint Presentation</vt:lpstr>
      <vt:lpstr>PowerPoint Presentation</vt:lpstr>
      <vt:lpstr>Extensions</vt:lpstr>
      <vt:lpstr>PowerPoint Presentation</vt:lpstr>
      <vt:lpstr>PowerPoint Presentation</vt:lpstr>
      <vt:lpstr>Digital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of Light with Structured Literacy; Why It Is Important For ALL Classroom Teachers </dc:title>
  <dc:creator>Katie Tonore</dc:creator>
  <cp:lastModifiedBy>Butch Scott</cp:lastModifiedBy>
  <cp:revision>5</cp:revision>
  <dcterms:modified xsi:type="dcterms:W3CDTF">2021-11-30T18:02:00Z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0x01010084C08B4718A3F74D88B98C18E0007CCE</vt:lpwstr>
  </property>
</Properties>
</file>