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A4_370B3966.xml" ContentType="application/vnd.ms-powerpoint.comments+xml"/>
  <Override PartName="/ppt/comments/modernComment_180_3CD711D0.xml" ContentType="application/vnd.ms-powerpoint.comments+xml"/>
  <Override PartName="/ppt/comments/modernComment_183_B8EB92.xml" ContentType="application/vnd.ms-powerpoint.comments+xml"/>
  <Override PartName="/ppt/comments/modernComment_12F_CE6ED8E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88" r:id="rId5"/>
    <p:sldId id="286" r:id="rId6"/>
    <p:sldId id="287" r:id="rId7"/>
    <p:sldId id="383" r:id="rId8"/>
    <p:sldId id="314" r:id="rId9"/>
    <p:sldId id="292" r:id="rId10"/>
    <p:sldId id="420" r:id="rId11"/>
    <p:sldId id="384" r:id="rId12"/>
    <p:sldId id="404" r:id="rId13"/>
    <p:sldId id="385" r:id="rId14"/>
    <p:sldId id="296" r:id="rId15"/>
    <p:sldId id="387" r:id="rId16"/>
    <p:sldId id="303" r:id="rId17"/>
    <p:sldId id="388" r:id="rId18"/>
    <p:sldId id="390" r:id="rId19"/>
    <p:sldId id="391" r:id="rId20"/>
    <p:sldId id="389" r:id="rId21"/>
    <p:sldId id="392" r:id="rId22"/>
    <p:sldId id="393" r:id="rId23"/>
    <p:sldId id="394" r:id="rId24"/>
    <p:sldId id="395" r:id="rId25"/>
    <p:sldId id="410" r:id="rId26"/>
    <p:sldId id="396" r:id="rId27"/>
    <p:sldId id="397" r:id="rId28"/>
    <p:sldId id="398" r:id="rId29"/>
    <p:sldId id="414" r:id="rId30"/>
    <p:sldId id="415" r:id="rId31"/>
    <p:sldId id="411" r:id="rId32"/>
    <p:sldId id="399" r:id="rId33"/>
    <p:sldId id="297" r:id="rId34"/>
    <p:sldId id="386" r:id="rId35"/>
    <p:sldId id="295" r:id="rId36"/>
    <p:sldId id="400" r:id="rId37"/>
    <p:sldId id="416" r:id="rId38"/>
    <p:sldId id="417" r:id="rId39"/>
    <p:sldId id="408" r:id="rId40"/>
    <p:sldId id="401" r:id="rId41"/>
    <p:sldId id="413" r:id="rId42"/>
    <p:sldId id="406" r:id="rId43"/>
    <p:sldId id="419" r:id="rId44"/>
    <p:sldId id="418" r:id="rId45"/>
    <p:sldId id="409"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141B38-B23E-D914-CB11-C92400DD935B}" name="Lydia Aderholt" initials="LA" userId="S::laderholt@mde.k12.ms.us::dea4aa13-d25c-4df3-ba94-76ff274715ba" providerId="AD"/>
  <p188:author id="{94973364-2FDF-D2A5-3A0C-836ADECF29F2}" name="Lori Stringer" initials="LS" userId="S::lstringer@mdek12.org::97e3bdd8-f261-4461-a8cf-92070828e268" providerId="AD"/>
  <p188:author id="{F3087071-9919-9F52-65ED-5599AA2E8C59}" name="Jill Hoda" initials="JH" userId="S::jhoda@mdek12.org::34e1e709-96a0-4860-ae59-7f9c54ca62e3" providerId="AD"/>
  <p188:author id="{69BBF9C9-A534-0382-A818-4FBA2A1D8ECF}" name="Alissa Hobart" initials="AH" userId="S::ahobart@mdek12.org::69d65366-7ff9-49eb-9d68-a0fe2d8d1fd7" providerId="AD"/>
  <p188:author id="{D4EF53DC-0C9F-56F8-70F8-75693DF7A5AF}" name="Melissa Beck" initials="MB" userId="S::mbeck@mdek12.org::15553581-9e27-4fb1-b236-d58f742ab1ad" providerId="AD"/>
  <p188:author id="{1D551FEA-848B-550E-3563-8988A6230BCB}" name="Shakita Jackson" initials="SJ" userId="S::shakita.jackson@mdek12.org::84f71876-2e81-44a5-ad92-811a9ff9f8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4A7A"/>
    <a:srgbClr val="595959"/>
    <a:srgbClr val="003B71"/>
    <a:srgbClr val="CD2F2A"/>
    <a:srgbClr val="3C3C3C"/>
    <a:srgbClr val="5FAADE"/>
    <a:srgbClr val="EF3A5B"/>
    <a:srgbClr val="E9F7FE"/>
    <a:srgbClr val="F3A51E"/>
    <a:srgbClr val="B0D3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C3804-E67B-BA73-C50D-9878449B1790}" v="8" dt="2021-11-17T00:35:16.595"/>
    <p1510:client id="{F7BBF062-6706-45EB-91A4-FE65E567A242}" v="282" dt="2021-11-19T19:11:19.146"/>
    <p1510:client id="{F597575D-B3CC-51AE-8F16-B1C83A9180AE}" v="247" dt="2021-11-15T17:59:47.845"/>
    <p1510:client id="{E190C564-5002-76E8-D773-5BE954ADC81A}" v="168" dt="2021-11-19T19:13:18.241"/>
    <p1510:client id="{CF103FFB-A6F0-C472-D0F2-07C21BA0ABAF}" v="8" dt="2021-11-17T00:39:04.831"/>
    <p1510:client id="{A836965C-C3B3-3CD6-C935-E745D02E9641}" v="9" dt="2021-11-16T18:31:55.221"/>
    <p1510:client id="{A2228E69-9B37-2768-84E8-A72D3D9D8DC5}" v="11" dt="2021-11-08T20:28:37.963"/>
    <p1510:client id="{948CB8BA-D44B-2766-EB0B-96725928CE45}" v="11" dt="2021-11-08T18:38:55.546"/>
    <p1510:client id="{9417D0A7-BB15-A348-69C7-DC145F72F482}" v="2" dt="2021-11-22T17:08:17.999"/>
    <p1510:client id="{826C6C96-EC54-DA64-16C2-415370BFAC79}" v="8" dt="2021-11-16T22:15:15.399"/>
    <p1510:client id="{77AFA56D-05D6-5B5F-C799-5A55019F526A}" v="38" dt="2021-11-23T14:52:47.192"/>
    <p1510:client id="{5BC79157-FFAE-8C49-97A7-673657BF8388}" v="74" dt="2021-11-22T20:40:42.146"/>
    <p1510:client id="{B1EC41D9-66D9-222B-C0EE-9690186D8BD5}" v="18" dt="2021-11-19T18:39:56.157"/>
    <p1510:client id="{677D1D8F-5585-5126-A957-85779B1EF309}" v="5" dt="2021-11-09T16:10:13.586"/>
    <p1510:client id="{A6C8AD78-D5CD-DDFE-58FB-E28EB2009639}" v="61" dt="2021-11-22T20:37:51.214"/>
    <p1510:client id="{401DCFB9-9841-480D-BC90-B78741C0D836}" v="14" dt="2021-12-01T19:47:02.464"/>
    <p1510:client id="{E8781CD9-8099-C4ED-A22D-16CD3CCBE9EE}" v="2" dt="2021-11-16T15:49:06.329"/>
    <p1510:client id="{40149988-2E65-3602-C4C0-9E5533563373}" v="631" dt="2021-10-15T12:31:07.714"/>
    <p1510:client id="{706896A3-34AD-DB16-0C71-A59786464900}" v="681" dt="2021-11-19T19:11:00.792"/>
    <p1510:client id="{134FFBE2-2C0F-85D7-06FE-C59CB790EDFC}" v="14" dt="2021-11-30T18:02:59.496"/>
    <p1510:client id="{30595934-1105-A171-F503-A1816B9519EA}" v="27" dt="2021-11-23T17:00:20.162"/>
    <p1510:client id="{F7C19101-714B-7B0B-F3A8-3421C3ECB805}" v="14" dt="2021-11-23T18:39:01.981"/>
    <p1510:client id="{74E5D0D2-0DBB-AF8F-863D-DCA0E030721E}" v="93" dt="2021-11-23T16:20:55.755"/>
    <p1510:client id="{2CA6CB9E-41AC-B630-BD23-A257BEEBDA4E}" v="159" dt="2021-11-16T18:16:15.533"/>
    <p1510:client id="{EBF6641E-2359-E2BC-68C5-107B739AF470}" v="367" dt="2021-11-03T23:42:23.224"/>
    <p1510:client id="{275C43C0-4D57-4134-8676-CF5794DBB33C}" v="51" dt="2021-10-13T22:43:03.225"/>
    <p1510:client id="{3BC7DB8C-D17B-31E6-4582-56134B1B9C5C}" v="541" dt="2021-11-23T16:18:27.743"/>
    <p1510:client id="{47640CDB-9291-A826-43A2-488F4A1BD3E2}" v="242" dt="2021-11-23T18:23:23.526"/>
    <p1510:client id="{38A6B88F-F938-5202-C562-A401A3D974D6}" v="3" dt="2021-11-22T14:41:31.071"/>
    <p1510:client id="{138BE3DD-FADC-4002-9308-9CE533077EFE}" v="2" dt="2021-11-15T17:52:00.072"/>
    <p1510:client id="{1DC0F6D6-3832-E8EC-7951-A7009E7BD3C5}" v="119" dt="2021-11-10T22:43:05.810"/>
    <p1510:client id="{0ACE8352-4022-77B8-1520-F2F8FD7B24ED}" v="91" dt="2021-11-04T22:03:49.496"/>
    <p1510:client id="{D4DB1DD1-5AC1-08BA-2F7B-8356DA1AA93D}" v="3" dt="2021-11-08T14:20:28.237"/>
    <p1510:client id="{1425187F-D919-6A0F-2D7E-11C335A7BEC0}" v="632" dt="2021-11-03T20:06:20.035"/>
    <p1510:client id="{92558761-9198-EA40-575F-99D902E10143}" v="57" dt="2021-11-23T17:01:16.261"/>
    <p1510:client id="{80CC9655-6AC2-FF64-2098-F670A81F98C3}" v="18" dt="2021-11-23T15:48:02.490"/>
    <p1510:client id="{8076B77F-9E4A-0778-AD0B-9C817ACC0339}" v="24" dt="2021-11-11T13:58:28.452"/>
    <p1510:client id="{77FC95B7-1F5A-03E5-538C-FDBE5F13F719}" v="6" dt="2021-11-22T17:15:07.389"/>
    <p1510:client id="{0B0F38FF-4FAC-502C-C32C-F4D6B926E4AA}" v="1319" dt="2021-11-16T17:28:31.303"/>
    <p1510:client id="{37C047AB-B8F2-22F2-C1E6-8F0C618AB890}" v="173" dt="2021-11-23T18:34:44.375"/>
    <p1510:client id="{08BFE2BB-CEAF-E160-5BCE-BEC3ED6083D4}" v="57" dt="2021-11-23T14:36:28.342"/>
    <p1510:client id="{D7667C27-C69C-2E3C-A6A6-D0F128981BA2}" v="6" dt="2021-11-29T19:24:06.648"/>
    <p1510:client id="{D67CC02E-ABE2-9B02-0E83-9BDBDA4EDDAE}" v="196" dt="2021-11-10T22:51:32.288"/>
    <p1510:client id="{403E3D89-75BB-6DEB-FA48-31BEB8BF5AC0}" v="452" dt="2021-11-03T20:20:19.410"/>
    <p1510:client id="{081D2425-2B8A-D81C-F6E9-BC8D6ACB4EA4}" v="2" dt="2021-11-15T18:57:51.738"/>
    <p1510:client id="{04964D82-DEA4-0647-EFCB-A828D0C123C1}" v="1" dt="2021-11-23T16:09:01.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5"/>
  </p:normalViewPr>
  <p:slideViewPr>
    <p:cSldViewPr snapToGrid="0">
      <p:cViewPr varScale="1">
        <p:scale>
          <a:sx n="100" d="100"/>
          <a:sy n="100" d="100"/>
        </p:scale>
        <p:origin x="10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2F_CE6ED8E9.xml><?xml version="1.0" encoding="utf-8"?>
<p188:cmLst xmlns:a="http://schemas.openxmlformats.org/drawingml/2006/main" xmlns:r="http://schemas.openxmlformats.org/officeDocument/2006/relationships" xmlns:p188="http://schemas.microsoft.com/office/powerpoint/2018/8/main">
  <p188:cm id="{763E450F-EA88-4DF0-A724-94F53811E80C}" authorId="{69BBF9C9-A534-0382-A818-4FBA2A1D8ECF}" status="resolved" created="2021-11-23T16:08:09.502" complete="100000">
    <ac:deMkLst xmlns:ac="http://schemas.microsoft.com/office/drawing/2013/main/command">
      <pc:docMk xmlns:pc="http://schemas.microsoft.com/office/powerpoint/2013/main/command"/>
      <pc:sldMk xmlns:pc="http://schemas.microsoft.com/office/powerpoint/2013/main/command" cId="3463370985" sldId="303"/>
      <ac:spMk id="24" creationId="{80CC0572-A85F-CD41-8553-4F66CB145D26}"/>
    </ac:deMkLst>
    <p188:txBody>
      <a:bodyPr/>
      <a:lstStyle/>
      <a:p>
        <a:r>
          <a:rPr lang="en-US"/>
          <a:t>the middle section looks off, can we fix that?</a:t>
        </a:r>
      </a:p>
    </p188:txBody>
  </p188:cm>
</p188:cmLst>
</file>

<file path=ppt/comments/modernComment_180_3CD711D0.xml><?xml version="1.0" encoding="utf-8"?>
<p188:cmLst xmlns:a="http://schemas.openxmlformats.org/drawingml/2006/main" xmlns:r="http://schemas.openxmlformats.org/officeDocument/2006/relationships" xmlns:p188="http://schemas.microsoft.com/office/powerpoint/2018/8/main">
  <p188:cm id="{29BF1D7B-4996-47CE-A227-A681EBAF557C}" authorId="{71141B38-B23E-D914-CB11-C92400DD935B}" status="resolved" created="2021-11-23T16:59:00.254" complete="100000">
    <ac:txMkLst xmlns:ac="http://schemas.microsoft.com/office/drawing/2013/main/command">
      <pc:docMk xmlns:pc="http://schemas.microsoft.com/office/powerpoint/2013/main/command"/>
      <pc:sldMk xmlns:pc="http://schemas.microsoft.com/office/powerpoint/2013/main/command" cId="1020727760" sldId="384"/>
      <ac:spMk id="3" creationId="{A5552A36-7966-F741-9799-77A69E029E7D}"/>
      <ac:txMk cp="133">
        <ac:context len="194" hash="1069413646"/>
      </ac:txMk>
    </ac:txMkLst>
    <p188:pos x="6049210" y="3429000"/>
    <p188:txBody>
      <a:bodyPr/>
      <a:lstStyle/>
      <a:p>
        <a:r>
          <a:rPr lang="en-US"/>
          <a:t>subject instead of classroom?</a:t>
        </a:r>
      </a:p>
    </p188:txBody>
  </p188:cm>
</p188:cmLst>
</file>

<file path=ppt/comments/modernComment_183_B8EB92.xml><?xml version="1.0" encoding="utf-8"?>
<p188:cmLst xmlns:a="http://schemas.openxmlformats.org/drawingml/2006/main" xmlns:r="http://schemas.openxmlformats.org/officeDocument/2006/relationships" xmlns:p188="http://schemas.microsoft.com/office/powerpoint/2018/8/main">
  <p188:cm id="{ED70F563-9F53-4832-AA2E-09E5EE5A5B28}" authorId="{71141B38-B23E-D914-CB11-C92400DD935B}" status="resolved" created="2021-11-23T16:59:46.115" complete="100000">
    <ac:txMkLst xmlns:ac="http://schemas.microsoft.com/office/drawing/2013/main/command">
      <pc:docMk xmlns:pc="http://schemas.microsoft.com/office/powerpoint/2013/main/command"/>
      <pc:sldMk xmlns:pc="http://schemas.microsoft.com/office/powerpoint/2013/main/command" cId="12118930" sldId="387"/>
      <ac:spMk id="3" creationId="{A5552A36-7966-F741-9799-77A69E029E7D}"/>
      <ac:txMk cp="169">
        <ac:context len="172" hash="3088786272"/>
      </ac:txMk>
    </ac:txMkLst>
    <p188:pos x="4104105" y="3275263"/>
    <p188:replyLst>
      <p188:reply id="{8742B372-198C-4C23-BB14-2CC01407E54E}" authorId="{1D551FEA-848B-550E-3563-8988A6230BCB}" created="2021-11-23T17:00:52.691">
        <p188:txBody>
          <a:bodyPr/>
          <a:lstStyle/>
          <a:p>
            <a:r>
              <a:rPr lang="en-US"/>
              <a:t>yes</a:t>
            </a:r>
          </a:p>
        </p188:txBody>
      </p188:reply>
    </p188:replyLst>
    <p188:txBody>
      <a:bodyPr/>
      <a:lstStyle/>
      <a:p>
        <a:r>
          <a:rPr lang="en-US"/>
          <a:t>should we make this bullet first?</a:t>
        </a:r>
      </a:p>
    </p188:txBody>
  </p188:cm>
</p188:cmLst>
</file>

<file path=ppt/comments/modernComment_1A4_370B3966.xml><?xml version="1.0" encoding="utf-8"?>
<p188:cmLst xmlns:a="http://schemas.openxmlformats.org/drawingml/2006/main" xmlns:r="http://schemas.openxmlformats.org/officeDocument/2006/relationships" xmlns:p188="http://schemas.microsoft.com/office/powerpoint/2018/8/main">
  <p188:cm id="{823FD383-4666-41D2-AAC1-1D69ED3E9C24}" authorId="{71141B38-B23E-D914-CB11-C92400DD935B}" status="resolved" created="2021-11-23T16:55:19.218" complete="100000">
    <pc:sldMkLst xmlns:pc="http://schemas.microsoft.com/office/powerpoint/2013/main/command">
      <pc:docMk/>
      <pc:sldMk cId="923482470" sldId="420"/>
    </pc:sldMkLst>
    <p188:txBody>
      <a:bodyPr/>
      <a:lstStyle/>
      <a:p>
        <a:r>
          <a:rPr lang="en-US"/>
          <a:t>needs a title slide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CCA9-ED3A-F045-97E2-A2791CD30ACD}"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287C-F1A9-1F49-875F-770B5241E278}" type="slidenum">
              <a:rPr lang="en-US" smtClean="0"/>
              <a:t>‹#›</a:t>
            </a:fld>
            <a:endParaRPr lang="en-US"/>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Shakita</a:t>
            </a:r>
            <a:endParaRPr lang="en-US" err="1"/>
          </a:p>
          <a:p>
            <a:r>
              <a:rPr lang="en-US"/>
              <a:t>*Materials Needed: number cards for activity, 2 sets printed agree, disagree, neutral, 12 anchor charts around the room, 12+ markers for anchor charts, completed house organizer example anchor chart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1</a:t>
            </a:fld>
            <a:endParaRPr lang="en-US"/>
          </a:p>
        </p:txBody>
      </p:sp>
    </p:spTree>
    <p:extLst>
      <p:ext uri="{BB962C8B-B14F-4D97-AF65-F5344CB8AC3E}">
        <p14:creationId xmlns:p14="http://schemas.microsoft.com/office/powerpoint/2010/main" val="302633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cs typeface="Calibri"/>
              </a:rPr>
              <a:t>Alissa</a:t>
            </a:r>
            <a:endParaRPr lang="en-US"/>
          </a:p>
          <a:p>
            <a:pPr defTabSz="966612">
              <a:defRPr/>
            </a:pPr>
            <a:r>
              <a:rPr lang="en-US" sz="1200"/>
              <a:t>GIST is a strategy designed to help students learn to write organized and concise summaries.</a:t>
            </a:r>
            <a:r>
              <a:rPr lang="en-US"/>
              <a:t> </a:t>
            </a:r>
            <a:endParaRPr lang="en-US">
              <a:cs typeface="Calibri" panose="020F0502020204030204"/>
            </a:endParaRPr>
          </a:p>
          <a:p>
            <a:pPr marL="180975" indent="-180975" defTabSz="966612">
              <a:buFont typeface="Arial" panose="020B0604020202020204" pitchFamily="34" charset="0"/>
              <a:buChar char="•"/>
              <a:defRPr/>
            </a:pPr>
            <a:r>
              <a:rPr lang="en-US" sz="1200"/>
              <a:t>Summaries </a:t>
            </a:r>
            <a:r>
              <a:rPr lang="en-US" sz="1200" i="1"/>
              <a:t>restate </a:t>
            </a:r>
            <a:r>
              <a:rPr lang="en-US" sz="1200"/>
              <a:t>only</a:t>
            </a:r>
            <a:r>
              <a:rPr lang="en-US" sz="1200" i="1"/>
              <a:t> </a:t>
            </a:r>
            <a:r>
              <a:rPr lang="en-US" sz="1200"/>
              <a:t>the author’s </a:t>
            </a:r>
            <a:r>
              <a:rPr lang="en-US" sz="1200" i="1"/>
              <a:t>main ideas, </a:t>
            </a:r>
            <a:r>
              <a:rPr lang="en-US" sz="1200"/>
              <a:t>omitting all examples and evidence used in supporting and illustrating points.</a:t>
            </a:r>
            <a:r>
              <a:rPr lang="en-US"/>
              <a:t> </a:t>
            </a:r>
            <a:endParaRPr lang="en-US" sz="1200">
              <a:cs typeface="Calibri"/>
            </a:endParaRPr>
          </a:p>
          <a:p>
            <a:pPr marL="180975" indent="-180975" defTabSz="966612">
              <a:buFont typeface="Arial" panose="020B0604020202020204" pitchFamily="34" charset="0"/>
              <a:buChar char="•"/>
              <a:defRPr/>
            </a:pPr>
            <a:r>
              <a:rPr lang="en-US" sz="1200"/>
              <a:t>For students who are at a loss as how to put a reading into their own words, GIST can be used as a step by step method. 	</a:t>
            </a:r>
            <a:endParaRPr lang="en-US" sz="1200">
              <a:cs typeface="Calibri"/>
            </a:endParaRPr>
          </a:p>
          <a:p>
            <a:endParaRPr lang="en-US"/>
          </a:p>
          <a:p>
            <a:r>
              <a:rPr lang="en-US"/>
              <a:t>Note: Schemata</a:t>
            </a:r>
            <a:r>
              <a:rPr lang="en-US" baseline="0"/>
              <a:t> is the plural form of schema!</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23</a:t>
            </a:fld>
            <a:endParaRPr lang="en-US"/>
          </a:p>
        </p:txBody>
      </p:sp>
    </p:spTree>
    <p:extLst>
      <p:ext uri="{BB962C8B-B14F-4D97-AF65-F5344CB8AC3E}">
        <p14:creationId xmlns:p14="http://schemas.microsoft.com/office/powerpoint/2010/main" val="268779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sz="1200"/>
              <a:t>When students summarize paragraphs of text in “their own words” they are a step closer to making the information their own. </a:t>
            </a:r>
          </a:p>
          <a:p>
            <a:pPr marL="181240" indent="-181240" defTabSz="966612">
              <a:buFont typeface="Arial" panose="020B0604020202020204" pitchFamily="34" charset="0"/>
              <a:buChar char="•"/>
              <a:defRPr/>
            </a:pPr>
            <a:r>
              <a:rPr lang="en-US" sz="1200"/>
              <a:t>Bloom identified summarizing as a method to increase comprehension. </a:t>
            </a:r>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24</a:t>
            </a:fld>
            <a:endParaRPr lang="en-US"/>
          </a:p>
        </p:txBody>
      </p:sp>
    </p:spTree>
    <p:extLst>
      <p:ext uri="{BB962C8B-B14F-4D97-AF65-F5344CB8AC3E}">
        <p14:creationId xmlns:p14="http://schemas.microsoft.com/office/powerpoint/2010/main" val="148303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Teacher models the four steps and then scaffolds practice as needed until students are able to use them independently. </a:t>
            </a:r>
          </a:p>
          <a:p>
            <a:pPr>
              <a:defRPr/>
            </a:pPr>
            <a:endParaRPr lang="en-US">
              <a:cs typeface="Calibri"/>
            </a:endParaRPr>
          </a:p>
          <a:p>
            <a:pPr>
              <a:defRPr/>
            </a:pPr>
            <a:r>
              <a:rPr lang="en-US">
                <a:cs typeface="Calibri"/>
              </a:rPr>
              <a:t>Every passage doesn't lend itself to every question. </a:t>
            </a:r>
          </a:p>
          <a:p>
            <a:pPr>
              <a:defRPr/>
            </a:pPr>
            <a:endParaRPr lang="en-US">
              <a:cs typeface="Calibri"/>
            </a:endParaRPr>
          </a:p>
          <a:p>
            <a:pPr>
              <a:defRPr/>
            </a:pPr>
            <a:r>
              <a:rPr lang="en-US">
                <a:cs typeface="Calibri"/>
              </a:rPr>
              <a:t>Who (character)</a:t>
            </a:r>
          </a:p>
          <a:p>
            <a:pPr>
              <a:defRPr/>
            </a:pPr>
            <a:r>
              <a:rPr lang="en-US">
                <a:cs typeface="Calibri"/>
              </a:rPr>
              <a:t>Did What (verb)</a:t>
            </a:r>
          </a:p>
          <a:p>
            <a:pPr>
              <a:defRPr/>
            </a:pPr>
            <a:r>
              <a:rPr lang="en-US">
                <a:cs typeface="Calibri"/>
              </a:rPr>
              <a:t>Then add on where and when. </a:t>
            </a:r>
          </a:p>
          <a:p>
            <a:pPr>
              <a:defRPr/>
            </a:pPr>
            <a:endParaRPr lang="en-US">
              <a:cs typeface="Calibri"/>
            </a:endParaRPr>
          </a:p>
          <a:p>
            <a:pPr>
              <a:defRPr/>
            </a:pPr>
            <a:r>
              <a:rPr lang="en-US">
                <a:cs typeface="Calibri"/>
              </a:rPr>
              <a:t>Sentence will start with when.</a:t>
            </a:r>
          </a:p>
          <a:p>
            <a:pPr>
              <a:defRPr/>
            </a:pPr>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25</a:t>
            </a:fld>
            <a:endParaRPr lang="en-US"/>
          </a:p>
        </p:txBody>
      </p:sp>
    </p:spTree>
    <p:extLst>
      <p:ext uri="{BB962C8B-B14F-4D97-AF65-F5344CB8AC3E}">
        <p14:creationId xmlns:p14="http://schemas.microsoft.com/office/powerpoint/2010/main" val="391131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Teacher models the four steps and then scaffolds practice as needed until students are able to use them independently. </a:t>
            </a:r>
          </a:p>
          <a:p>
            <a:pPr>
              <a:defRPr/>
            </a:pPr>
            <a:endParaRPr lang="en-US">
              <a:cs typeface="Calibri"/>
            </a:endParaRPr>
          </a:p>
          <a:p>
            <a:pPr>
              <a:defRPr/>
            </a:pPr>
            <a:r>
              <a:rPr lang="en-US">
                <a:cs typeface="Calibri"/>
              </a:rPr>
              <a:t>Every passage doesn't lend itself to every question. </a:t>
            </a:r>
          </a:p>
          <a:p>
            <a:pPr>
              <a:defRPr/>
            </a:pPr>
            <a:endParaRPr lang="en-US">
              <a:cs typeface="Calibri"/>
            </a:endParaRPr>
          </a:p>
          <a:p>
            <a:pPr>
              <a:defRPr/>
            </a:pPr>
            <a:r>
              <a:rPr lang="en-US">
                <a:cs typeface="Calibri"/>
              </a:rPr>
              <a:t>Who (character)</a:t>
            </a:r>
          </a:p>
          <a:p>
            <a:pPr>
              <a:defRPr/>
            </a:pPr>
            <a:r>
              <a:rPr lang="en-US">
                <a:cs typeface="Calibri"/>
              </a:rPr>
              <a:t>Did What (verb)</a:t>
            </a:r>
          </a:p>
          <a:p>
            <a:pPr>
              <a:defRPr/>
            </a:pPr>
            <a:endParaRPr lang="en-US">
              <a:cs typeface="Calibri"/>
            </a:endParaRPr>
          </a:p>
          <a:p>
            <a:pPr>
              <a:defRPr/>
            </a:pPr>
            <a:r>
              <a:rPr lang="en-US">
                <a:cs typeface="Calibri"/>
              </a:rPr>
              <a:t>Then add on where/when. </a:t>
            </a:r>
          </a:p>
          <a:p>
            <a:pPr>
              <a:defRPr/>
            </a:pPr>
            <a:endParaRPr lang="en-US">
              <a:cs typeface="Calibri"/>
            </a:endParaRPr>
          </a:p>
          <a:p>
            <a:pPr>
              <a:defRPr/>
            </a:pPr>
            <a:r>
              <a:rPr lang="en-US">
                <a:cs typeface="Calibri"/>
              </a:rPr>
              <a:t>Sentence will start with when.</a:t>
            </a:r>
          </a:p>
          <a:p>
            <a:pPr>
              <a:defRPr/>
            </a:pPr>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26</a:t>
            </a:fld>
            <a:endParaRPr lang="en-US"/>
          </a:p>
        </p:txBody>
      </p:sp>
    </p:spTree>
    <p:extLst>
      <p:ext uri="{BB962C8B-B14F-4D97-AF65-F5344CB8AC3E}">
        <p14:creationId xmlns:p14="http://schemas.microsoft.com/office/powerpoint/2010/main" val="176967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Teacher models the four steps and then scaffolds practice as needed until students are able to use them independently. </a:t>
            </a:r>
          </a:p>
          <a:p>
            <a:pPr>
              <a:defRPr/>
            </a:pPr>
            <a:endParaRPr lang="en-US">
              <a:cs typeface="Calibri"/>
            </a:endParaRPr>
          </a:p>
          <a:p>
            <a:pPr>
              <a:defRPr/>
            </a:pPr>
            <a:r>
              <a:rPr lang="en-US">
                <a:cs typeface="Calibri"/>
              </a:rPr>
              <a:t>Every passage doesn't lend itself to every question. </a:t>
            </a:r>
          </a:p>
          <a:p>
            <a:pPr>
              <a:defRPr/>
            </a:pPr>
            <a:endParaRPr lang="en-US">
              <a:cs typeface="Calibri"/>
            </a:endParaRPr>
          </a:p>
          <a:p>
            <a:pPr>
              <a:defRPr/>
            </a:pPr>
            <a:r>
              <a:rPr lang="en-US">
                <a:cs typeface="Calibri"/>
              </a:rPr>
              <a:t>Who (character)</a:t>
            </a:r>
          </a:p>
          <a:p>
            <a:pPr>
              <a:defRPr/>
            </a:pPr>
            <a:r>
              <a:rPr lang="en-US">
                <a:cs typeface="Calibri"/>
              </a:rPr>
              <a:t>Did What (verb)</a:t>
            </a:r>
          </a:p>
          <a:p>
            <a:pPr>
              <a:defRPr/>
            </a:pPr>
            <a:r>
              <a:rPr lang="en-US">
                <a:cs typeface="Calibri"/>
              </a:rPr>
              <a:t>Then add on where and when. </a:t>
            </a:r>
          </a:p>
          <a:p>
            <a:pPr>
              <a:defRPr/>
            </a:pPr>
            <a:endParaRPr lang="en-US">
              <a:cs typeface="Calibri"/>
            </a:endParaRPr>
          </a:p>
          <a:p>
            <a:pPr>
              <a:defRPr/>
            </a:pPr>
            <a:r>
              <a:rPr lang="en-US">
                <a:cs typeface="Calibri"/>
              </a:rPr>
              <a:t>Sentence will start with when.</a:t>
            </a:r>
          </a:p>
          <a:p>
            <a:pPr>
              <a:defRPr/>
            </a:pPr>
            <a:endParaRPr lang="en-US">
              <a:cs typeface="Calibri"/>
            </a:endParaRPr>
          </a:p>
          <a:p>
            <a:pPr>
              <a:defRPr/>
            </a:pPr>
            <a:r>
              <a:rPr lang="en-US">
                <a:cs typeface="Calibri"/>
              </a:rPr>
              <a:t>If students can answer the "who" and "did" questions, they can write one complete sentence which is a great start for Kindergarten! First graders can begin with one sentence, and you can easily extend their sentences with the inclusion of "where, "when," and "how" to create more complex sentences. </a:t>
            </a:r>
          </a:p>
          <a:p>
            <a:pPr>
              <a:defRPr/>
            </a:pPr>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27</a:t>
            </a:fld>
            <a:endParaRPr lang="en-US"/>
          </a:p>
        </p:txBody>
      </p:sp>
    </p:spTree>
    <p:extLst>
      <p:ext uri="{BB962C8B-B14F-4D97-AF65-F5344CB8AC3E}">
        <p14:creationId xmlns:p14="http://schemas.microsoft.com/office/powerpoint/2010/main" val="98828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Teacher models the four steps and then scaffolds practice as needed until students are able to use them independently.  The GIST should be scaffolded based on your students.  Some students may write a 20 word GIST  while other students may only write 8 to 10 words.  This should be done based on your students' needs and the text length. </a:t>
            </a:r>
          </a:p>
          <a:p>
            <a:pPr>
              <a:defRPr/>
            </a:pPr>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28</a:t>
            </a:fld>
            <a:endParaRPr lang="en-US"/>
          </a:p>
        </p:txBody>
      </p:sp>
    </p:spTree>
    <p:extLst>
      <p:ext uri="{BB962C8B-B14F-4D97-AF65-F5344CB8AC3E}">
        <p14:creationId xmlns:p14="http://schemas.microsoft.com/office/powerpoint/2010/main" val="2792842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models the four</a:t>
            </a:r>
            <a:r>
              <a:rPr lang="en-US" baseline="0"/>
              <a:t> </a:t>
            </a:r>
            <a:r>
              <a:rPr lang="en-US"/>
              <a:t>steps and then scaffolds practice as needed until students are able to use them independently. </a:t>
            </a: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29</a:t>
            </a:fld>
            <a:endParaRPr lang="en-US"/>
          </a:p>
        </p:txBody>
      </p:sp>
    </p:spTree>
    <p:extLst>
      <p:ext uri="{BB962C8B-B14F-4D97-AF65-F5344CB8AC3E}">
        <p14:creationId xmlns:p14="http://schemas.microsoft.com/office/powerpoint/2010/main" val="1084495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Shakita</a:t>
            </a:r>
          </a:p>
        </p:txBody>
      </p:sp>
      <p:sp>
        <p:nvSpPr>
          <p:cNvPr id="4" name="Slide Number Placeholder 3"/>
          <p:cNvSpPr>
            <a:spLocks noGrp="1"/>
          </p:cNvSpPr>
          <p:nvPr>
            <p:ph type="sldNum" sz="quarter" idx="5"/>
          </p:nvPr>
        </p:nvSpPr>
        <p:spPr/>
        <p:txBody>
          <a:bodyPr/>
          <a:lstStyle/>
          <a:p>
            <a:fld id="{D074287C-F1A9-1F49-875F-770B5241E278}" type="slidenum">
              <a:rPr lang="en-US" smtClean="0"/>
              <a:t>30</a:t>
            </a:fld>
            <a:endParaRPr lang="en-US"/>
          </a:p>
        </p:txBody>
      </p:sp>
    </p:spTree>
    <p:extLst>
      <p:ext uri="{BB962C8B-B14F-4D97-AF65-F5344CB8AC3E}">
        <p14:creationId xmlns:p14="http://schemas.microsoft.com/office/powerpoint/2010/main" val="200386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Four square is a scaffolding tool</a:t>
            </a:r>
          </a:p>
        </p:txBody>
      </p:sp>
      <p:sp>
        <p:nvSpPr>
          <p:cNvPr id="4" name="Slide Number Placeholder 3"/>
          <p:cNvSpPr>
            <a:spLocks noGrp="1"/>
          </p:cNvSpPr>
          <p:nvPr>
            <p:ph type="sldNum" sz="quarter" idx="5"/>
          </p:nvPr>
        </p:nvSpPr>
        <p:spPr/>
        <p:txBody>
          <a:bodyPr/>
          <a:lstStyle/>
          <a:p>
            <a:fld id="{D074287C-F1A9-1F49-875F-770B5241E278}" type="slidenum">
              <a:rPr lang="en-US" smtClean="0"/>
              <a:t>32</a:t>
            </a:fld>
            <a:endParaRPr lang="en-US"/>
          </a:p>
        </p:txBody>
      </p:sp>
    </p:spTree>
    <p:extLst>
      <p:ext uri="{BB962C8B-B14F-4D97-AF65-F5344CB8AC3E}">
        <p14:creationId xmlns:p14="http://schemas.microsoft.com/office/powerpoint/2010/main" val="1720814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33</a:t>
            </a:fld>
            <a:endParaRPr lang="en-US"/>
          </a:p>
        </p:txBody>
      </p:sp>
    </p:spTree>
    <p:extLst>
      <p:ext uri="{BB962C8B-B14F-4D97-AF65-F5344CB8AC3E}">
        <p14:creationId xmlns:p14="http://schemas.microsoft.com/office/powerpoint/2010/main" val="47341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4</a:t>
            </a:fld>
            <a:endParaRPr lang="en-US"/>
          </a:p>
        </p:txBody>
      </p:sp>
    </p:spTree>
    <p:extLst>
      <p:ext uri="{BB962C8B-B14F-4D97-AF65-F5344CB8AC3E}">
        <p14:creationId xmlns:p14="http://schemas.microsoft.com/office/powerpoint/2010/main" val="3456647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34</a:t>
            </a:fld>
            <a:endParaRPr lang="en-US"/>
          </a:p>
        </p:txBody>
      </p:sp>
    </p:spTree>
    <p:extLst>
      <p:ext uri="{BB962C8B-B14F-4D97-AF65-F5344CB8AC3E}">
        <p14:creationId xmlns:p14="http://schemas.microsoft.com/office/powerpoint/2010/main" val="271584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35</a:t>
            </a:fld>
            <a:endParaRPr lang="en-US"/>
          </a:p>
        </p:txBody>
      </p:sp>
    </p:spTree>
    <p:extLst>
      <p:ext uri="{BB962C8B-B14F-4D97-AF65-F5344CB8AC3E}">
        <p14:creationId xmlns:p14="http://schemas.microsoft.com/office/powerpoint/2010/main" val="138438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Alissa-https://writingisthinkingdotorg.files.wordpress.com/2015/02/wacelami.pdf</a:t>
            </a:r>
          </a:p>
        </p:txBody>
      </p:sp>
      <p:sp>
        <p:nvSpPr>
          <p:cNvPr id="4" name="Slide Number Placeholder 3"/>
          <p:cNvSpPr>
            <a:spLocks noGrp="1"/>
          </p:cNvSpPr>
          <p:nvPr>
            <p:ph type="sldNum" sz="quarter" idx="5"/>
          </p:nvPr>
        </p:nvSpPr>
        <p:spPr/>
        <p:txBody>
          <a:bodyPr/>
          <a:lstStyle/>
          <a:p>
            <a:fld id="{D074287C-F1A9-1F49-875F-770B5241E278}" type="slidenum">
              <a:rPr lang="en-US" smtClean="0"/>
              <a:t>36</a:t>
            </a:fld>
            <a:endParaRPr lang="en-US"/>
          </a:p>
        </p:txBody>
      </p:sp>
    </p:spTree>
    <p:extLst>
      <p:ext uri="{BB962C8B-B14F-4D97-AF65-F5344CB8AC3E}">
        <p14:creationId xmlns:p14="http://schemas.microsoft.com/office/powerpoint/2010/main" val="668804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We will compare and contrast two common stories to support a common lesson/moral. </a:t>
            </a:r>
          </a:p>
          <a:p>
            <a:pPr>
              <a:defRPr/>
            </a:pPr>
            <a:endParaRPr lang="en-US">
              <a:cs typeface="Calibri"/>
            </a:endParaRPr>
          </a:p>
          <a:p>
            <a:pPr>
              <a:defRPr/>
            </a:pPr>
            <a:r>
              <a:rPr lang="en-US">
                <a:cs typeface="Calibri"/>
              </a:rPr>
              <a:t>The Empty Pot: a Chinese folktale about a little boy named Ping. The emperor wants to find his next successor to the throne, so he gives each child a precious flower seed. The child who grows the best flower in a year will succeed him to the throne. Ping plants his seed in the richest soil and takes care of it, but he only has an empty pot when the time comes. Ping is ashamed of his empty pot, but the emperor smiles when he sees the empty pot. The seeds had been cooked, so that means Ping's was the only child telling the truth. Ping becomes the emperor because he told the truth!</a:t>
            </a:r>
          </a:p>
          <a:p>
            <a:pPr>
              <a:defRPr/>
            </a:pPr>
            <a:r>
              <a:rPr lang="en-US">
                <a:cs typeface="Calibri"/>
              </a:rPr>
              <a:t>The Boy Who Cried Wolf: A shepherd boy looks after his master's sheep. The job was dull and he had nothing to do during the day. His master had warned him to cry for help if a wolf ever showed up and attacked the sheep so the villagers would come and chase the wolf away. The shepherd boy cried wolf to trick the villagers and they came running, but the realized there was no wolf. A few days later, the shepherd boy cried wolf again, and again, the villagers came running only to find out they had been tricked again. One evening, there was actually a wolf that attacked the sheep, but when the shepherd boy cried wolf, the villagers did not come because they assumed he was trying to trick them again. </a:t>
            </a:r>
          </a:p>
        </p:txBody>
      </p:sp>
      <p:sp>
        <p:nvSpPr>
          <p:cNvPr id="4" name="Slide Number Placeholder 3"/>
          <p:cNvSpPr>
            <a:spLocks noGrp="1"/>
          </p:cNvSpPr>
          <p:nvPr>
            <p:ph type="sldNum" sz="quarter" idx="5"/>
          </p:nvPr>
        </p:nvSpPr>
        <p:spPr/>
        <p:txBody>
          <a:bodyPr/>
          <a:lstStyle/>
          <a:p>
            <a:fld id="{D074287C-F1A9-1F49-875F-770B5241E278}" type="slidenum">
              <a:rPr lang="en-US" smtClean="0"/>
              <a:t>37</a:t>
            </a:fld>
            <a:endParaRPr lang="en-US"/>
          </a:p>
        </p:txBody>
      </p:sp>
    </p:spTree>
    <p:extLst>
      <p:ext uri="{BB962C8B-B14F-4D97-AF65-F5344CB8AC3E}">
        <p14:creationId xmlns:p14="http://schemas.microsoft.com/office/powerpoint/2010/main" val="4008234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important to explicitly model this strategy with students</a:t>
            </a:r>
            <a:endParaRPr lang="en-US"/>
          </a:p>
          <a:p>
            <a:r>
              <a:rPr lang="en-US">
                <a:cs typeface="Calibri"/>
              </a:rPr>
              <a:t>- great culminating strategy for thematic units or reading texts with common themes</a:t>
            </a:r>
          </a:p>
          <a:p>
            <a:r>
              <a:rPr lang="en-US">
                <a:cs typeface="Calibri"/>
              </a:rPr>
              <a:t>- Could also assign groups of students different text pairs to see the many ways texts may be connected</a:t>
            </a:r>
          </a:p>
          <a:p>
            <a:r>
              <a:rPr lang="en-US">
                <a:cs typeface="Calibri"/>
              </a:rPr>
              <a:t>- Excellent strategy for comparing characters</a:t>
            </a:r>
          </a:p>
          <a:p>
            <a:endParaRPr lang="en-US">
              <a:cs typeface="Calibri"/>
            </a:endParaRPr>
          </a:p>
          <a:p>
            <a:r>
              <a:rPr lang="en-US">
                <a:cs typeface="Calibri"/>
              </a:rPr>
              <a:t>*Have completed anchor chart showing finished product to go from organizer to writing.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38</a:t>
            </a:fld>
            <a:endParaRPr lang="en-US"/>
          </a:p>
        </p:txBody>
      </p:sp>
    </p:spTree>
    <p:extLst>
      <p:ext uri="{BB962C8B-B14F-4D97-AF65-F5344CB8AC3E}">
        <p14:creationId xmlns:p14="http://schemas.microsoft.com/office/powerpoint/2010/main" val="1000623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39</a:t>
            </a:fld>
            <a:endParaRPr lang="en-US"/>
          </a:p>
        </p:txBody>
      </p:sp>
    </p:spTree>
    <p:extLst>
      <p:ext uri="{BB962C8B-B14F-4D97-AF65-F5344CB8AC3E}">
        <p14:creationId xmlns:p14="http://schemas.microsoft.com/office/powerpoint/2010/main" val="147631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Share a strategy you would like to implement in your classroom. </a:t>
            </a: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40</a:t>
            </a:fld>
            <a:endParaRPr lang="en-US"/>
          </a:p>
        </p:txBody>
      </p:sp>
    </p:spTree>
    <p:extLst>
      <p:ext uri="{BB962C8B-B14F-4D97-AF65-F5344CB8AC3E}">
        <p14:creationId xmlns:p14="http://schemas.microsoft.com/office/powerpoint/2010/main" val="45593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Once students feel comfortable, they may no longer need the graphic organizer. </a:t>
            </a: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41</a:t>
            </a:fld>
            <a:endParaRPr lang="en-US"/>
          </a:p>
        </p:txBody>
      </p:sp>
    </p:spTree>
    <p:extLst>
      <p:ext uri="{BB962C8B-B14F-4D97-AF65-F5344CB8AC3E}">
        <p14:creationId xmlns:p14="http://schemas.microsoft.com/office/powerpoint/2010/main" val="743208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42</a:t>
            </a:fld>
            <a:endParaRPr lang="en-US"/>
          </a:p>
        </p:txBody>
      </p:sp>
    </p:spTree>
    <p:extLst>
      <p:ext uri="{BB962C8B-B14F-4D97-AF65-F5344CB8AC3E}">
        <p14:creationId xmlns:p14="http://schemas.microsoft.com/office/powerpoint/2010/main" val="4217793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43</a:t>
            </a:fld>
            <a:endParaRPr lang="en-US"/>
          </a:p>
        </p:txBody>
      </p:sp>
    </p:spTree>
    <p:extLst>
      <p:ext uri="{BB962C8B-B14F-4D97-AF65-F5344CB8AC3E}">
        <p14:creationId xmlns:p14="http://schemas.microsoft.com/office/powerpoint/2010/main" val="149760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Alissa </a:t>
            </a:r>
            <a:endParaRPr lang="en-US"/>
          </a:p>
          <a:p>
            <a:r>
              <a:rPr lang="en-US">
                <a:cs typeface="Calibri"/>
              </a:rPr>
              <a:t>Participants will move to a corner based off of the statement:  Agree, Disagree, &amp; Neutral</a:t>
            </a:r>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6</a:t>
            </a:fld>
            <a:endParaRPr lang="en-US"/>
          </a:p>
        </p:txBody>
      </p:sp>
    </p:spTree>
    <p:extLst>
      <p:ext uri="{BB962C8B-B14F-4D97-AF65-F5344CB8AC3E}">
        <p14:creationId xmlns:p14="http://schemas.microsoft.com/office/powerpoint/2010/main" val="3516089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baseline="0"/>
              <a:t>With any new strategy teachers should introduce the strategy by stating the purpose of the strategy and provide guidelines for the strategy.</a:t>
            </a:r>
            <a:endParaRPr lang="en-US"/>
          </a:p>
          <a:p>
            <a:pPr marL="180975" indent="-180975">
              <a:buFont typeface="Arial" panose="020B0604020202020204" pitchFamily="34" charset="0"/>
              <a:buChar char="•"/>
            </a:pPr>
            <a:r>
              <a:rPr lang="en-US" baseline="0"/>
              <a:t>Teachers should model the strategy and check the students’ understanding of how to use the strategy.</a:t>
            </a:r>
            <a:endParaRPr lang="en-US" baseline="0">
              <a:cs typeface="Calibri"/>
            </a:endParaRPr>
          </a:p>
          <a:p>
            <a:pPr marL="180975" indent="-180975">
              <a:buFont typeface="Arial" panose="020B0604020202020204" pitchFamily="34" charset="0"/>
              <a:buChar char="•"/>
            </a:pPr>
            <a:r>
              <a:rPr lang="en-US" baseline="0"/>
              <a:t>Teachers should monitor and guide students as they work using the strategy. The more students use a strategy the more proficient they will become using the strategy.</a:t>
            </a:r>
            <a:endParaRPr lang="en-US" baseline="0">
              <a:cs typeface="Calibri"/>
            </a:endParaRPr>
          </a:p>
          <a:p>
            <a:pPr marL="180975" indent="-180975">
              <a:buFont typeface="Arial" panose="020B0604020202020204" pitchFamily="34" charset="0"/>
              <a:buChar char="•"/>
            </a:pPr>
            <a:r>
              <a:rPr lang="en-US" baseline="0"/>
              <a:t>A strategy is only effective if it is taught, modeled, and practiced several times.</a:t>
            </a:r>
            <a:endParaRPr lang="en-US" baseline="0">
              <a:cs typeface="Calibri"/>
            </a:endParaRPr>
          </a:p>
          <a:p>
            <a:pPr marL="180975" indent="-180975" defTabSz="966612">
              <a:buFont typeface="Arial" panose="020B0604020202020204" pitchFamily="34" charset="0"/>
              <a:buChar char="•"/>
              <a:defRPr/>
            </a:pPr>
            <a:r>
              <a:rPr lang="en-US">
                <a:cs typeface="Calibri"/>
              </a:rPr>
              <a:t>The strategies we go over today are primarily designed for second grade and above to be used independently after extensive modeling of the strategy. They will need to be exclusively teacher led for grade K-1. </a:t>
            </a:r>
            <a:endParaRPr lang="en-US"/>
          </a:p>
          <a:p>
            <a:pPr marL="180975" indent="-180975" defTabSz="966612">
              <a:buFont typeface="Arial" panose="020B0604020202020204" pitchFamily="34" charset="0"/>
              <a:buChar char="•"/>
              <a:defRPr/>
            </a:pPr>
            <a:r>
              <a:rPr lang="en-US">
                <a:cs typeface="Calibri" panose="020F0502020204030204"/>
              </a:rPr>
              <a:t>Graphic organizers are scaffolds, so remember you cannot use one strategy for every mode of writing and some students may not even need the graphic organizer. </a:t>
            </a:r>
            <a:endParaRPr lang="en-US"/>
          </a:p>
          <a:p>
            <a:pPr marL="180975" indent="-180975" defTabSz="966612">
              <a:buFont typeface="Arial" panose="020B0604020202020204" pitchFamily="34" charset="0"/>
              <a:buChar char="•"/>
              <a:defRPr/>
            </a:pPr>
            <a:r>
              <a:rPr lang="en-US"/>
              <a:t>Resource:  </a:t>
            </a:r>
            <a:endParaRPr lang="en-US" baseline="0">
              <a:cs typeface="Calibri"/>
            </a:endParaRPr>
          </a:p>
          <a:p>
            <a:pPr marL="664210" lvl="1" indent="-180975" defTabSz="966612">
              <a:buFont typeface="Arial" panose="020B0604020202020204" pitchFamily="34" charset="0"/>
              <a:buChar char="•"/>
              <a:defRPr/>
            </a:pPr>
            <a:r>
              <a:rPr lang="en-US" baseline="0"/>
              <a:t>www.readwritethink.org</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13</a:t>
            </a:fld>
            <a:endParaRPr lang="en-US"/>
          </a:p>
        </p:txBody>
      </p:sp>
    </p:spTree>
    <p:extLst>
      <p:ext uri="{BB962C8B-B14F-4D97-AF65-F5344CB8AC3E}">
        <p14:creationId xmlns:p14="http://schemas.microsoft.com/office/powerpoint/2010/main" val="357130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Shakita</a:t>
            </a:r>
            <a:endParaRPr lang="en-US" err="1"/>
          </a:p>
        </p:txBody>
      </p:sp>
      <p:sp>
        <p:nvSpPr>
          <p:cNvPr id="4" name="Slide Number Placeholder 3"/>
          <p:cNvSpPr>
            <a:spLocks noGrp="1"/>
          </p:cNvSpPr>
          <p:nvPr>
            <p:ph type="sldNum" sz="quarter" idx="5"/>
          </p:nvPr>
        </p:nvSpPr>
        <p:spPr/>
        <p:txBody>
          <a:bodyPr/>
          <a:lstStyle/>
          <a:p>
            <a:fld id="{D074287C-F1A9-1F49-875F-770B5241E278}" type="slidenum">
              <a:rPr lang="en-US" smtClean="0"/>
              <a:t>14</a:t>
            </a:fld>
            <a:endParaRPr lang="en-US"/>
          </a:p>
        </p:txBody>
      </p:sp>
    </p:spTree>
    <p:extLst>
      <p:ext uri="{BB962C8B-B14F-4D97-AF65-F5344CB8AC3E}">
        <p14:creationId xmlns:p14="http://schemas.microsoft.com/office/powerpoint/2010/main" val="325890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t>With</a:t>
            </a:r>
            <a:r>
              <a:rPr lang="en-US" altLang="en-US" baseline="0"/>
              <a:t> the RAFT approach, s</a:t>
            </a:r>
            <a:r>
              <a:rPr lang="en-US" altLang="en-US"/>
              <a:t>tudents are more motivated to undertake the writing assignment because it addresses various learning styles</a:t>
            </a:r>
            <a:r>
              <a:rPr lang="en-US"/>
              <a:t>. RAFT can be used to begin or conclude a unit. At the beginning of a unit, a RAFT writing assignment can assess the students’ background knowledge. At the end of a unit, it can be used to summarize the main ideas and concepts. </a:t>
            </a:r>
          </a:p>
          <a:p>
            <a:pPr defTabSz="966612">
              <a:defRPr/>
            </a:pPr>
            <a:endParaRPr lang="en-US"/>
          </a:p>
          <a:p>
            <a:pPr defTabSz="966612">
              <a:defRPr/>
            </a:pPr>
            <a:r>
              <a:rPr lang="en-US"/>
              <a:t>The strategy guides students to think from the perspective of others since they are written from the viewpoint of a selected person.</a:t>
            </a:r>
            <a:r>
              <a:rPr lang="en-US" baseline="0"/>
              <a:t> They also guide students</a:t>
            </a:r>
            <a:r>
              <a:rPr lang="en-US"/>
              <a:t> to consider how to tailor writing for different audiences, and to vary formats according to the purpose for the writing. </a:t>
            </a:r>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15</a:t>
            </a:fld>
            <a:endParaRPr lang="en-US"/>
          </a:p>
        </p:txBody>
      </p:sp>
    </p:spTree>
    <p:extLst>
      <p:ext uri="{BB962C8B-B14F-4D97-AF65-F5344CB8AC3E}">
        <p14:creationId xmlns:p14="http://schemas.microsoft.com/office/powerpoint/2010/main" val="70480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RAFT is an acronym for a structured technique used to guide student writing. </a:t>
            </a:r>
          </a:p>
          <a:p>
            <a:pPr marL="181240" indent="-181240">
              <a:buFont typeface="Arial" panose="020B0604020202020204" pitchFamily="34" charset="0"/>
              <a:buChar char="•"/>
            </a:pPr>
            <a:r>
              <a:rPr lang="en-US"/>
              <a:t>RAFT assignments are used to demonstrate a student’s knowledge using a defined point of view. </a:t>
            </a:r>
          </a:p>
          <a:p>
            <a:pPr marL="181240" indent="-181240">
              <a:buFont typeface="Arial" panose="020B0604020202020204" pitchFamily="34" charset="0"/>
              <a:buChar char="•"/>
            </a:pPr>
            <a:r>
              <a:rPr lang="en-US"/>
              <a:t>This strategy requires students to write using an assigned format to an audience other than the teacher. </a:t>
            </a:r>
          </a:p>
          <a:p>
            <a:pPr marL="181240" indent="-181240">
              <a:buFont typeface="Arial" panose="020B0604020202020204" pitchFamily="34" charset="0"/>
              <a:buChar char="•"/>
            </a:pPr>
            <a:r>
              <a:rPr lang="en-US"/>
              <a:t>Students must use analysis, synthesis, generalization, and evaluation of information and the points of view of others to credibly write using the assigned format. </a:t>
            </a:r>
            <a:endParaRPr lang="en-US" b="1"/>
          </a:p>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16</a:t>
            </a:fld>
            <a:endParaRPr lang="en-US"/>
          </a:p>
        </p:txBody>
      </p:sp>
    </p:spTree>
    <p:extLst>
      <p:ext uri="{BB962C8B-B14F-4D97-AF65-F5344CB8AC3E}">
        <p14:creationId xmlns:p14="http://schemas.microsoft.com/office/powerpoint/2010/main" val="106395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6 min: For this activity, you will need the number card you were handed when you walked in. We have 12 anchor charts that are around the room. Please go to your numbered anchor chart and work with your group to complete your chosen RAFT and write your paragraph. </a:t>
            </a:r>
          </a:p>
          <a:p>
            <a:endParaRPr lang="en-US">
              <a:cs typeface="Calibri"/>
            </a:endParaRPr>
          </a:p>
          <a:p>
            <a:r>
              <a:rPr lang="en-US">
                <a:cs typeface="Calibri"/>
              </a:rPr>
              <a:t>*Materials Needed: 12 anchor charts, 12+ markers for anchor charts</a:t>
            </a:r>
          </a:p>
        </p:txBody>
      </p:sp>
      <p:sp>
        <p:nvSpPr>
          <p:cNvPr id="4" name="Slide Number Placeholder 3"/>
          <p:cNvSpPr>
            <a:spLocks noGrp="1"/>
          </p:cNvSpPr>
          <p:nvPr>
            <p:ph type="sldNum" sz="quarter" idx="5"/>
          </p:nvPr>
        </p:nvSpPr>
        <p:spPr/>
        <p:txBody>
          <a:bodyPr/>
          <a:lstStyle/>
          <a:p>
            <a:fld id="{D074287C-F1A9-1F49-875F-770B5241E278}" type="slidenum">
              <a:rPr lang="en-US" smtClean="0"/>
              <a:t>21</a:t>
            </a:fld>
            <a:endParaRPr lang="en-US"/>
          </a:p>
        </p:txBody>
      </p:sp>
    </p:spTree>
    <p:extLst>
      <p:ext uri="{BB962C8B-B14F-4D97-AF65-F5344CB8AC3E}">
        <p14:creationId xmlns:p14="http://schemas.microsoft.com/office/powerpoint/2010/main" val="258746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Display for participants.</a:t>
            </a:r>
          </a:p>
        </p:txBody>
      </p:sp>
      <p:sp>
        <p:nvSpPr>
          <p:cNvPr id="4" name="Slide Number Placeholder 3"/>
          <p:cNvSpPr>
            <a:spLocks noGrp="1"/>
          </p:cNvSpPr>
          <p:nvPr>
            <p:ph type="sldNum" sz="quarter" idx="5"/>
          </p:nvPr>
        </p:nvSpPr>
        <p:spPr/>
        <p:txBody>
          <a:bodyPr/>
          <a:lstStyle/>
          <a:p>
            <a:fld id="{D074287C-F1A9-1F49-875F-770B5241E278}" type="slidenum">
              <a:rPr lang="en-US" smtClean="0"/>
              <a:t>22</a:t>
            </a:fld>
            <a:endParaRPr lang="en-US"/>
          </a:p>
        </p:txBody>
      </p:sp>
    </p:spTree>
    <p:extLst>
      <p:ext uri="{BB962C8B-B14F-4D97-AF65-F5344CB8AC3E}">
        <p14:creationId xmlns:p14="http://schemas.microsoft.com/office/powerpoint/2010/main" val="1284833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12/2/21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12/2/21</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0" r:id="rId5"/>
    <p:sldLayoutId id="2147483681" r:id="rId6"/>
    <p:sldLayoutId id="2147483682" r:id="rId7"/>
    <p:sldLayoutId id="2147483689" r:id="rId8"/>
    <p:sldLayoutId id="2147483683" r:id="rId9"/>
    <p:sldLayoutId id="2147483684" r:id="rId10"/>
    <p:sldLayoutId id="2147483685" r:id="rId11"/>
    <p:sldLayoutId id="2147483686" r:id="rId12"/>
    <p:sldLayoutId id="2147483687" r:id="rId13"/>
    <p:sldLayoutId id="2147483688" r:id="rId14"/>
    <p:sldLayoutId id="2147483675" r:id="rId15"/>
    <p:sldLayoutId id="2147483676" r:id="rId16"/>
    <p:sldLayoutId id="2147483677" r:id="rId17"/>
    <p:sldLayoutId id="2147483678" r:id="rId18"/>
    <p:sldLayoutId id="2147483679" r:id="rId19"/>
    <p:sldLayoutId id="2147483680" r:id="rId20"/>
    <p:sldLayoutId id="214748365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83_B8EB9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microsoft.com/office/2018/10/relationships/comments" Target="../comments/modernComment_12F_CE6ED8E9.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mdek12.org/sites/default/files/Offices/MDE/OAE/OEER/Literacy/Writing/3.22.21_types_of_writing_formatted2.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A4_370B396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80_3CD711D0.xml"/><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Date: December 1, 2021</a:t>
            </a:r>
            <a:endParaRPr lang="en-US" dirty="0"/>
          </a:p>
        </p:txBody>
      </p:sp>
      <p:sp>
        <p:nvSpPr>
          <p:cNvPr id="6" name="Text Placeholder 5">
            <a:extLst>
              <a:ext uri="{FF2B5EF4-FFF2-40B4-BE49-F238E27FC236}">
                <a16:creationId xmlns:a16="http://schemas.microsoft.com/office/drawing/2014/main" id="{B0036E16-32E9-1A4D-85D0-F3853CD71F4A}"/>
              </a:ext>
            </a:extLst>
          </p:cNvPr>
          <p:cNvSpPr>
            <a:spLocks noGrp="1"/>
          </p:cNvSpPr>
          <p:nvPr>
            <p:ph type="body" sz="quarter" idx="14"/>
          </p:nvPr>
        </p:nvSpPr>
        <p:spPr/>
        <p:txBody>
          <a:bodyPr vert="horz" lIns="91440" tIns="45720" rIns="91440" bIns="45720" rtlCol="0" anchor="t">
            <a:normAutofit/>
          </a:bodyPr>
          <a:lstStyle/>
          <a:p>
            <a:r>
              <a:rPr lang="en-US">
                <a:latin typeface="Arial"/>
                <a:cs typeface="Arial"/>
              </a:rPr>
              <a:t>MDE Literacy Coaches</a:t>
            </a:r>
            <a:endParaRPr lang="en-US"/>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p:txBody>
          <a:bodyPr vert="horz" lIns="91440" tIns="45720" rIns="91440" bIns="45720" rtlCol="0" anchor="t">
            <a:normAutofit/>
          </a:bodyPr>
          <a:lstStyle/>
          <a:p>
            <a:r>
              <a:rPr lang="en-US" err="1">
                <a:latin typeface="Arial"/>
                <a:cs typeface="Arial"/>
              </a:rPr>
              <a:t>Shakita</a:t>
            </a:r>
            <a:r>
              <a:rPr lang="en-US">
                <a:latin typeface="Arial"/>
                <a:cs typeface="Arial"/>
              </a:rPr>
              <a:t> Jackson &amp; Alissa Hobart</a:t>
            </a:r>
            <a:endParaRPr lang="en-US"/>
          </a:p>
        </p:txBody>
      </p:sp>
      <p:sp>
        <p:nvSpPr>
          <p:cNvPr id="3" name="Title 2">
            <a:extLst>
              <a:ext uri="{FF2B5EF4-FFF2-40B4-BE49-F238E27FC236}">
                <a16:creationId xmlns:a16="http://schemas.microsoft.com/office/drawing/2014/main" id="{E009D2A2-2270-5645-8100-381AB0D38022}"/>
              </a:ext>
            </a:extLst>
          </p:cNvPr>
          <p:cNvSpPr>
            <a:spLocks noGrp="1"/>
          </p:cNvSpPr>
          <p:nvPr>
            <p:ph type="ctrTitle"/>
          </p:nvPr>
        </p:nvSpPr>
        <p:spPr>
          <a:xfrm>
            <a:off x="168322" y="671535"/>
            <a:ext cx="10964816" cy="2119305"/>
          </a:xfrm>
        </p:spPr>
        <p:txBody>
          <a:bodyPr>
            <a:noAutofit/>
          </a:bodyPr>
          <a:lstStyle/>
          <a:p>
            <a:r>
              <a:rPr lang="en-US" sz="6000"/>
              <a:t>The Writing Café</a:t>
            </a:r>
            <a:endParaRPr lang="en-US" sz="5400"/>
          </a:p>
        </p:txBody>
      </p:sp>
      <p:pic>
        <p:nvPicPr>
          <p:cNvPr id="1026" name="Picture 2" descr="Bitmoji Image">
            <a:extLst>
              <a:ext uri="{FF2B5EF4-FFF2-40B4-BE49-F238E27FC236}">
                <a16:creationId xmlns:a16="http://schemas.microsoft.com/office/drawing/2014/main" id="{63F2A3BF-0B52-4F89-9839-D5DCF82E4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85724"/>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06EB5227-167A-40A6-9D3F-E3D705B44746}"/>
              </a:ext>
            </a:extLst>
          </p:cNvPr>
          <p:cNvPicPr>
            <a:picLocks noChangeAspect="1"/>
          </p:cNvPicPr>
          <p:nvPr/>
        </p:nvPicPr>
        <p:blipFill>
          <a:blip r:embed="rId4"/>
          <a:stretch>
            <a:fillRect/>
          </a:stretch>
        </p:blipFill>
        <p:spPr>
          <a:xfrm>
            <a:off x="9265920" y="1417320"/>
            <a:ext cx="2743200" cy="2743200"/>
          </a:xfrm>
          <a:prstGeom prst="rect">
            <a:avLst/>
          </a:prstGeom>
        </p:spPr>
      </p:pic>
      <p:sp>
        <p:nvSpPr>
          <p:cNvPr id="7" name="TextBox 6">
            <a:extLst>
              <a:ext uri="{FF2B5EF4-FFF2-40B4-BE49-F238E27FC236}">
                <a16:creationId xmlns:a16="http://schemas.microsoft.com/office/drawing/2014/main" id="{97CA3350-B965-46F0-85C7-93F9F4B12663}"/>
              </a:ext>
            </a:extLst>
          </p:cNvPr>
          <p:cNvSpPr txBox="1"/>
          <p:nvPr/>
        </p:nvSpPr>
        <p:spPr>
          <a:xfrm>
            <a:off x="296173" y="3542321"/>
            <a:ext cx="7990935"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endParaRPr lang="en-US" sz="4000" b="1" i="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Importance of Writing</a:t>
            </a:r>
            <a:endParaRPr lang="en-US"/>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593786" y="871194"/>
            <a:ext cx="10688128" cy="4382814"/>
          </a:xfrm>
        </p:spPr>
        <p:txBody>
          <a:bodyPr vert="horz" lIns="91440" tIns="45720" rIns="91440" bIns="45720" rtlCol="0" anchor="t">
            <a:normAutofit/>
          </a:bodyPr>
          <a:lstStyle/>
          <a:p>
            <a:pPr marL="0" indent="0">
              <a:buNone/>
            </a:pPr>
            <a:r>
              <a:rPr lang="en-US" sz="3200">
                <a:latin typeface="Arial"/>
                <a:cs typeface="Arial"/>
              </a:rPr>
              <a:t>Writing strategies used to enhance learning in all content areas can be categorized into two categories:</a:t>
            </a:r>
          </a:p>
          <a:p>
            <a:pPr marL="0" indent="0">
              <a:buNone/>
            </a:pPr>
            <a:endParaRPr lang="en-US" sz="1400"/>
          </a:p>
          <a:p>
            <a:pPr lvl="1"/>
            <a:r>
              <a:rPr lang="en-US" sz="3200">
                <a:latin typeface="Arial"/>
                <a:cs typeface="Arial"/>
              </a:rPr>
              <a:t>Writing to Build Comprehension</a:t>
            </a:r>
          </a:p>
          <a:p>
            <a:pPr lvl="1"/>
            <a:endParaRPr lang="en-US" sz="800"/>
          </a:p>
          <a:p>
            <a:pPr lvl="1">
              <a:buFont typeface="Arial" panose="020B0604020202020204" pitchFamily="34" charset="0"/>
              <a:buChar char="•"/>
            </a:pPr>
            <a:r>
              <a:rPr lang="en-US" sz="3200">
                <a:latin typeface="Arial"/>
                <a:cs typeface="Arial"/>
              </a:rPr>
              <a:t>Writing to Demonstrate Knowledge</a:t>
            </a:r>
          </a:p>
          <a:p>
            <a:endParaRPr lang="en-US"/>
          </a:p>
          <a:p>
            <a:endParaRPr lang="en-US"/>
          </a:p>
        </p:txBody>
      </p:sp>
      <p:pic>
        <p:nvPicPr>
          <p:cNvPr id="2050" name="Picture 2" descr="Writing clipart free images - ClipartBarn">
            <a:extLst>
              <a:ext uri="{FF2B5EF4-FFF2-40B4-BE49-F238E27FC236}">
                <a16:creationId xmlns:a16="http://schemas.microsoft.com/office/drawing/2014/main" id="{238B45A2-9FD8-47B7-864B-CD03A5003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9213" y="2638425"/>
            <a:ext cx="1895475"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01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625B1-174F-1E43-B405-EDA230B27C81}"/>
              </a:ext>
            </a:extLst>
          </p:cNvPr>
          <p:cNvSpPr>
            <a:spLocks noGrp="1"/>
          </p:cNvSpPr>
          <p:nvPr>
            <p:ph type="ctrTitle"/>
          </p:nvPr>
        </p:nvSpPr>
        <p:spPr/>
        <p:txBody>
          <a:bodyPr>
            <a:normAutofit fontScale="90000"/>
          </a:bodyPr>
          <a:lstStyle/>
          <a:p>
            <a:r>
              <a:rPr lang="en-US" sz="8000">
                <a:latin typeface="Arial"/>
                <a:cs typeface="Arial"/>
              </a:rPr>
              <a:t>Writing to </a:t>
            </a:r>
            <a:r>
              <a:rPr lang="en-US">
                <a:latin typeface="Arial"/>
                <a:cs typeface="Arial"/>
              </a:rPr>
              <a:t>Build Comprehension</a:t>
            </a:r>
            <a:endParaRPr lang="en-US" sz="8000">
              <a:latin typeface="Arial"/>
              <a:cs typeface="Arial"/>
            </a:endParaRPr>
          </a:p>
        </p:txBody>
      </p:sp>
      <p:sp>
        <p:nvSpPr>
          <p:cNvPr id="2" name="TextBox 1">
            <a:extLst>
              <a:ext uri="{FF2B5EF4-FFF2-40B4-BE49-F238E27FC236}">
                <a16:creationId xmlns:a16="http://schemas.microsoft.com/office/drawing/2014/main" id="{E5410625-C234-443B-A8B1-EDD0B70FE78F}"/>
              </a:ext>
            </a:extLst>
          </p:cNvPr>
          <p:cNvSpPr txBox="1"/>
          <p:nvPr/>
        </p:nvSpPr>
        <p:spPr>
          <a:xfrm>
            <a:off x="1000664" y="3539178"/>
            <a:ext cx="2743200"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3200">
                <a:solidFill>
                  <a:srgbClr val="595959"/>
                </a:solidFill>
                <a:latin typeface="Arial"/>
                <a:cs typeface="Arial"/>
              </a:rPr>
              <a:t>Main Dish</a:t>
            </a:r>
            <a:endParaRPr lang="en-US" sz="3200" b="1">
              <a:solidFill>
                <a:srgbClr val="595959"/>
              </a:solidFill>
              <a:latin typeface="Arial" panose="020B0604020202020204" pitchFamily="34" charset="0"/>
              <a:cs typeface="Arial" panose="020B0604020202020204" pitchFamily="34" charset="0"/>
            </a:endParaRPr>
          </a:p>
        </p:txBody>
      </p:sp>
      <p:pic>
        <p:nvPicPr>
          <p:cNvPr id="4" name="Picture 4" descr="A picture containing clipart&#10;&#10;Description automatically generated">
            <a:extLst>
              <a:ext uri="{FF2B5EF4-FFF2-40B4-BE49-F238E27FC236}">
                <a16:creationId xmlns:a16="http://schemas.microsoft.com/office/drawing/2014/main" id="{8BD8236B-3DAA-4D52-93B8-757473853391}"/>
              </a:ext>
            </a:extLst>
          </p:cNvPr>
          <p:cNvPicPr>
            <a:picLocks noChangeAspect="1"/>
          </p:cNvPicPr>
          <p:nvPr/>
        </p:nvPicPr>
        <p:blipFill>
          <a:blip r:embed="rId2"/>
          <a:stretch>
            <a:fillRect/>
          </a:stretch>
        </p:blipFill>
        <p:spPr>
          <a:xfrm>
            <a:off x="8884219" y="2800799"/>
            <a:ext cx="2733675" cy="2924175"/>
          </a:xfrm>
          <a:prstGeom prst="rect">
            <a:avLst/>
          </a:prstGeom>
        </p:spPr>
      </p:pic>
    </p:spTree>
    <p:extLst>
      <p:ext uri="{BB962C8B-B14F-4D97-AF65-F5344CB8AC3E}">
        <p14:creationId xmlns:p14="http://schemas.microsoft.com/office/powerpoint/2010/main" val="136535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Writing to Build Comprehension</a:t>
            </a:r>
            <a:endParaRPr lang="en-US"/>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vert="horz" lIns="91440" tIns="45720" rIns="91440" bIns="45720" rtlCol="0" anchor="t">
            <a:noAutofit/>
          </a:bodyPr>
          <a:lstStyle/>
          <a:p>
            <a:pPr marL="0" indent="0">
              <a:buNone/>
            </a:pPr>
            <a:r>
              <a:rPr lang="en-US" sz="3200">
                <a:latin typeface="Arial"/>
                <a:cs typeface="Arial"/>
              </a:rPr>
              <a:t>Writing to build comprehension:</a:t>
            </a:r>
          </a:p>
          <a:p>
            <a:r>
              <a:rPr lang="en-US" sz="3200">
                <a:latin typeface="Arial"/>
                <a:cs typeface="Arial"/>
              </a:rPr>
              <a:t>is informal and short;</a:t>
            </a:r>
          </a:p>
          <a:p>
            <a:r>
              <a:rPr lang="en-US" sz="3200">
                <a:latin typeface="Arial"/>
                <a:cs typeface="Arial"/>
              </a:rPr>
              <a:t>is used during a lesson to engage students and to develop concepts;</a:t>
            </a:r>
            <a:endParaRPr lang="en-US"/>
          </a:p>
          <a:p>
            <a:r>
              <a:rPr lang="en-US" sz="3200">
                <a:latin typeface="Arial"/>
                <a:cs typeface="Arial"/>
              </a:rPr>
              <a:t>encourages critical thinking;</a:t>
            </a:r>
          </a:p>
          <a:p>
            <a:r>
              <a:rPr lang="en-US" sz="3200">
                <a:latin typeface="Arial"/>
                <a:cs typeface="Arial"/>
              </a:rPr>
              <a:t>focuses on ideas instead of mechanics.</a:t>
            </a:r>
          </a:p>
          <a:p>
            <a:endParaRPr lang="en-US" sz="3200">
              <a:latin typeface="Arial"/>
              <a:cs typeface="Arial"/>
            </a:endParaRPr>
          </a:p>
          <a:p>
            <a:pPr marL="0" indent="0">
              <a:buNone/>
            </a:pPr>
            <a:endParaRPr lang="en-US"/>
          </a:p>
          <a:p>
            <a:endParaRPr lang="en-US"/>
          </a:p>
        </p:txBody>
      </p:sp>
    </p:spTree>
    <p:extLst>
      <p:ext uri="{BB962C8B-B14F-4D97-AF65-F5344CB8AC3E}">
        <p14:creationId xmlns:p14="http://schemas.microsoft.com/office/powerpoint/2010/main" val="12118930"/>
      </p:ext>
    </p:extLst>
  </p:cSld>
  <p:clrMapOvr>
    <a:masterClrMapping/>
  </p:clrMapOvr>
  <p:extLst>
    <p:ext uri="{6950BFC3-D8DA-4A85-94F7-54DA5524770B}">
      <p188:commentRel xmlns:p188="http://schemas.microsoft.com/office/powerpoint/2018/8/main" xmlns=""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Internet with solid fill">
            <a:extLst>
              <a:ext uri="{FF2B5EF4-FFF2-40B4-BE49-F238E27FC236}">
                <a16:creationId xmlns:a16="http://schemas.microsoft.com/office/drawing/2014/main" id="{55A301A4-62DA-7143-A8B9-C7AC9339ED6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826" y="4333017"/>
            <a:ext cx="1967133" cy="1967133"/>
          </a:xfrm>
          <a:prstGeom prst="rect">
            <a:avLst/>
          </a:prstGeom>
        </p:spPr>
      </p:pic>
      <p:sp>
        <p:nvSpPr>
          <p:cNvPr id="9" name="Text Placeholder 5">
            <a:extLst>
              <a:ext uri="{FF2B5EF4-FFF2-40B4-BE49-F238E27FC236}">
                <a16:creationId xmlns:a16="http://schemas.microsoft.com/office/drawing/2014/main" id="{C3C8E718-BEDD-0943-A94F-B45879B3DB4A}"/>
              </a:ext>
            </a:extLst>
          </p:cNvPr>
          <p:cNvSpPr txBox="1">
            <a:spLocks/>
          </p:cNvSpPr>
          <p:nvPr/>
        </p:nvSpPr>
        <p:spPr>
          <a:xfrm>
            <a:off x="8607608" y="1452266"/>
            <a:ext cx="3017520" cy="4230513"/>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Arial"/>
                <a:cs typeface="Arial"/>
              </a:rPr>
              <a:t>Monitor and support students during independent writing</a:t>
            </a:r>
          </a:p>
        </p:txBody>
      </p:sp>
      <p:sp>
        <p:nvSpPr>
          <p:cNvPr id="19" name="Rectangle 18">
            <a:extLst>
              <a:ext uri="{FF2B5EF4-FFF2-40B4-BE49-F238E27FC236}">
                <a16:creationId xmlns:a16="http://schemas.microsoft.com/office/drawing/2014/main" id="{E7A97351-A146-CA47-B725-E9672DCE8BED}"/>
              </a:ext>
              <a:ext uri="{C183D7F6-B498-43B3-948B-1728B52AA6E4}">
                <adec:decorative xmlns:adec="http://schemas.microsoft.com/office/drawing/2017/decorative" val="1"/>
              </a:ext>
            </a:extLst>
          </p:cNvPr>
          <p:cNvSpPr/>
          <p:nvPr/>
        </p:nvSpPr>
        <p:spPr>
          <a:xfrm rot="5400000">
            <a:off x="9979208" y="-193654"/>
            <a:ext cx="274320" cy="301752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3" name="Text Placeholder 5">
            <a:extLst>
              <a:ext uri="{FF2B5EF4-FFF2-40B4-BE49-F238E27FC236}">
                <a16:creationId xmlns:a16="http://schemas.microsoft.com/office/drawing/2014/main" id="{85B9DC36-DF10-BD49-87E7-DDBCCAF23547}"/>
              </a:ext>
            </a:extLst>
          </p:cNvPr>
          <p:cNvSpPr txBox="1">
            <a:spLocks/>
          </p:cNvSpPr>
          <p:nvPr/>
        </p:nvSpPr>
        <p:spPr>
          <a:xfrm>
            <a:off x="5080101" y="1449126"/>
            <a:ext cx="3417931" cy="4237595"/>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Arial"/>
                <a:cs typeface="Arial"/>
              </a:rPr>
              <a:t>Model the writing strategy and check students' understanding of the new strategy</a:t>
            </a:r>
          </a:p>
        </p:txBody>
      </p:sp>
      <p:sp>
        <p:nvSpPr>
          <p:cNvPr id="25" name="Text Placeholder 5">
            <a:extLst>
              <a:ext uri="{FF2B5EF4-FFF2-40B4-BE49-F238E27FC236}">
                <a16:creationId xmlns:a16="http://schemas.microsoft.com/office/drawing/2014/main" id="{9723843B-FE91-A546-80C7-E2ED65C2B781}"/>
              </a:ext>
            </a:extLst>
          </p:cNvPr>
          <p:cNvSpPr txBox="1">
            <a:spLocks/>
          </p:cNvSpPr>
          <p:nvPr/>
        </p:nvSpPr>
        <p:spPr>
          <a:xfrm>
            <a:off x="1892016" y="1452266"/>
            <a:ext cx="3017520" cy="4230513"/>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Arial"/>
                <a:cs typeface="Arial"/>
              </a:rPr>
              <a:t>Describe the purpose of the writing strategy </a:t>
            </a:r>
          </a:p>
          <a:p>
            <a:pPr marL="13970" lvl="1" indent="0">
              <a:buNone/>
            </a:pPr>
            <a:endParaRPr lang="en-US" sz="2000"/>
          </a:p>
        </p:txBody>
      </p:sp>
      <p:sp>
        <p:nvSpPr>
          <p:cNvPr id="26" name="Rectangle 25">
            <a:extLst>
              <a:ext uri="{FF2B5EF4-FFF2-40B4-BE49-F238E27FC236}">
                <a16:creationId xmlns:a16="http://schemas.microsoft.com/office/drawing/2014/main" id="{585A6291-DF70-1241-9927-2A1AEEC8F0C5}"/>
              </a:ext>
              <a:ext uri="{C183D7F6-B498-43B3-948B-1728B52AA6E4}">
                <adec:decorative xmlns:adec="http://schemas.microsoft.com/office/drawing/2017/decorative" val="1"/>
              </a:ext>
            </a:extLst>
          </p:cNvPr>
          <p:cNvSpPr/>
          <p:nvPr/>
        </p:nvSpPr>
        <p:spPr>
          <a:xfrm rot="5400000">
            <a:off x="3263616" y="-193654"/>
            <a:ext cx="274320" cy="301752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sz="4000">
                <a:latin typeface="Arial"/>
                <a:cs typeface="Arial"/>
              </a:rPr>
              <a:t>Introducing New Strategies</a:t>
            </a:r>
          </a:p>
        </p:txBody>
      </p:sp>
      <p:sp>
        <p:nvSpPr>
          <p:cNvPr id="10" name="Rectangle 9">
            <a:extLst>
              <a:ext uri="{FF2B5EF4-FFF2-40B4-BE49-F238E27FC236}">
                <a16:creationId xmlns:a16="http://schemas.microsoft.com/office/drawing/2014/main" id="{C0CD8609-B783-4D24-A54A-B111AA13A00D}"/>
              </a:ext>
              <a:ext uri="{C183D7F6-B498-43B3-948B-1728B52AA6E4}">
                <adec:decorative xmlns:adec="http://schemas.microsoft.com/office/drawing/2017/decorative" val="1"/>
              </a:ext>
            </a:extLst>
          </p:cNvPr>
          <p:cNvSpPr/>
          <p:nvPr/>
        </p:nvSpPr>
        <p:spPr>
          <a:xfrm rot="5400000">
            <a:off x="6640063" y="-390723"/>
            <a:ext cx="283078" cy="3420418"/>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Tree>
    <p:extLst>
      <p:ext uri="{BB962C8B-B14F-4D97-AF65-F5344CB8AC3E}">
        <p14:creationId xmlns:p14="http://schemas.microsoft.com/office/powerpoint/2010/main" val="34633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 calcmode="lin" valueType="num">
                                      <p:cBhvr additive="base">
                                        <p:cTn id="1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Role/Audience/Format/Topic</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521898" y="1072477"/>
            <a:ext cx="11133826" cy="4526586"/>
          </a:xfrm>
        </p:spPr>
        <p:txBody>
          <a:bodyPr vert="horz" lIns="91440" tIns="45720" rIns="91440" bIns="45720" rtlCol="0" anchor="t">
            <a:normAutofit/>
          </a:bodyPr>
          <a:lstStyle/>
          <a:p>
            <a:pPr marL="0" indent="0">
              <a:lnSpc>
                <a:spcPct val="80000"/>
              </a:lnSpc>
              <a:buNone/>
            </a:pPr>
            <a:r>
              <a:rPr lang="en-US" sz="3200">
                <a:latin typeface="Arial"/>
                <a:cs typeface="Arial"/>
              </a:rPr>
              <a:t>RAFT is a writing strategy that can be used in all content areas and</a:t>
            </a:r>
            <a:endParaRPr lang="en-US" sz="3200"/>
          </a:p>
          <a:p>
            <a:pPr lvl="1">
              <a:lnSpc>
                <a:spcPct val="80000"/>
              </a:lnSpc>
            </a:pPr>
            <a:r>
              <a:rPr lang="en-US" sz="3200">
                <a:latin typeface="Arial"/>
                <a:cs typeface="Arial"/>
              </a:rPr>
              <a:t>offers students a choice in their writing assignment;</a:t>
            </a:r>
          </a:p>
          <a:p>
            <a:pPr lvl="1">
              <a:lnSpc>
                <a:spcPct val="80000"/>
              </a:lnSpc>
            </a:pPr>
            <a:r>
              <a:rPr lang="en-US" altLang="en-US" sz="3200">
                <a:latin typeface="Arial"/>
                <a:cs typeface="Arial"/>
              </a:rPr>
              <a:t>employs writing activities to enhance understanding of informational text;</a:t>
            </a:r>
          </a:p>
          <a:p>
            <a:pPr lvl="1">
              <a:lnSpc>
                <a:spcPct val="80000"/>
              </a:lnSpc>
            </a:pPr>
            <a:r>
              <a:rPr lang="en-US" altLang="en-US" sz="3200">
                <a:latin typeface="Arial"/>
                <a:cs typeface="Arial"/>
              </a:rPr>
              <a:t>encourages creative thinking;</a:t>
            </a:r>
            <a:endParaRPr lang="en-US" altLang="en-US" sz="3200"/>
          </a:p>
          <a:p>
            <a:pPr lvl="1">
              <a:lnSpc>
                <a:spcPct val="80000"/>
              </a:lnSpc>
            </a:pPr>
            <a:r>
              <a:rPr lang="en-US" altLang="en-US" sz="3200">
                <a:latin typeface="Arial"/>
                <a:cs typeface="Arial"/>
              </a:rPr>
              <a:t>motivates students to reflect in unusual ways about concepts they have read.</a:t>
            </a:r>
            <a:endParaRPr lang="en-US" altLang="en-US" sz="3200"/>
          </a:p>
          <a:p>
            <a:pPr marL="0" indent="0">
              <a:buNone/>
            </a:pPr>
            <a:endParaRPr lang="en-US"/>
          </a:p>
          <a:p>
            <a:endParaRPr lang="en-US"/>
          </a:p>
        </p:txBody>
      </p:sp>
    </p:spTree>
    <p:extLst>
      <p:ext uri="{BB962C8B-B14F-4D97-AF65-F5344CB8AC3E}">
        <p14:creationId xmlns:p14="http://schemas.microsoft.com/office/powerpoint/2010/main" val="40129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Role/Audience/Format/Topic</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3279620"/>
          </a:xfrm>
        </p:spPr>
        <p:txBody>
          <a:bodyPr vert="horz" lIns="91440" tIns="45720" rIns="91440" bIns="45720" rtlCol="0" anchor="t">
            <a:normAutofit lnSpcReduction="10000"/>
          </a:bodyPr>
          <a:lstStyle/>
          <a:p>
            <a:pPr>
              <a:lnSpc>
                <a:spcPct val="80000"/>
              </a:lnSpc>
            </a:pPr>
            <a:r>
              <a:rPr lang="en-US" altLang="en-US" sz="3200">
                <a:latin typeface="Arial"/>
                <a:cs typeface="Arial"/>
              </a:rPr>
              <a:t>The RAFT strategy forces students to process information, rather than merely write out answers to questions. </a:t>
            </a:r>
            <a:endParaRPr lang="en-US" altLang="en-US" sz="3200"/>
          </a:p>
          <a:p>
            <a:pPr marL="0" indent="0">
              <a:lnSpc>
                <a:spcPct val="80000"/>
              </a:lnSpc>
              <a:buNone/>
            </a:pPr>
            <a:endParaRPr lang="en-US" altLang="en-US" sz="3200">
              <a:latin typeface="Arial"/>
              <a:cs typeface="Arial"/>
            </a:endParaRPr>
          </a:p>
          <a:p>
            <a:pPr>
              <a:lnSpc>
                <a:spcPct val="80000"/>
              </a:lnSpc>
            </a:pPr>
            <a:r>
              <a:rPr lang="en-US" sz="3200">
                <a:latin typeface="Arial"/>
                <a:cs typeface="Arial"/>
              </a:rPr>
              <a:t>RAFT allows for differentiated instruction.</a:t>
            </a:r>
          </a:p>
          <a:p>
            <a:pPr lvl="1">
              <a:lnSpc>
                <a:spcPct val="80000"/>
              </a:lnSpc>
            </a:pPr>
            <a:r>
              <a:rPr lang="en-US" sz="3200">
                <a:latin typeface="Arial"/>
                <a:cs typeface="Arial"/>
              </a:rPr>
              <a:t>Students get choice in their assignment based on their interest.</a:t>
            </a:r>
            <a:endParaRPr lang="en-US" altLang="en-US" sz="3200">
              <a:latin typeface="Arial"/>
              <a:cs typeface="Arial"/>
            </a:endParaRPr>
          </a:p>
          <a:p>
            <a:pPr marL="0" indent="0">
              <a:buNone/>
            </a:pPr>
            <a:endParaRPr lang="en-US"/>
          </a:p>
          <a:p>
            <a:endParaRPr lang="en-US"/>
          </a:p>
        </p:txBody>
      </p:sp>
      <p:pic>
        <p:nvPicPr>
          <p:cNvPr id="4" name="Picture 4" descr="Logo, icon&#10;&#10;Description automatically generated">
            <a:extLst>
              <a:ext uri="{FF2B5EF4-FFF2-40B4-BE49-F238E27FC236}">
                <a16:creationId xmlns:a16="http://schemas.microsoft.com/office/drawing/2014/main" id="{430F9DDF-7932-44B4-A9F1-B53906BA1F84}"/>
              </a:ext>
            </a:extLst>
          </p:cNvPr>
          <p:cNvPicPr>
            <a:picLocks noChangeAspect="1"/>
          </p:cNvPicPr>
          <p:nvPr/>
        </p:nvPicPr>
        <p:blipFill>
          <a:blip r:embed="rId3"/>
          <a:stretch>
            <a:fillRect/>
          </a:stretch>
        </p:blipFill>
        <p:spPr>
          <a:xfrm>
            <a:off x="5067300" y="3642055"/>
            <a:ext cx="2057400" cy="2219325"/>
          </a:xfrm>
          <a:prstGeom prst="rect">
            <a:avLst/>
          </a:prstGeom>
        </p:spPr>
      </p:pic>
    </p:spTree>
    <p:extLst>
      <p:ext uri="{BB962C8B-B14F-4D97-AF65-F5344CB8AC3E}">
        <p14:creationId xmlns:p14="http://schemas.microsoft.com/office/powerpoint/2010/main" val="105594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Role/Audience/Format/Topic</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785380"/>
          </a:xfrm>
        </p:spPr>
        <p:txBody>
          <a:bodyPr vert="horz" lIns="91440" tIns="45720" rIns="91440" bIns="45720" rtlCol="0" anchor="t">
            <a:normAutofit fontScale="85000" lnSpcReduction="20000"/>
          </a:bodyPr>
          <a:lstStyle/>
          <a:p>
            <a:r>
              <a:rPr lang="en-US" sz="3600" b="1" i="1">
                <a:latin typeface="Arial"/>
                <a:cs typeface="Arial"/>
              </a:rPr>
              <a:t>R</a:t>
            </a:r>
            <a:r>
              <a:rPr lang="en-US" sz="3600">
                <a:latin typeface="Arial"/>
                <a:cs typeface="Arial"/>
              </a:rPr>
              <a:t>ole</a:t>
            </a:r>
            <a:r>
              <a:rPr lang="en-US" sz="3600" b="1">
                <a:latin typeface="Arial"/>
                <a:cs typeface="Arial"/>
              </a:rPr>
              <a:t> </a:t>
            </a:r>
            <a:r>
              <a:rPr lang="en-US" sz="3600">
                <a:latin typeface="Arial"/>
                <a:cs typeface="Arial"/>
              </a:rPr>
              <a:t>of the writer </a:t>
            </a:r>
            <a:endParaRPr lang="en-US" sz="3600"/>
          </a:p>
          <a:p>
            <a:pPr lvl="1"/>
            <a:r>
              <a:rPr lang="en-US" sz="3600">
                <a:latin typeface="Arial"/>
                <a:cs typeface="Arial"/>
              </a:rPr>
              <a:t>Who or what are you?</a:t>
            </a:r>
          </a:p>
          <a:p>
            <a:r>
              <a:rPr lang="en-US" sz="3600" b="1" i="1">
                <a:latin typeface="Arial"/>
                <a:cs typeface="Arial"/>
              </a:rPr>
              <a:t>A</a:t>
            </a:r>
            <a:r>
              <a:rPr lang="en-US" sz="3600">
                <a:latin typeface="Arial"/>
                <a:cs typeface="Arial"/>
              </a:rPr>
              <a:t>udience </a:t>
            </a:r>
            <a:endParaRPr lang="en-US" sz="3600"/>
          </a:p>
          <a:p>
            <a:pPr lvl="1"/>
            <a:r>
              <a:rPr lang="en-US" sz="3600">
                <a:latin typeface="Arial"/>
                <a:cs typeface="Arial"/>
              </a:rPr>
              <a:t>Who are you addressing?</a:t>
            </a:r>
          </a:p>
          <a:p>
            <a:r>
              <a:rPr lang="en-US" sz="3600" b="1" i="1">
                <a:latin typeface="Arial"/>
                <a:cs typeface="Arial"/>
              </a:rPr>
              <a:t>F</a:t>
            </a:r>
            <a:r>
              <a:rPr lang="en-US" sz="3600">
                <a:latin typeface="Arial"/>
                <a:cs typeface="Arial"/>
              </a:rPr>
              <a:t>ormat  </a:t>
            </a:r>
            <a:endParaRPr lang="en-US" sz="3600"/>
          </a:p>
          <a:p>
            <a:pPr lvl="1"/>
            <a:r>
              <a:rPr lang="en-US" sz="3600">
                <a:latin typeface="Arial"/>
                <a:cs typeface="Arial"/>
              </a:rPr>
              <a:t>What form will the writing take? </a:t>
            </a:r>
            <a:endParaRPr lang="en-US" sz="3600"/>
          </a:p>
          <a:p>
            <a:pPr lvl="2"/>
            <a:r>
              <a:rPr lang="en-US" sz="3200">
                <a:latin typeface="Arial"/>
                <a:cs typeface="Arial"/>
              </a:rPr>
              <a:t>letter, diary, brochure, memo, speech, or advertisement  </a:t>
            </a:r>
            <a:endParaRPr lang="en-US" sz="3200"/>
          </a:p>
          <a:p>
            <a:r>
              <a:rPr lang="en-US" sz="3600" b="1" i="1">
                <a:latin typeface="Arial"/>
                <a:cs typeface="Arial"/>
              </a:rPr>
              <a:t>T</a:t>
            </a:r>
            <a:r>
              <a:rPr lang="en-US" sz="3600">
                <a:latin typeface="Arial"/>
                <a:cs typeface="Arial"/>
              </a:rPr>
              <a:t>opic (and </a:t>
            </a:r>
            <a:r>
              <a:rPr lang="en-US" sz="3600" b="1">
                <a:latin typeface="Arial"/>
                <a:cs typeface="Arial"/>
              </a:rPr>
              <a:t>strong verb</a:t>
            </a:r>
            <a:r>
              <a:rPr lang="en-US" sz="3600">
                <a:latin typeface="Arial"/>
                <a:cs typeface="Arial"/>
              </a:rPr>
              <a:t>)</a:t>
            </a:r>
          </a:p>
          <a:p>
            <a:pPr lvl="1"/>
            <a:r>
              <a:rPr lang="en-US" sz="3600">
                <a:latin typeface="Arial"/>
                <a:cs typeface="Arial"/>
              </a:rPr>
              <a:t>What will you write about? Why?</a:t>
            </a:r>
          </a:p>
          <a:p>
            <a:pPr marL="0" indent="0">
              <a:buNone/>
            </a:pPr>
            <a:endParaRPr lang="en-US"/>
          </a:p>
          <a:p>
            <a:endParaRPr lang="en-US"/>
          </a:p>
        </p:txBody>
      </p:sp>
    </p:spTree>
    <p:extLst>
      <p:ext uri="{BB962C8B-B14F-4D97-AF65-F5344CB8AC3E}">
        <p14:creationId xmlns:p14="http://schemas.microsoft.com/office/powerpoint/2010/main" val="2733549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EXAMPLE: Social Studies</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pPr marL="0" indent="0">
              <a:buNone/>
            </a:pPr>
            <a:endParaRPr lang="en-US"/>
          </a:p>
          <a:p>
            <a:endParaRPr lang="en-US"/>
          </a:p>
        </p:txBody>
      </p:sp>
      <p:graphicFrame>
        <p:nvGraphicFramePr>
          <p:cNvPr id="5" name="Table 4">
            <a:extLst>
              <a:ext uri="{FF2B5EF4-FFF2-40B4-BE49-F238E27FC236}">
                <a16:creationId xmlns:a16="http://schemas.microsoft.com/office/drawing/2014/main" id="{9DAE9BA3-0389-4132-A14E-E4D0303BABB9}"/>
              </a:ext>
            </a:extLst>
          </p:cNvPr>
          <p:cNvGraphicFramePr>
            <a:graphicFrameLocks noGrp="1"/>
          </p:cNvGraphicFramePr>
          <p:nvPr>
            <p:extLst>
              <p:ext uri="{D42A27DB-BD31-4B8C-83A1-F6EECF244321}">
                <p14:modId xmlns:p14="http://schemas.microsoft.com/office/powerpoint/2010/main" val="3795602838"/>
              </p:ext>
            </p:extLst>
          </p:nvPr>
        </p:nvGraphicFramePr>
        <p:xfrm>
          <a:off x="584742" y="885498"/>
          <a:ext cx="11022516" cy="4972560"/>
        </p:xfrm>
        <a:graphic>
          <a:graphicData uri="http://schemas.openxmlformats.org/drawingml/2006/table">
            <a:tbl>
              <a:tblPr firstRow="1" bandRow="1">
                <a:tableStyleId>{93296810-A885-4BE3-A3E7-6D5BEEA58F35}</a:tableStyleId>
              </a:tblPr>
              <a:tblGrid>
                <a:gridCol w="2755629">
                  <a:extLst>
                    <a:ext uri="{9D8B030D-6E8A-4147-A177-3AD203B41FA5}">
                      <a16:colId xmlns:a16="http://schemas.microsoft.com/office/drawing/2014/main" val="981425576"/>
                    </a:ext>
                  </a:extLst>
                </a:gridCol>
                <a:gridCol w="2755629">
                  <a:extLst>
                    <a:ext uri="{9D8B030D-6E8A-4147-A177-3AD203B41FA5}">
                      <a16:colId xmlns:a16="http://schemas.microsoft.com/office/drawing/2014/main" val="2114289143"/>
                    </a:ext>
                  </a:extLst>
                </a:gridCol>
                <a:gridCol w="2755629">
                  <a:extLst>
                    <a:ext uri="{9D8B030D-6E8A-4147-A177-3AD203B41FA5}">
                      <a16:colId xmlns:a16="http://schemas.microsoft.com/office/drawing/2014/main" val="1378994742"/>
                    </a:ext>
                  </a:extLst>
                </a:gridCol>
                <a:gridCol w="2755629">
                  <a:extLst>
                    <a:ext uri="{9D8B030D-6E8A-4147-A177-3AD203B41FA5}">
                      <a16:colId xmlns:a16="http://schemas.microsoft.com/office/drawing/2014/main" val="588393932"/>
                    </a:ext>
                  </a:extLst>
                </a:gridCol>
              </a:tblGrid>
              <a:tr h="1080765">
                <a:tc>
                  <a:txBody>
                    <a:bodyPr/>
                    <a:lstStyle/>
                    <a:p>
                      <a:pPr algn="ctr"/>
                      <a:r>
                        <a:rPr lang="en-US" sz="2400">
                          <a:solidFill>
                            <a:schemeClr val="bg1"/>
                          </a:solidFill>
                          <a:latin typeface="Arial"/>
                          <a:cs typeface="Arial"/>
                        </a:rPr>
                        <a:t>Role</a:t>
                      </a:r>
                    </a:p>
                  </a:txBody>
                  <a:tcPr/>
                </a:tc>
                <a:tc>
                  <a:txBody>
                    <a:bodyPr/>
                    <a:lstStyle/>
                    <a:p>
                      <a:pPr algn="ctr"/>
                      <a:r>
                        <a:rPr lang="en-US" sz="2400">
                          <a:solidFill>
                            <a:schemeClr val="bg1"/>
                          </a:solidFill>
                          <a:latin typeface="Arial"/>
                          <a:cs typeface="Arial"/>
                        </a:rPr>
                        <a:t>Audience</a:t>
                      </a:r>
                    </a:p>
                  </a:txBody>
                  <a:tcPr/>
                </a:tc>
                <a:tc>
                  <a:txBody>
                    <a:bodyPr/>
                    <a:lstStyle/>
                    <a:p>
                      <a:pPr algn="ctr"/>
                      <a:r>
                        <a:rPr lang="en-US" sz="2400">
                          <a:solidFill>
                            <a:schemeClr val="bg1"/>
                          </a:solidFill>
                          <a:latin typeface="Arial"/>
                          <a:cs typeface="Arial"/>
                        </a:rPr>
                        <a:t>Format</a:t>
                      </a:r>
                    </a:p>
                  </a:txBody>
                  <a:tcPr/>
                </a:tc>
                <a:tc>
                  <a:txBody>
                    <a:bodyPr/>
                    <a:lstStyle/>
                    <a:p>
                      <a:pPr algn="ctr"/>
                      <a:r>
                        <a:rPr lang="en-US" sz="2400">
                          <a:solidFill>
                            <a:schemeClr val="bg1"/>
                          </a:solidFill>
                          <a:latin typeface="Arial"/>
                          <a:cs typeface="Arial"/>
                        </a:rPr>
                        <a:t>Topic</a:t>
                      </a:r>
                    </a:p>
                  </a:txBody>
                  <a:tcPr/>
                </a:tc>
                <a:extLst>
                  <a:ext uri="{0D108BD9-81ED-4DB2-BD59-A6C34878D82A}">
                    <a16:rowId xmlns:a16="http://schemas.microsoft.com/office/drawing/2014/main" val="595925380"/>
                  </a:ext>
                </a:extLst>
              </a:tr>
              <a:tr h="1080765">
                <a:tc>
                  <a:txBody>
                    <a:bodyPr/>
                    <a:lstStyle/>
                    <a:p>
                      <a:pPr marL="0" marR="0" algn="ctr">
                        <a:lnSpc>
                          <a:spcPct val="115000"/>
                        </a:lnSpc>
                        <a:spcBef>
                          <a:spcPts val="0"/>
                        </a:spcBef>
                        <a:spcAft>
                          <a:spcPts val="0"/>
                        </a:spcAft>
                      </a:pPr>
                      <a:r>
                        <a:rPr lang="en-US" sz="2400">
                          <a:solidFill>
                            <a:srgbClr val="595959"/>
                          </a:solidFill>
                        </a:rPr>
                        <a:t>21st Century Woman</a:t>
                      </a:r>
                      <a:endParaRPr lang="en-US" sz="2400" b="0">
                        <a:solidFill>
                          <a:srgbClr val="595959"/>
                        </a:solidFill>
                        <a:effectLst/>
                        <a:latin typeface="Arial"/>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 Susan B. Anthony</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Thank-you note</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Women's Rights </a:t>
                      </a:r>
                      <a:endParaRPr lang="en-US" sz="2400" b="0">
                        <a:solidFill>
                          <a:srgbClr val="595959"/>
                        </a:solidFill>
                        <a:effectLst/>
                        <a:latin typeface="Arial"/>
                        <a:ea typeface="Calibri"/>
                        <a:cs typeface="Arial"/>
                      </a:endParaRPr>
                    </a:p>
                  </a:txBody>
                  <a:tcPr marL="60652" marR="60652" marT="0" marB="0"/>
                </a:tc>
                <a:extLst>
                  <a:ext uri="{0D108BD9-81ED-4DB2-BD59-A6C34878D82A}">
                    <a16:rowId xmlns:a16="http://schemas.microsoft.com/office/drawing/2014/main" val="4038696492"/>
                  </a:ext>
                </a:extLst>
              </a:tr>
              <a:tr h="1576209">
                <a:tc>
                  <a:txBody>
                    <a:bodyPr/>
                    <a:lstStyle/>
                    <a:p>
                      <a:pPr marL="0" marR="0" algn="ctr">
                        <a:lnSpc>
                          <a:spcPct val="115000"/>
                        </a:lnSpc>
                        <a:spcBef>
                          <a:spcPts val="0"/>
                        </a:spcBef>
                        <a:spcAft>
                          <a:spcPts val="0"/>
                        </a:spcAft>
                      </a:pPr>
                      <a:r>
                        <a:rPr lang="en-US" sz="2400">
                          <a:solidFill>
                            <a:srgbClr val="595959"/>
                          </a:solidFill>
                        </a:rPr>
                        <a:t>Mohandas Gandhi</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Martin Luther King Jr. </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Letter </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Nonviolent opposition/</a:t>
                      </a:r>
                    </a:p>
                    <a:p>
                      <a:pPr marL="0" marR="0" algn="ctr">
                        <a:lnSpc>
                          <a:spcPct val="115000"/>
                        </a:lnSpc>
                        <a:spcBef>
                          <a:spcPts val="0"/>
                        </a:spcBef>
                        <a:spcAft>
                          <a:spcPts val="0"/>
                        </a:spcAft>
                      </a:pPr>
                      <a:r>
                        <a:rPr lang="en-US" sz="2400">
                          <a:solidFill>
                            <a:srgbClr val="595959"/>
                          </a:solidFill>
                        </a:rPr>
                        <a:t>resistance </a:t>
                      </a:r>
                      <a:endParaRPr lang="en-US" sz="2400" b="0">
                        <a:solidFill>
                          <a:srgbClr val="595959"/>
                        </a:solidFill>
                        <a:effectLst/>
                        <a:latin typeface="Arial"/>
                        <a:ea typeface="Calibri"/>
                        <a:cs typeface="Arial"/>
                      </a:endParaRPr>
                    </a:p>
                  </a:txBody>
                  <a:tcPr marL="60652" marR="60652" marT="0" marB="0"/>
                </a:tc>
                <a:extLst>
                  <a:ext uri="{0D108BD9-81ED-4DB2-BD59-A6C34878D82A}">
                    <a16:rowId xmlns:a16="http://schemas.microsoft.com/office/drawing/2014/main" val="2908595903"/>
                  </a:ext>
                </a:extLst>
              </a:tr>
              <a:tr h="1080765">
                <a:tc>
                  <a:txBody>
                    <a:bodyPr/>
                    <a:lstStyle/>
                    <a:p>
                      <a:pPr marL="0" marR="0" algn="ctr">
                        <a:lnSpc>
                          <a:spcPct val="115000"/>
                        </a:lnSpc>
                        <a:spcBef>
                          <a:spcPts val="0"/>
                        </a:spcBef>
                        <a:spcAft>
                          <a:spcPts val="0"/>
                        </a:spcAft>
                      </a:pPr>
                      <a:r>
                        <a:rPr lang="en-US" sz="2400">
                          <a:solidFill>
                            <a:srgbClr val="595959"/>
                          </a:solidFill>
                        </a:rPr>
                        <a:t>Great Wall of China</a:t>
                      </a:r>
                      <a:endParaRPr lang="en-US" sz="2400" b="0">
                        <a:solidFill>
                          <a:srgbClr val="595959"/>
                        </a:solidFill>
                        <a:effectLst/>
                        <a:latin typeface="Arial"/>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Self</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a:solidFill>
                            <a:srgbClr val="595959"/>
                          </a:solidFill>
                        </a:rPr>
                        <a:t>Diary</a:t>
                      </a:r>
                      <a:endParaRPr lang="en-US" sz="2400" b="0">
                        <a:solidFill>
                          <a:srgbClr val="595959"/>
                        </a:solidFill>
                        <a:effectLst/>
                        <a:latin typeface="Arial"/>
                        <a:ea typeface="Calibri"/>
                        <a:cs typeface="Arial"/>
                      </a:endParaRPr>
                    </a:p>
                  </a:txBody>
                  <a:tcPr marL="60652" marR="60652"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solidFill>
                            <a:srgbClr val="595959"/>
                          </a:solidFill>
                        </a:rPr>
                        <a:t>Invaders</a:t>
                      </a:r>
                      <a:endParaRPr lang="en-US" sz="2400" b="0">
                        <a:solidFill>
                          <a:srgbClr val="595959"/>
                        </a:solidFill>
                        <a:effectLst/>
                        <a:latin typeface="Arial"/>
                        <a:ea typeface="Calibri"/>
                        <a:cs typeface="Arial"/>
                      </a:endParaRPr>
                    </a:p>
                    <a:p>
                      <a:pPr marL="0" marR="0" algn="ctr">
                        <a:lnSpc>
                          <a:spcPct val="115000"/>
                        </a:lnSpc>
                        <a:spcBef>
                          <a:spcPts val="0"/>
                        </a:spcBef>
                        <a:spcAft>
                          <a:spcPts val="0"/>
                        </a:spcAft>
                      </a:pPr>
                      <a:r>
                        <a:rPr lang="en-US" sz="2400">
                          <a:solidFill>
                            <a:srgbClr val="595959"/>
                          </a:solidFill>
                        </a:rPr>
                        <a:t>I have seen and stopped </a:t>
                      </a:r>
                      <a:endParaRPr lang="en-US" sz="2400" b="0">
                        <a:solidFill>
                          <a:srgbClr val="595959"/>
                        </a:solidFill>
                        <a:effectLst/>
                        <a:latin typeface="Arial"/>
                        <a:cs typeface="Arial"/>
                      </a:endParaRPr>
                    </a:p>
                  </a:txBody>
                  <a:tcPr marL="60652" marR="60652" marT="0" marB="0"/>
                </a:tc>
                <a:extLst>
                  <a:ext uri="{0D108BD9-81ED-4DB2-BD59-A6C34878D82A}">
                    <a16:rowId xmlns:a16="http://schemas.microsoft.com/office/drawing/2014/main" val="316608658"/>
                  </a:ext>
                </a:extLst>
              </a:tr>
            </a:tbl>
          </a:graphicData>
        </a:graphic>
      </p:graphicFrame>
    </p:spTree>
    <p:extLst>
      <p:ext uri="{BB962C8B-B14F-4D97-AF65-F5344CB8AC3E}">
        <p14:creationId xmlns:p14="http://schemas.microsoft.com/office/powerpoint/2010/main" val="196428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EXAMPLE: Math</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pPr marL="0" indent="0">
              <a:buNone/>
            </a:pPr>
            <a:endParaRPr lang="en-US"/>
          </a:p>
          <a:p>
            <a:endParaRPr lang="en-US"/>
          </a:p>
        </p:txBody>
      </p:sp>
      <p:graphicFrame>
        <p:nvGraphicFramePr>
          <p:cNvPr id="4" name="Table 4">
            <a:extLst>
              <a:ext uri="{FF2B5EF4-FFF2-40B4-BE49-F238E27FC236}">
                <a16:creationId xmlns:a16="http://schemas.microsoft.com/office/drawing/2014/main" id="{AE4F518E-010F-4C0C-B686-44028120334A}"/>
              </a:ext>
            </a:extLst>
          </p:cNvPr>
          <p:cNvGraphicFramePr>
            <a:graphicFrameLocks noGrp="1"/>
          </p:cNvGraphicFramePr>
          <p:nvPr>
            <p:extLst>
              <p:ext uri="{D42A27DB-BD31-4B8C-83A1-F6EECF244321}">
                <p14:modId xmlns:p14="http://schemas.microsoft.com/office/powerpoint/2010/main" val="1371794615"/>
              </p:ext>
            </p:extLst>
          </p:nvPr>
        </p:nvGraphicFramePr>
        <p:xfrm>
          <a:off x="584742" y="885498"/>
          <a:ext cx="11022516" cy="4818504"/>
        </p:xfrm>
        <a:graphic>
          <a:graphicData uri="http://schemas.openxmlformats.org/drawingml/2006/table">
            <a:tbl>
              <a:tblPr firstRow="1" bandRow="1">
                <a:tableStyleId>{93296810-A885-4BE3-A3E7-6D5BEEA58F35}</a:tableStyleId>
              </a:tblPr>
              <a:tblGrid>
                <a:gridCol w="2755629">
                  <a:extLst>
                    <a:ext uri="{9D8B030D-6E8A-4147-A177-3AD203B41FA5}">
                      <a16:colId xmlns:a16="http://schemas.microsoft.com/office/drawing/2014/main" val="981425576"/>
                    </a:ext>
                  </a:extLst>
                </a:gridCol>
                <a:gridCol w="2755629">
                  <a:extLst>
                    <a:ext uri="{9D8B030D-6E8A-4147-A177-3AD203B41FA5}">
                      <a16:colId xmlns:a16="http://schemas.microsoft.com/office/drawing/2014/main" val="2114289143"/>
                    </a:ext>
                  </a:extLst>
                </a:gridCol>
                <a:gridCol w="2755629">
                  <a:extLst>
                    <a:ext uri="{9D8B030D-6E8A-4147-A177-3AD203B41FA5}">
                      <a16:colId xmlns:a16="http://schemas.microsoft.com/office/drawing/2014/main" val="1378994742"/>
                    </a:ext>
                  </a:extLst>
                </a:gridCol>
                <a:gridCol w="2755629">
                  <a:extLst>
                    <a:ext uri="{9D8B030D-6E8A-4147-A177-3AD203B41FA5}">
                      <a16:colId xmlns:a16="http://schemas.microsoft.com/office/drawing/2014/main" val="588393932"/>
                    </a:ext>
                  </a:extLst>
                </a:gridCol>
              </a:tblGrid>
              <a:tr h="1080765">
                <a:tc>
                  <a:txBody>
                    <a:bodyPr/>
                    <a:lstStyle/>
                    <a:p>
                      <a:pPr algn="ctr"/>
                      <a:r>
                        <a:rPr lang="en-US" sz="2400">
                          <a:latin typeface="Arial"/>
                          <a:cs typeface="Arial"/>
                        </a:rPr>
                        <a:t>Role</a:t>
                      </a:r>
                    </a:p>
                  </a:txBody>
                  <a:tcPr/>
                </a:tc>
                <a:tc>
                  <a:txBody>
                    <a:bodyPr/>
                    <a:lstStyle/>
                    <a:p>
                      <a:pPr algn="ctr"/>
                      <a:r>
                        <a:rPr lang="en-US" sz="2400">
                          <a:latin typeface="Arial"/>
                          <a:cs typeface="Arial"/>
                        </a:rPr>
                        <a:t>Audience</a:t>
                      </a:r>
                    </a:p>
                  </a:txBody>
                  <a:tcPr/>
                </a:tc>
                <a:tc>
                  <a:txBody>
                    <a:bodyPr/>
                    <a:lstStyle/>
                    <a:p>
                      <a:pPr algn="ctr"/>
                      <a:r>
                        <a:rPr lang="en-US" sz="2400">
                          <a:latin typeface="Arial"/>
                          <a:cs typeface="Arial"/>
                        </a:rPr>
                        <a:t>Format</a:t>
                      </a:r>
                    </a:p>
                  </a:txBody>
                  <a:tcPr/>
                </a:tc>
                <a:tc>
                  <a:txBody>
                    <a:bodyPr/>
                    <a:lstStyle/>
                    <a:p>
                      <a:pPr algn="ctr"/>
                      <a:r>
                        <a:rPr lang="en-US" sz="2400">
                          <a:latin typeface="Arial"/>
                          <a:cs typeface="Arial"/>
                        </a:rPr>
                        <a:t>Topic</a:t>
                      </a:r>
                    </a:p>
                  </a:txBody>
                  <a:tcPr/>
                </a:tc>
                <a:extLst>
                  <a:ext uri="{0D108BD9-81ED-4DB2-BD59-A6C34878D82A}">
                    <a16:rowId xmlns:a16="http://schemas.microsoft.com/office/drawing/2014/main" val="595925380"/>
                  </a:ext>
                </a:extLst>
              </a:tr>
              <a:tr h="1080765">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Acute Triangle</a:t>
                      </a: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Obtuse Triangle</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Dear John Letter</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Our Differences</a:t>
                      </a:r>
                      <a:endParaRPr lang="en-US" sz="2400" b="0">
                        <a:solidFill>
                          <a:srgbClr val="595959"/>
                        </a:solidFill>
                        <a:effectLst/>
                        <a:latin typeface="Arial"/>
                        <a:ea typeface="Calibri"/>
                        <a:cs typeface="Arial"/>
                      </a:endParaRPr>
                    </a:p>
                  </a:txBody>
                  <a:tcPr marL="60652" marR="60652" marT="0" marB="0"/>
                </a:tc>
                <a:extLst>
                  <a:ext uri="{0D108BD9-81ED-4DB2-BD59-A6C34878D82A}">
                    <a16:rowId xmlns:a16="http://schemas.microsoft.com/office/drawing/2014/main" val="4038696492"/>
                  </a:ext>
                </a:extLst>
              </a:tr>
              <a:tr h="1576209">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Percent</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Student</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How-To Guide</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Mental ways to calculate percent </a:t>
                      </a:r>
                      <a:endParaRPr lang="en-US" sz="2400" b="0">
                        <a:solidFill>
                          <a:srgbClr val="595959"/>
                        </a:solidFill>
                        <a:effectLst/>
                        <a:latin typeface="Arial"/>
                        <a:ea typeface="Calibri"/>
                        <a:cs typeface="Arial"/>
                      </a:endParaRPr>
                    </a:p>
                  </a:txBody>
                  <a:tcPr marL="60652" marR="60652" marT="0" marB="0"/>
                </a:tc>
                <a:extLst>
                  <a:ext uri="{0D108BD9-81ED-4DB2-BD59-A6C34878D82A}">
                    <a16:rowId xmlns:a16="http://schemas.microsoft.com/office/drawing/2014/main" val="2908595903"/>
                  </a:ext>
                </a:extLst>
              </a:tr>
              <a:tr h="1080765">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Plus Sign</a:t>
                      </a: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Multiplication Sign</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Romantic Card</a:t>
                      </a:r>
                      <a:endParaRPr lang="en-US" sz="2400" b="0">
                        <a:solidFill>
                          <a:srgbClr val="595959"/>
                        </a:solidFill>
                        <a:effectLst/>
                        <a:latin typeface="Arial"/>
                        <a:ea typeface="Calibri"/>
                        <a:cs typeface="Arial"/>
                      </a:endParaRPr>
                    </a:p>
                  </a:txBody>
                  <a:tcPr marL="60652" marR="60652" marT="0" marB="0"/>
                </a:tc>
                <a:tc>
                  <a:txBody>
                    <a:bodyPr/>
                    <a:lstStyle/>
                    <a:p>
                      <a:pPr marL="0" marR="0" algn="ctr">
                        <a:lnSpc>
                          <a:spcPct val="115000"/>
                        </a:lnSpc>
                        <a:spcBef>
                          <a:spcPts val="0"/>
                        </a:spcBef>
                        <a:spcAft>
                          <a:spcPts val="0"/>
                        </a:spcAft>
                      </a:pPr>
                      <a:r>
                        <a:rPr lang="en-US" sz="2400" b="0">
                          <a:solidFill>
                            <a:srgbClr val="595959"/>
                          </a:solidFill>
                          <a:effectLst/>
                          <a:latin typeface="Arial"/>
                          <a:cs typeface="Arial"/>
                        </a:rPr>
                        <a:t> Why We Go Together</a:t>
                      </a:r>
                    </a:p>
                  </a:txBody>
                  <a:tcPr marL="60652" marR="60652" marT="0" marB="0"/>
                </a:tc>
                <a:extLst>
                  <a:ext uri="{0D108BD9-81ED-4DB2-BD59-A6C34878D82A}">
                    <a16:rowId xmlns:a16="http://schemas.microsoft.com/office/drawing/2014/main" val="316608658"/>
                  </a:ext>
                </a:extLst>
              </a:tr>
            </a:tbl>
          </a:graphicData>
        </a:graphic>
      </p:graphicFrame>
    </p:spTree>
    <p:extLst>
      <p:ext uri="{BB962C8B-B14F-4D97-AF65-F5344CB8AC3E}">
        <p14:creationId xmlns:p14="http://schemas.microsoft.com/office/powerpoint/2010/main" val="421098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EXAMPLE: Science</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pPr marL="0" indent="0">
              <a:buNone/>
            </a:pPr>
            <a:endParaRPr lang="en-US"/>
          </a:p>
          <a:p>
            <a:endParaRPr lang="en-US"/>
          </a:p>
        </p:txBody>
      </p:sp>
      <p:graphicFrame>
        <p:nvGraphicFramePr>
          <p:cNvPr id="5" name="Table 4">
            <a:extLst>
              <a:ext uri="{FF2B5EF4-FFF2-40B4-BE49-F238E27FC236}">
                <a16:creationId xmlns:a16="http://schemas.microsoft.com/office/drawing/2014/main" id="{0D69D834-7396-4D1E-A187-B2E0E0199201}"/>
              </a:ext>
            </a:extLst>
          </p:cNvPr>
          <p:cNvGraphicFramePr>
            <a:graphicFrameLocks noGrp="1"/>
          </p:cNvGraphicFramePr>
          <p:nvPr>
            <p:extLst>
              <p:ext uri="{D42A27DB-BD31-4B8C-83A1-F6EECF244321}">
                <p14:modId xmlns:p14="http://schemas.microsoft.com/office/powerpoint/2010/main" val="29190606"/>
              </p:ext>
            </p:extLst>
          </p:nvPr>
        </p:nvGraphicFramePr>
        <p:xfrm>
          <a:off x="584742" y="885498"/>
          <a:ext cx="11022516" cy="4818504"/>
        </p:xfrm>
        <a:graphic>
          <a:graphicData uri="http://schemas.openxmlformats.org/drawingml/2006/table">
            <a:tbl>
              <a:tblPr firstRow="1" bandRow="1">
                <a:tableStyleId>{93296810-A885-4BE3-A3E7-6D5BEEA58F35}</a:tableStyleId>
              </a:tblPr>
              <a:tblGrid>
                <a:gridCol w="2755629">
                  <a:extLst>
                    <a:ext uri="{9D8B030D-6E8A-4147-A177-3AD203B41FA5}">
                      <a16:colId xmlns:a16="http://schemas.microsoft.com/office/drawing/2014/main" val="981425576"/>
                    </a:ext>
                  </a:extLst>
                </a:gridCol>
                <a:gridCol w="2755629">
                  <a:extLst>
                    <a:ext uri="{9D8B030D-6E8A-4147-A177-3AD203B41FA5}">
                      <a16:colId xmlns:a16="http://schemas.microsoft.com/office/drawing/2014/main" val="2114289143"/>
                    </a:ext>
                  </a:extLst>
                </a:gridCol>
                <a:gridCol w="2755629">
                  <a:extLst>
                    <a:ext uri="{9D8B030D-6E8A-4147-A177-3AD203B41FA5}">
                      <a16:colId xmlns:a16="http://schemas.microsoft.com/office/drawing/2014/main" val="1378994742"/>
                    </a:ext>
                  </a:extLst>
                </a:gridCol>
                <a:gridCol w="2755629">
                  <a:extLst>
                    <a:ext uri="{9D8B030D-6E8A-4147-A177-3AD203B41FA5}">
                      <a16:colId xmlns:a16="http://schemas.microsoft.com/office/drawing/2014/main" val="588393932"/>
                    </a:ext>
                  </a:extLst>
                </a:gridCol>
              </a:tblGrid>
              <a:tr h="1080765">
                <a:tc>
                  <a:txBody>
                    <a:bodyPr/>
                    <a:lstStyle/>
                    <a:p>
                      <a:pPr algn="ctr"/>
                      <a:r>
                        <a:rPr lang="en-US" sz="2400">
                          <a:latin typeface="Arial"/>
                          <a:cs typeface="Arial"/>
                        </a:rPr>
                        <a:t>Role</a:t>
                      </a:r>
                    </a:p>
                  </a:txBody>
                  <a:tcPr/>
                </a:tc>
                <a:tc>
                  <a:txBody>
                    <a:bodyPr/>
                    <a:lstStyle/>
                    <a:p>
                      <a:pPr algn="ctr"/>
                      <a:r>
                        <a:rPr lang="en-US" sz="2400">
                          <a:latin typeface="Arial"/>
                          <a:cs typeface="Arial"/>
                        </a:rPr>
                        <a:t>Audience</a:t>
                      </a:r>
                    </a:p>
                  </a:txBody>
                  <a:tcPr/>
                </a:tc>
                <a:tc>
                  <a:txBody>
                    <a:bodyPr/>
                    <a:lstStyle/>
                    <a:p>
                      <a:pPr algn="ctr"/>
                      <a:r>
                        <a:rPr lang="en-US" sz="2400">
                          <a:latin typeface="Arial"/>
                          <a:cs typeface="Arial"/>
                        </a:rPr>
                        <a:t>Format</a:t>
                      </a:r>
                    </a:p>
                  </a:txBody>
                  <a:tcPr/>
                </a:tc>
                <a:tc>
                  <a:txBody>
                    <a:bodyPr/>
                    <a:lstStyle/>
                    <a:p>
                      <a:pPr algn="ctr"/>
                      <a:r>
                        <a:rPr lang="en-US" sz="2400">
                          <a:latin typeface="Arial"/>
                          <a:cs typeface="Arial"/>
                        </a:rPr>
                        <a:t>Topic</a:t>
                      </a:r>
                    </a:p>
                  </a:txBody>
                  <a:tcPr/>
                </a:tc>
                <a:extLst>
                  <a:ext uri="{0D108BD9-81ED-4DB2-BD59-A6C34878D82A}">
                    <a16:rowId xmlns:a16="http://schemas.microsoft.com/office/drawing/2014/main" val="595925380"/>
                  </a:ext>
                </a:extLst>
              </a:tr>
              <a:tr h="1080765">
                <a:tc>
                  <a:txBody>
                    <a:bodyPr/>
                    <a:lstStyle/>
                    <a:p>
                      <a:pPr algn="ctr"/>
                      <a:r>
                        <a:rPr lang="en-US" sz="2400" b="0">
                          <a:solidFill>
                            <a:srgbClr val="595959"/>
                          </a:solidFill>
                          <a:latin typeface="Arial"/>
                          <a:cs typeface="Arial"/>
                        </a:rPr>
                        <a:t>Lungs</a:t>
                      </a:r>
                    </a:p>
                  </a:txBody>
                  <a:tcPr/>
                </a:tc>
                <a:tc>
                  <a:txBody>
                    <a:bodyPr/>
                    <a:lstStyle/>
                    <a:p>
                      <a:pPr algn="ctr"/>
                      <a:r>
                        <a:rPr lang="en-US" sz="2400" b="0">
                          <a:solidFill>
                            <a:srgbClr val="595959"/>
                          </a:solidFill>
                          <a:latin typeface="Arial"/>
                          <a:cs typeface="Arial"/>
                        </a:rPr>
                        <a:t>Brain</a:t>
                      </a:r>
                    </a:p>
                  </a:txBody>
                  <a:tcPr/>
                </a:tc>
                <a:tc>
                  <a:txBody>
                    <a:bodyPr/>
                    <a:lstStyle/>
                    <a:p>
                      <a:pPr algn="ctr"/>
                      <a:r>
                        <a:rPr lang="en-US" sz="2400" b="0">
                          <a:solidFill>
                            <a:srgbClr val="595959"/>
                          </a:solidFill>
                          <a:latin typeface="Arial"/>
                          <a:cs typeface="Arial"/>
                        </a:rPr>
                        <a:t>Persuasive Speech</a:t>
                      </a:r>
                    </a:p>
                  </a:txBody>
                  <a:tcPr/>
                </a:tc>
                <a:tc>
                  <a:txBody>
                    <a:bodyPr/>
                    <a:lstStyle/>
                    <a:p>
                      <a:pPr algn="ctr"/>
                      <a:r>
                        <a:rPr lang="en-US" sz="2400" b="0">
                          <a:solidFill>
                            <a:srgbClr val="595959"/>
                          </a:solidFill>
                          <a:latin typeface="Arial"/>
                          <a:cs typeface="Arial"/>
                        </a:rPr>
                        <a:t>Why Quit</a:t>
                      </a:r>
                      <a:r>
                        <a:rPr lang="en-US" sz="2400" b="0" baseline="0">
                          <a:solidFill>
                            <a:srgbClr val="595959"/>
                          </a:solidFill>
                          <a:latin typeface="Arial"/>
                          <a:cs typeface="Arial"/>
                        </a:rPr>
                        <a:t> Smoking</a:t>
                      </a:r>
                      <a:endParaRPr lang="en-US" sz="2400" b="0">
                        <a:solidFill>
                          <a:srgbClr val="595959"/>
                        </a:solidFill>
                        <a:latin typeface="Arial"/>
                        <a:cs typeface="Arial"/>
                      </a:endParaRPr>
                    </a:p>
                  </a:txBody>
                  <a:tcPr/>
                </a:tc>
                <a:extLst>
                  <a:ext uri="{0D108BD9-81ED-4DB2-BD59-A6C34878D82A}">
                    <a16:rowId xmlns:a16="http://schemas.microsoft.com/office/drawing/2014/main" val="4038696492"/>
                  </a:ext>
                </a:extLst>
              </a:tr>
              <a:tr h="1576209">
                <a:tc>
                  <a:txBody>
                    <a:bodyPr/>
                    <a:lstStyle/>
                    <a:p>
                      <a:pPr algn="ctr"/>
                      <a:r>
                        <a:rPr lang="en-US" sz="2400" b="0">
                          <a:solidFill>
                            <a:srgbClr val="595959"/>
                          </a:solidFill>
                          <a:latin typeface="Arial"/>
                          <a:cs typeface="Arial"/>
                        </a:rPr>
                        <a:t>Safety Goggles</a:t>
                      </a:r>
                    </a:p>
                  </a:txBody>
                  <a:tcPr/>
                </a:tc>
                <a:tc>
                  <a:txBody>
                    <a:bodyPr/>
                    <a:lstStyle/>
                    <a:p>
                      <a:pPr algn="ctr"/>
                      <a:r>
                        <a:rPr lang="en-US" sz="2400" b="0">
                          <a:solidFill>
                            <a:srgbClr val="595959"/>
                          </a:solidFill>
                          <a:latin typeface="Arial"/>
                          <a:cs typeface="Arial"/>
                        </a:rPr>
                        <a:t>Family</a:t>
                      </a:r>
                    </a:p>
                  </a:txBody>
                  <a:tcPr/>
                </a:tc>
                <a:tc>
                  <a:txBody>
                    <a:bodyPr/>
                    <a:lstStyle/>
                    <a:p>
                      <a:pPr algn="ctr"/>
                      <a:r>
                        <a:rPr lang="en-US" sz="2400" b="0">
                          <a:solidFill>
                            <a:srgbClr val="595959"/>
                          </a:solidFill>
                          <a:latin typeface="Arial"/>
                          <a:cs typeface="Arial"/>
                        </a:rPr>
                        <a:t>Letter</a:t>
                      </a:r>
                    </a:p>
                  </a:txBody>
                  <a:tcPr/>
                </a:tc>
                <a:tc>
                  <a:txBody>
                    <a:bodyPr/>
                    <a:lstStyle/>
                    <a:p>
                      <a:pPr algn="ctr"/>
                      <a:r>
                        <a:rPr lang="en-US" sz="2400" b="0">
                          <a:solidFill>
                            <a:srgbClr val="595959"/>
                          </a:solidFill>
                          <a:latin typeface="Arial"/>
                          <a:cs typeface="Arial"/>
                        </a:rPr>
                        <a:t>Safety in the Lab</a:t>
                      </a:r>
                    </a:p>
                  </a:txBody>
                  <a:tcPr/>
                </a:tc>
                <a:extLst>
                  <a:ext uri="{0D108BD9-81ED-4DB2-BD59-A6C34878D82A}">
                    <a16:rowId xmlns:a16="http://schemas.microsoft.com/office/drawing/2014/main" val="2908595903"/>
                  </a:ext>
                </a:extLst>
              </a:tr>
              <a:tr h="1080765">
                <a:tc>
                  <a:txBody>
                    <a:bodyPr/>
                    <a:lstStyle/>
                    <a:p>
                      <a:pPr algn="ctr"/>
                      <a:r>
                        <a:rPr lang="en-US" sz="2400" b="0">
                          <a:solidFill>
                            <a:srgbClr val="595959"/>
                          </a:solidFill>
                          <a:latin typeface="Arial"/>
                          <a:cs typeface="Arial"/>
                        </a:rPr>
                        <a:t>White Blood</a:t>
                      </a:r>
                      <a:r>
                        <a:rPr lang="en-US" sz="2400" b="0" baseline="0">
                          <a:solidFill>
                            <a:srgbClr val="595959"/>
                          </a:solidFill>
                          <a:latin typeface="Arial"/>
                          <a:cs typeface="Arial"/>
                        </a:rPr>
                        <a:t> Cell</a:t>
                      </a:r>
                      <a:endParaRPr lang="en-US" sz="2400" b="0">
                        <a:solidFill>
                          <a:srgbClr val="595959"/>
                        </a:solidFill>
                        <a:latin typeface="Arial"/>
                        <a:cs typeface="Arial"/>
                      </a:endParaRPr>
                    </a:p>
                  </a:txBody>
                  <a:tcPr/>
                </a:tc>
                <a:tc>
                  <a:txBody>
                    <a:bodyPr/>
                    <a:lstStyle/>
                    <a:p>
                      <a:pPr algn="ctr"/>
                      <a:r>
                        <a:rPr lang="en-US" sz="2400" b="0">
                          <a:solidFill>
                            <a:srgbClr val="595959"/>
                          </a:solidFill>
                          <a:latin typeface="Arial"/>
                          <a:cs typeface="Arial"/>
                        </a:rPr>
                        <a:t>Red</a:t>
                      </a:r>
                      <a:r>
                        <a:rPr lang="en-US" sz="2400" b="0" baseline="0">
                          <a:solidFill>
                            <a:srgbClr val="595959"/>
                          </a:solidFill>
                          <a:latin typeface="Arial"/>
                          <a:cs typeface="Arial"/>
                        </a:rPr>
                        <a:t> Blood Cell</a:t>
                      </a:r>
                      <a:endParaRPr lang="en-US" sz="2400" b="0">
                        <a:solidFill>
                          <a:srgbClr val="595959"/>
                        </a:solidFill>
                        <a:latin typeface="Arial"/>
                        <a:cs typeface="Arial"/>
                      </a:endParaRPr>
                    </a:p>
                  </a:txBody>
                  <a:tcPr/>
                </a:tc>
                <a:tc>
                  <a:txBody>
                    <a:bodyPr/>
                    <a:lstStyle/>
                    <a:p>
                      <a:pPr algn="ctr"/>
                      <a:r>
                        <a:rPr lang="en-US" sz="2400" b="0">
                          <a:solidFill>
                            <a:srgbClr val="595959"/>
                          </a:solidFill>
                          <a:latin typeface="Arial"/>
                          <a:cs typeface="Arial"/>
                        </a:rPr>
                        <a:t>Romantic Letter</a:t>
                      </a:r>
                    </a:p>
                  </a:txBody>
                  <a:tcPr/>
                </a:tc>
                <a:tc>
                  <a:txBody>
                    <a:bodyPr/>
                    <a:lstStyle/>
                    <a:p>
                      <a:pPr algn="ctr"/>
                      <a:r>
                        <a:rPr lang="en-US" sz="2400" b="0">
                          <a:solidFill>
                            <a:srgbClr val="595959"/>
                          </a:solidFill>
                          <a:latin typeface="Arial"/>
                          <a:cs typeface="Arial"/>
                        </a:rPr>
                        <a:t>I Will</a:t>
                      </a:r>
                      <a:r>
                        <a:rPr lang="en-US" sz="2400" b="0" baseline="0">
                          <a:solidFill>
                            <a:srgbClr val="595959"/>
                          </a:solidFill>
                          <a:latin typeface="Arial"/>
                          <a:cs typeface="Arial"/>
                        </a:rPr>
                        <a:t> Keep You Safe</a:t>
                      </a:r>
                      <a:endParaRPr lang="en-US" sz="2400" b="0">
                        <a:solidFill>
                          <a:srgbClr val="595959"/>
                        </a:solidFill>
                        <a:latin typeface="Arial"/>
                        <a:cs typeface="Arial"/>
                      </a:endParaRPr>
                    </a:p>
                  </a:txBody>
                  <a:tcPr/>
                </a:tc>
                <a:extLst>
                  <a:ext uri="{0D108BD9-81ED-4DB2-BD59-A6C34878D82A}">
                    <a16:rowId xmlns:a16="http://schemas.microsoft.com/office/drawing/2014/main" val="316608658"/>
                  </a:ext>
                </a:extLst>
              </a:tr>
            </a:tbl>
          </a:graphicData>
        </a:graphic>
      </p:graphicFrame>
    </p:spTree>
    <p:extLst>
      <p:ext uri="{BB962C8B-B14F-4D97-AF65-F5344CB8AC3E}">
        <p14:creationId xmlns:p14="http://schemas.microsoft.com/office/powerpoint/2010/main" val="295716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2</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
        <p:nvSpPr>
          <p:cNvPr id="3" name="Oval 2">
            <a:extLst>
              <a:ext uri="{FF2B5EF4-FFF2-40B4-BE49-F238E27FC236}">
                <a16:creationId xmlns:a16="http://schemas.microsoft.com/office/drawing/2014/main" id="{26B1753D-051E-4C4F-9EAE-5CE55E810EE5}"/>
              </a:ext>
            </a:extLst>
          </p:cNvPr>
          <p:cNvSpPr/>
          <p:nvPr/>
        </p:nvSpPr>
        <p:spPr>
          <a:xfrm>
            <a:off x="1466850" y="981073"/>
            <a:ext cx="3990975" cy="16668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B0B7D91-AC4B-42F0-88B4-411C245CF268}"/>
              </a:ext>
            </a:extLst>
          </p:cNvPr>
          <p:cNvSpPr/>
          <p:nvPr/>
        </p:nvSpPr>
        <p:spPr>
          <a:xfrm>
            <a:off x="6937920" y="981074"/>
            <a:ext cx="3990975" cy="16668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8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EXAMPLE: Language Arts</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pPr marL="0" indent="0">
              <a:buNone/>
            </a:pPr>
            <a:endParaRPr lang="en-US"/>
          </a:p>
          <a:p>
            <a:endParaRPr lang="en-US"/>
          </a:p>
        </p:txBody>
      </p:sp>
      <p:graphicFrame>
        <p:nvGraphicFramePr>
          <p:cNvPr id="5" name="Table 4">
            <a:extLst>
              <a:ext uri="{FF2B5EF4-FFF2-40B4-BE49-F238E27FC236}">
                <a16:creationId xmlns:a16="http://schemas.microsoft.com/office/drawing/2014/main" id="{B26982FF-4464-4A40-A25D-EDD587F8ED3A}"/>
              </a:ext>
            </a:extLst>
          </p:cNvPr>
          <p:cNvGraphicFramePr>
            <a:graphicFrameLocks noGrp="1"/>
          </p:cNvGraphicFramePr>
          <p:nvPr>
            <p:extLst>
              <p:ext uri="{D42A27DB-BD31-4B8C-83A1-F6EECF244321}">
                <p14:modId xmlns:p14="http://schemas.microsoft.com/office/powerpoint/2010/main" val="1866560530"/>
              </p:ext>
            </p:extLst>
          </p:nvPr>
        </p:nvGraphicFramePr>
        <p:xfrm>
          <a:off x="584742" y="885498"/>
          <a:ext cx="11022516" cy="4818504"/>
        </p:xfrm>
        <a:graphic>
          <a:graphicData uri="http://schemas.openxmlformats.org/drawingml/2006/table">
            <a:tbl>
              <a:tblPr firstRow="1" bandRow="1">
                <a:tableStyleId>{93296810-A885-4BE3-A3E7-6D5BEEA58F35}</a:tableStyleId>
              </a:tblPr>
              <a:tblGrid>
                <a:gridCol w="2755629">
                  <a:extLst>
                    <a:ext uri="{9D8B030D-6E8A-4147-A177-3AD203B41FA5}">
                      <a16:colId xmlns:a16="http://schemas.microsoft.com/office/drawing/2014/main" val="981425576"/>
                    </a:ext>
                  </a:extLst>
                </a:gridCol>
                <a:gridCol w="2755629">
                  <a:extLst>
                    <a:ext uri="{9D8B030D-6E8A-4147-A177-3AD203B41FA5}">
                      <a16:colId xmlns:a16="http://schemas.microsoft.com/office/drawing/2014/main" val="2114289143"/>
                    </a:ext>
                  </a:extLst>
                </a:gridCol>
                <a:gridCol w="2755629">
                  <a:extLst>
                    <a:ext uri="{9D8B030D-6E8A-4147-A177-3AD203B41FA5}">
                      <a16:colId xmlns:a16="http://schemas.microsoft.com/office/drawing/2014/main" val="1378994742"/>
                    </a:ext>
                  </a:extLst>
                </a:gridCol>
                <a:gridCol w="2755629">
                  <a:extLst>
                    <a:ext uri="{9D8B030D-6E8A-4147-A177-3AD203B41FA5}">
                      <a16:colId xmlns:a16="http://schemas.microsoft.com/office/drawing/2014/main" val="588393932"/>
                    </a:ext>
                  </a:extLst>
                </a:gridCol>
              </a:tblGrid>
              <a:tr h="1080765">
                <a:tc>
                  <a:txBody>
                    <a:bodyPr/>
                    <a:lstStyle/>
                    <a:p>
                      <a:pPr algn="ctr"/>
                      <a:r>
                        <a:rPr lang="en-US" sz="2400">
                          <a:latin typeface="Arial"/>
                          <a:cs typeface="Arial"/>
                        </a:rPr>
                        <a:t>Role</a:t>
                      </a:r>
                    </a:p>
                  </a:txBody>
                  <a:tcPr/>
                </a:tc>
                <a:tc>
                  <a:txBody>
                    <a:bodyPr/>
                    <a:lstStyle/>
                    <a:p>
                      <a:pPr algn="ctr"/>
                      <a:r>
                        <a:rPr lang="en-US" sz="2400">
                          <a:latin typeface="Arial"/>
                          <a:cs typeface="Arial"/>
                        </a:rPr>
                        <a:t>Audience</a:t>
                      </a:r>
                    </a:p>
                  </a:txBody>
                  <a:tcPr/>
                </a:tc>
                <a:tc>
                  <a:txBody>
                    <a:bodyPr/>
                    <a:lstStyle/>
                    <a:p>
                      <a:pPr algn="ctr"/>
                      <a:r>
                        <a:rPr lang="en-US" sz="2400">
                          <a:latin typeface="Arial"/>
                          <a:cs typeface="Arial"/>
                        </a:rPr>
                        <a:t>Format</a:t>
                      </a:r>
                    </a:p>
                  </a:txBody>
                  <a:tcPr/>
                </a:tc>
                <a:tc>
                  <a:txBody>
                    <a:bodyPr/>
                    <a:lstStyle/>
                    <a:p>
                      <a:pPr algn="ctr"/>
                      <a:r>
                        <a:rPr lang="en-US" sz="2400">
                          <a:latin typeface="Arial"/>
                          <a:cs typeface="Arial"/>
                        </a:rPr>
                        <a:t>Topic</a:t>
                      </a:r>
                    </a:p>
                  </a:txBody>
                  <a:tcPr/>
                </a:tc>
                <a:extLst>
                  <a:ext uri="{0D108BD9-81ED-4DB2-BD59-A6C34878D82A}">
                    <a16:rowId xmlns:a16="http://schemas.microsoft.com/office/drawing/2014/main" val="595925380"/>
                  </a:ext>
                </a:extLst>
              </a:tr>
              <a:tr h="1080765">
                <a:tc>
                  <a:txBody>
                    <a:bodyPr/>
                    <a:lstStyle/>
                    <a:p>
                      <a:pPr algn="ctr"/>
                      <a:r>
                        <a:rPr lang="en-US" sz="2400" b="0">
                          <a:solidFill>
                            <a:srgbClr val="595959"/>
                          </a:solidFill>
                          <a:latin typeface="Arial"/>
                          <a:cs typeface="Arial"/>
                        </a:rPr>
                        <a:t>Comma</a:t>
                      </a:r>
                    </a:p>
                  </a:txBody>
                  <a:tcPr/>
                </a:tc>
                <a:tc>
                  <a:txBody>
                    <a:bodyPr/>
                    <a:lstStyle/>
                    <a:p>
                      <a:pPr algn="ctr"/>
                      <a:r>
                        <a:rPr lang="en-US" sz="2400" b="0">
                          <a:solidFill>
                            <a:srgbClr val="595959"/>
                          </a:solidFill>
                          <a:latin typeface="Arial"/>
                          <a:cs typeface="Arial"/>
                        </a:rPr>
                        <a:t>Sentences</a:t>
                      </a:r>
                    </a:p>
                  </a:txBody>
                  <a:tcPr/>
                </a:tc>
                <a:tc>
                  <a:txBody>
                    <a:bodyPr/>
                    <a:lstStyle/>
                    <a:p>
                      <a:pPr algn="ctr"/>
                      <a:r>
                        <a:rPr lang="en-US" sz="2400" b="0">
                          <a:solidFill>
                            <a:srgbClr val="595959"/>
                          </a:solidFill>
                          <a:latin typeface="Arial"/>
                          <a:cs typeface="Arial"/>
                        </a:rPr>
                        <a:t>Thank You Note</a:t>
                      </a:r>
                    </a:p>
                  </a:txBody>
                  <a:tcPr/>
                </a:tc>
                <a:tc>
                  <a:txBody>
                    <a:bodyPr/>
                    <a:lstStyle/>
                    <a:p>
                      <a:pPr algn="ctr"/>
                      <a:r>
                        <a:rPr lang="en-US" sz="2400" b="0">
                          <a:solidFill>
                            <a:srgbClr val="595959"/>
                          </a:solidFill>
                          <a:latin typeface="Arial"/>
                          <a:cs typeface="Arial"/>
                        </a:rPr>
                        <a:t>Glad I Could Be of Service</a:t>
                      </a:r>
                    </a:p>
                  </a:txBody>
                  <a:tcPr/>
                </a:tc>
                <a:extLst>
                  <a:ext uri="{0D108BD9-81ED-4DB2-BD59-A6C34878D82A}">
                    <a16:rowId xmlns:a16="http://schemas.microsoft.com/office/drawing/2014/main" val="4038696492"/>
                  </a:ext>
                </a:extLst>
              </a:tr>
              <a:tr h="1576209">
                <a:tc>
                  <a:txBody>
                    <a:bodyPr/>
                    <a:lstStyle/>
                    <a:p>
                      <a:pPr algn="ctr"/>
                      <a:r>
                        <a:rPr lang="en-US" sz="2400" b="0">
                          <a:solidFill>
                            <a:srgbClr val="595959"/>
                          </a:solidFill>
                          <a:latin typeface="Arial"/>
                          <a:cs typeface="Arial"/>
                        </a:rPr>
                        <a:t>Juliet</a:t>
                      </a:r>
                    </a:p>
                  </a:txBody>
                  <a:tcPr/>
                </a:tc>
                <a:tc>
                  <a:txBody>
                    <a:bodyPr/>
                    <a:lstStyle/>
                    <a:p>
                      <a:pPr algn="ctr"/>
                      <a:r>
                        <a:rPr lang="en-US" sz="2400" b="0">
                          <a:solidFill>
                            <a:srgbClr val="595959"/>
                          </a:solidFill>
                          <a:latin typeface="Arial"/>
                          <a:cs typeface="Arial"/>
                        </a:rPr>
                        <a:t>Self</a:t>
                      </a:r>
                    </a:p>
                  </a:txBody>
                  <a:tcPr/>
                </a:tc>
                <a:tc>
                  <a:txBody>
                    <a:bodyPr/>
                    <a:lstStyle/>
                    <a:p>
                      <a:pPr algn="ctr"/>
                      <a:r>
                        <a:rPr lang="en-US" sz="2400" b="0">
                          <a:solidFill>
                            <a:srgbClr val="595959"/>
                          </a:solidFill>
                          <a:latin typeface="Arial"/>
                          <a:cs typeface="Arial"/>
                        </a:rPr>
                        <a:t>Diary</a:t>
                      </a:r>
                    </a:p>
                  </a:txBody>
                  <a:tcPr/>
                </a:tc>
                <a:tc>
                  <a:txBody>
                    <a:bodyPr/>
                    <a:lstStyle/>
                    <a:p>
                      <a:pPr algn="ctr"/>
                      <a:r>
                        <a:rPr lang="en-US" sz="2400" b="0">
                          <a:solidFill>
                            <a:srgbClr val="595959"/>
                          </a:solidFill>
                          <a:latin typeface="Arial"/>
                          <a:cs typeface="Arial"/>
                        </a:rPr>
                        <a:t>My Short Romance</a:t>
                      </a:r>
                    </a:p>
                  </a:txBody>
                  <a:tcPr/>
                </a:tc>
                <a:extLst>
                  <a:ext uri="{0D108BD9-81ED-4DB2-BD59-A6C34878D82A}">
                    <a16:rowId xmlns:a16="http://schemas.microsoft.com/office/drawing/2014/main" val="2908595903"/>
                  </a:ext>
                </a:extLst>
              </a:tr>
              <a:tr h="1080765">
                <a:tc>
                  <a:txBody>
                    <a:bodyPr/>
                    <a:lstStyle/>
                    <a:p>
                      <a:pPr algn="ctr"/>
                      <a:r>
                        <a:rPr lang="en-US" sz="2400" b="0">
                          <a:solidFill>
                            <a:srgbClr val="595959"/>
                          </a:solidFill>
                          <a:latin typeface="Arial"/>
                          <a:cs typeface="Arial"/>
                        </a:rPr>
                        <a:t>Huck Finn</a:t>
                      </a:r>
                    </a:p>
                  </a:txBody>
                  <a:tcPr/>
                </a:tc>
                <a:tc>
                  <a:txBody>
                    <a:bodyPr/>
                    <a:lstStyle/>
                    <a:p>
                      <a:pPr algn="ctr"/>
                      <a:r>
                        <a:rPr lang="en-US" sz="2400" b="0">
                          <a:solidFill>
                            <a:srgbClr val="595959"/>
                          </a:solidFill>
                          <a:latin typeface="Arial"/>
                          <a:cs typeface="Arial"/>
                        </a:rPr>
                        <a:t>Jim</a:t>
                      </a:r>
                    </a:p>
                  </a:txBody>
                  <a:tcPr/>
                </a:tc>
                <a:tc>
                  <a:txBody>
                    <a:bodyPr/>
                    <a:lstStyle/>
                    <a:p>
                      <a:pPr algn="ctr"/>
                      <a:r>
                        <a:rPr lang="en-US" sz="2400" b="0">
                          <a:solidFill>
                            <a:srgbClr val="595959"/>
                          </a:solidFill>
                          <a:latin typeface="Arial"/>
                          <a:cs typeface="Arial"/>
                        </a:rPr>
                        <a:t>Letter</a:t>
                      </a:r>
                    </a:p>
                  </a:txBody>
                  <a:tcPr/>
                </a:tc>
                <a:tc>
                  <a:txBody>
                    <a:bodyPr/>
                    <a:lstStyle/>
                    <a:p>
                      <a:pPr algn="ctr"/>
                      <a:r>
                        <a:rPr lang="en-US" sz="2400" b="0">
                          <a:solidFill>
                            <a:srgbClr val="595959"/>
                          </a:solidFill>
                          <a:latin typeface="Arial"/>
                          <a:cs typeface="Arial"/>
                        </a:rPr>
                        <a:t>What I Learned</a:t>
                      </a:r>
                      <a:r>
                        <a:rPr lang="en-US" sz="2400" b="0" baseline="0">
                          <a:solidFill>
                            <a:srgbClr val="595959"/>
                          </a:solidFill>
                          <a:latin typeface="Arial"/>
                          <a:cs typeface="Arial"/>
                        </a:rPr>
                        <a:t> on the Trip</a:t>
                      </a:r>
                      <a:endParaRPr lang="en-US" sz="2400" b="0">
                        <a:solidFill>
                          <a:srgbClr val="595959"/>
                        </a:solidFill>
                        <a:latin typeface="Arial"/>
                        <a:cs typeface="Arial"/>
                      </a:endParaRPr>
                    </a:p>
                  </a:txBody>
                  <a:tcPr/>
                </a:tc>
                <a:extLst>
                  <a:ext uri="{0D108BD9-81ED-4DB2-BD59-A6C34878D82A}">
                    <a16:rowId xmlns:a16="http://schemas.microsoft.com/office/drawing/2014/main" val="316608658"/>
                  </a:ext>
                </a:extLst>
              </a:tr>
            </a:tbl>
          </a:graphicData>
        </a:graphic>
      </p:graphicFrame>
    </p:spTree>
    <p:extLst>
      <p:ext uri="{BB962C8B-B14F-4D97-AF65-F5344CB8AC3E}">
        <p14:creationId xmlns:p14="http://schemas.microsoft.com/office/powerpoint/2010/main" val="2369570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FF0000"/>
                </a:solidFill>
                <a:latin typeface="Arial"/>
                <a:cs typeface="Arial"/>
              </a:rPr>
              <a:t>RAFT Activity</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42439"/>
            <a:ext cx="10515600" cy="4382814"/>
          </a:xfrm>
        </p:spPr>
        <p:txBody>
          <a:bodyPr vert="horz" lIns="91440" tIns="45720" rIns="91440" bIns="45720" rtlCol="0" anchor="t">
            <a:normAutofit/>
          </a:bodyPr>
          <a:lstStyle/>
          <a:p>
            <a:pPr marL="0" indent="0" algn="ctr">
              <a:buNone/>
            </a:pPr>
            <a:endParaRPr lang="en-US" sz="700" u="sng"/>
          </a:p>
          <a:p>
            <a:r>
              <a:rPr lang="en-US" sz="3600">
                <a:latin typeface="Arial"/>
                <a:cs typeface="Arial"/>
              </a:rPr>
              <a:t>Work in your groups to select a RAFT from the choice board and write a paragraph. </a:t>
            </a:r>
            <a:r>
              <a:rPr lang="en-US" sz="3600" i="1">
                <a:latin typeface="Arial"/>
                <a:cs typeface="Arial"/>
              </a:rPr>
              <a:t>You may also create your own RAFT.</a:t>
            </a:r>
          </a:p>
          <a:p>
            <a:r>
              <a:rPr lang="en-US" sz="3600">
                <a:latin typeface="Arial"/>
                <a:cs typeface="Arial"/>
              </a:rPr>
              <a:t>You will have 6 minutes. </a:t>
            </a:r>
            <a:endParaRPr lang="en-US" sz="3600"/>
          </a:p>
          <a:p>
            <a:r>
              <a:rPr lang="en-US" sz="3600">
                <a:latin typeface="Arial"/>
                <a:cs typeface="Arial"/>
              </a:rPr>
              <a:t>Choose a speaker to share the writing</a:t>
            </a:r>
            <a:r>
              <a:rPr lang="en-US">
                <a:latin typeface="Arial"/>
                <a:cs typeface="Arial"/>
              </a:rPr>
              <a:t>.</a:t>
            </a:r>
          </a:p>
          <a:p>
            <a:pPr marL="0" indent="0">
              <a:buNone/>
            </a:pPr>
            <a:endParaRPr lang="en-US"/>
          </a:p>
        </p:txBody>
      </p:sp>
    </p:spTree>
    <p:extLst>
      <p:ext uri="{BB962C8B-B14F-4D97-AF65-F5344CB8AC3E}">
        <p14:creationId xmlns:p14="http://schemas.microsoft.com/office/powerpoint/2010/main" val="3870763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RAFT Choice Board</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pPr marL="0" indent="0">
              <a:buNone/>
            </a:pPr>
            <a:endParaRPr lang="en-US"/>
          </a:p>
          <a:p>
            <a:endParaRPr lang="en-US"/>
          </a:p>
        </p:txBody>
      </p:sp>
      <p:graphicFrame>
        <p:nvGraphicFramePr>
          <p:cNvPr id="5" name="Table 4">
            <a:extLst>
              <a:ext uri="{FF2B5EF4-FFF2-40B4-BE49-F238E27FC236}">
                <a16:creationId xmlns:a16="http://schemas.microsoft.com/office/drawing/2014/main" id="{B26982FF-4464-4A40-A25D-EDD587F8ED3A}"/>
              </a:ext>
            </a:extLst>
          </p:cNvPr>
          <p:cNvGraphicFramePr>
            <a:graphicFrameLocks noGrp="1"/>
          </p:cNvGraphicFramePr>
          <p:nvPr>
            <p:extLst>
              <p:ext uri="{D42A27DB-BD31-4B8C-83A1-F6EECF244321}">
                <p14:modId xmlns:p14="http://schemas.microsoft.com/office/powerpoint/2010/main" val="3369091444"/>
              </p:ext>
            </p:extLst>
          </p:nvPr>
        </p:nvGraphicFramePr>
        <p:xfrm>
          <a:off x="584742" y="885498"/>
          <a:ext cx="11022516" cy="4818504"/>
        </p:xfrm>
        <a:graphic>
          <a:graphicData uri="http://schemas.openxmlformats.org/drawingml/2006/table">
            <a:tbl>
              <a:tblPr firstRow="1" bandRow="1">
                <a:tableStyleId>{93296810-A885-4BE3-A3E7-6D5BEEA58F35}</a:tableStyleId>
              </a:tblPr>
              <a:tblGrid>
                <a:gridCol w="2755629">
                  <a:extLst>
                    <a:ext uri="{9D8B030D-6E8A-4147-A177-3AD203B41FA5}">
                      <a16:colId xmlns:a16="http://schemas.microsoft.com/office/drawing/2014/main" val="981425576"/>
                    </a:ext>
                  </a:extLst>
                </a:gridCol>
                <a:gridCol w="2755629">
                  <a:extLst>
                    <a:ext uri="{9D8B030D-6E8A-4147-A177-3AD203B41FA5}">
                      <a16:colId xmlns:a16="http://schemas.microsoft.com/office/drawing/2014/main" val="2114289143"/>
                    </a:ext>
                  </a:extLst>
                </a:gridCol>
                <a:gridCol w="2755629">
                  <a:extLst>
                    <a:ext uri="{9D8B030D-6E8A-4147-A177-3AD203B41FA5}">
                      <a16:colId xmlns:a16="http://schemas.microsoft.com/office/drawing/2014/main" val="1378994742"/>
                    </a:ext>
                  </a:extLst>
                </a:gridCol>
                <a:gridCol w="2755629">
                  <a:extLst>
                    <a:ext uri="{9D8B030D-6E8A-4147-A177-3AD203B41FA5}">
                      <a16:colId xmlns:a16="http://schemas.microsoft.com/office/drawing/2014/main" val="588393932"/>
                    </a:ext>
                  </a:extLst>
                </a:gridCol>
              </a:tblGrid>
              <a:tr h="1080765">
                <a:tc>
                  <a:txBody>
                    <a:bodyPr/>
                    <a:lstStyle/>
                    <a:p>
                      <a:pPr algn="ctr"/>
                      <a:r>
                        <a:rPr lang="en-US" sz="2400">
                          <a:latin typeface="Arial"/>
                          <a:cs typeface="Arial"/>
                        </a:rPr>
                        <a:t>Role</a:t>
                      </a:r>
                    </a:p>
                  </a:txBody>
                  <a:tcPr/>
                </a:tc>
                <a:tc>
                  <a:txBody>
                    <a:bodyPr/>
                    <a:lstStyle/>
                    <a:p>
                      <a:pPr algn="ctr"/>
                      <a:r>
                        <a:rPr lang="en-US" sz="2400">
                          <a:latin typeface="Arial"/>
                          <a:cs typeface="Arial"/>
                        </a:rPr>
                        <a:t>Audience</a:t>
                      </a:r>
                    </a:p>
                  </a:txBody>
                  <a:tcPr/>
                </a:tc>
                <a:tc>
                  <a:txBody>
                    <a:bodyPr/>
                    <a:lstStyle/>
                    <a:p>
                      <a:pPr algn="ctr"/>
                      <a:r>
                        <a:rPr lang="en-US" sz="2400">
                          <a:latin typeface="Arial"/>
                          <a:cs typeface="Arial"/>
                        </a:rPr>
                        <a:t>Format</a:t>
                      </a:r>
                    </a:p>
                  </a:txBody>
                  <a:tcPr/>
                </a:tc>
                <a:tc>
                  <a:txBody>
                    <a:bodyPr/>
                    <a:lstStyle/>
                    <a:p>
                      <a:pPr algn="ctr"/>
                      <a:r>
                        <a:rPr lang="en-US" sz="2400">
                          <a:latin typeface="Arial"/>
                          <a:cs typeface="Arial"/>
                        </a:rPr>
                        <a:t>Topic</a:t>
                      </a:r>
                    </a:p>
                  </a:txBody>
                  <a:tcPr/>
                </a:tc>
                <a:extLst>
                  <a:ext uri="{0D108BD9-81ED-4DB2-BD59-A6C34878D82A}">
                    <a16:rowId xmlns:a16="http://schemas.microsoft.com/office/drawing/2014/main" val="595925380"/>
                  </a:ext>
                </a:extLst>
              </a:tr>
              <a:tr h="1080765">
                <a:tc>
                  <a:txBody>
                    <a:bodyPr/>
                    <a:lstStyle/>
                    <a:p>
                      <a:pPr algn="ctr"/>
                      <a:r>
                        <a:rPr lang="en-US" sz="2400" b="0">
                          <a:solidFill>
                            <a:srgbClr val="595959"/>
                          </a:solidFill>
                          <a:latin typeface="Arial"/>
                          <a:cs typeface="Arial"/>
                        </a:rPr>
                        <a:t>Comma</a:t>
                      </a:r>
                    </a:p>
                  </a:txBody>
                  <a:tcPr/>
                </a:tc>
                <a:tc>
                  <a:txBody>
                    <a:bodyPr/>
                    <a:lstStyle/>
                    <a:p>
                      <a:pPr algn="ctr"/>
                      <a:r>
                        <a:rPr lang="en-US" sz="2400" b="0">
                          <a:solidFill>
                            <a:srgbClr val="595959"/>
                          </a:solidFill>
                          <a:latin typeface="Arial"/>
                          <a:cs typeface="Arial"/>
                        </a:rPr>
                        <a:t>Sentences</a:t>
                      </a:r>
                    </a:p>
                  </a:txBody>
                  <a:tcPr/>
                </a:tc>
                <a:tc>
                  <a:txBody>
                    <a:bodyPr/>
                    <a:lstStyle/>
                    <a:p>
                      <a:pPr algn="ctr"/>
                      <a:r>
                        <a:rPr lang="en-US" sz="2400" b="0">
                          <a:solidFill>
                            <a:srgbClr val="595959"/>
                          </a:solidFill>
                          <a:latin typeface="Arial"/>
                          <a:cs typeface="Arial"/>
                        </a:rPr>
                        <a:t>Thank You Note</a:t>
                      </a:r>
                    </a:p>
                  </a:txBody>
                  <a:tcPr/>
                </a:tc>
                <a:tc>
                  <a:txBody>
                    <a:bodyPr/>
                    <a:lstStyle/>
                    <a:p>
                      <a:pPr algn="ctr"/>
                      <a:r>
                        <a:rPr lang="en-US" sz="2400" b="0">
                          <a:solidFill>
                            <a:srgbClr val="595959"/>
                          </a:solidFill>
                          <a:latin typeface="Arial"/>
                          <a:cs typeface="Arial"/>
                        </a:rPr>
                        <a:t>Glad I Could Be of Service</a:t>
                      </a:r>
                    </a:p>
                  </a:txBody>
                  <a:tcPr/>
                </a:tc>
                <a:extLst>
                  <a:ext uri="{0D108BD9-81ED-4DB2-BD59-A6C34878D82A}">
                    <a16:rowId xmlns:a16="http://schemas.microsoft.com/office/drawing/2014/main" val="4038696492"/>
                  </a:ext>
                </a:extLst>
              </a:tr>
              <a:tr h="1576209">
                <a:tc>
                  <a:txBody>
                    <a:bodyPr/>
                    <a:lstStyle/>
                    <a:p>
                      <a:pPr lvl="0" algn="ctr">
                        <a:buNone/>
                      </a:pPr>
                      <a:r>
                        <a:rPr lang="en-US" sz="2400" b="0">
                          <a:solidFill>
                            <a:srgbClr val="595959"/>
                          </a:solidFill>
                          <a:latin typeface="Arial"/>
                          <a:cs typeface="Arial"/>
                        </a:rPr>
                        <a:t>Lungs</a:t>
                      </a:r>
                      <a:endParaRPr lang="en-US">
                        <a:solidFill>
                          <a:srgbClr val="595959"/>
                        </a:solidFill>
                      </a:endParaRPr>
                    </a:p>
                  </a:txBody>
                  <a:tcPr/>
                </a:tc>
                <a:tc>
                  <a:txBody>
                    <a:bodyPr/>
                    <a:lstStyle/>
                    <a:p>
                      <a:pPr lvl="0" algn="ctr">
                        <a:buNone/>
                      </a:pPr>
                      <a:r>
                        <a:rPr lang="en-US" sz="2400" b="0">
                          <a:solidFill>
                            <a:srgbClr val="595959"/>
                          </a:solidFill>
                          <a:latin typeface="Arial"/>
                          <a:cs typeface="Arial"/>
                        </a:rPr>
                        <a:t>Brain</a:t>
                      </a:r>
                      <a:endParaRPr lang="en-US">
                        <a:solidFill>
                          <a:srgbClr val="595959"/>
                        </a:solidFill>
                      </a:endParaRPr>
                    </a:p>
                  </a:txBody>
                  <a:tcPr/>
                </a:tc>
                <a:tc>
                  <a:txBody>
                    <a:bodyPr/>
                    <a:lstStyle/>
                    <a:p>
                      <a:pPr lvl="0" algn="ctr">
                        <a:buNone/>
                      </a:pPr>
                      <a:r>
                        <a:rPr lang="en-US" sz="2400" b="0">
                          <a:solidFill>
                            <a:srgbClr val="595959"/>
                          </a:solidFill>
                          <a:latin typeface="Arial"/>
                          <a:cs typeface="Arial"/>
                        </a:rPr>
                        <a:t>Persuasive Speech</a:t>
                      </a:r>
                      <a:endParaRPr lang="en-US">
                        <a:solidFill>
                          <a:srgbClr val="595959"/>
                        </a:solidFill>
                      </a:endParaRPr>
                    </a:p>
                  </a:txBody>
                  <a:tcPr/>
                </a:tc>
                <a:tc>
                  <a:txBody>
                    <a:bodyPr/>
                    <a:lstStyle/>
                    <a:p>
                      <a:pPr lvl="0" algn="ctr">
                        <a:buNone/>
                      </a:pPr>
                      <a:r>
                        <a:rPr lang="en-US" sz="2400" b="0">
                          <a:solidFill>
                            <a:srgbClr val="595959"/>
                          </a:solidFill>
                          <a:latin typeface="Arial"/>
                          <a:cs typeface="Arial"/>
                        </a:rPr>
                        <a:t>Why Quit</a:t>
                      </a:r>
                      <a:r>
                        <a:rPr lang="en-US" sz="2400" b="0" baseline="0">
                          <a:solidFill>
                            <a:srgbClr val="595959"/>
                          </a:solidFill>
                          <a:latin typeface="Arial"/>
                          <a:cs typeface="Arial"/>
                        </a:rPr>
                        <a:t> Smoking</a:t>
                      </a:r>
                      <a:endParaRPr lang="en-US" sz="2400" b="0">
                        <a:solidFill>
                          <a:srgbClr val="595959"/>
                        </a:solidFill>
                        <a:latin typeface="Arial"/>
                        <a:cs typeface="Arial"/>
                      </a:endParaRPr>
                    </a:p>
                  </a:txBody>
                  <a:tcPr/>
                </a:tc>
                <a:extLst>
                  <a:ext uri="{0D108BD9-81ED-4DB2-BD59-A6C34878D82A}">
                    <a16:rowId xmlns:a16="http://schemas.microsoft.com/office/drawing/2014/main" val="2908595903"/>
                  </a:ext>
                </a:extLst>
              </a:tr>
              <a:tr h="1080765">
                <a:tc>
                  <a:txBody>
                    <a:bodyPr/>
                    <a:lstStyle/>
                    <a:p>
                      <a:pPr marL="0" marR="0" lvl="0" algn="ctr">
                        <a:lnSpc>
                          <a:spcPct val="114999"/>
                        </a:lnSpc>
                        <a:spcBef>
                          <a:spcPts val="0"/>
                        </a:spcBef>
                        <a:spcAft>
                          <a:spcPts val="0"/>
                        </a:spcAft>
                        <a:buNone/>
                      </a:pPr>
                      <a:r>
                        <a:rPr lang="en-US" sz="2400" b="0">
                          <a:solidFill>
                            <a:srgbClr val="595959"/>
                          </a:solidFill>
                          <a:effectLst/>
                          <a:latin typeface="Arial"/>
                          <a:cs typeface="Arial"/>
                        </a:rPr>
                        <a:t> Plus Sign</a:t>
                      </a:r>
                      <a:endParaRPr lang="en-US">
                        <a:solidFill>
                          <a:srgbClr val="595959"/>
                        </a:solidFill>
                      </a:endParaRPr>
                    </a:p>
                  </a:txBody>
                  <a:tcPr/>
                </a:tc>
                <a:tc>
                  <a:txBody>
                    <a:bodyPr/>
                    <a:lstStyle/>
                    <a:p>
                      <a:pPr marL="0" marR="0" lvl="0" algn="ctr">
                        <a:lnSpc>
                          <a:spcPct val="114999"/>
                        </a:lnSpc>
                        <a:spcBef>
                          <a:spcPts val="0"/>
                        </a:spcBef>
                        <a:spcAft>
                          <a:spcPts val="0"/>
                        </a:spcAft>
                        <a:buNone/>
                      </a:pPr>
                      <a:r>
                        <a:rPr lang="en-US" sz="2400" b="0">
                          <a:solidFill>
                            <a:srgbClr val="595959"/>
                          </a:solidFill>
                          <a:effectLst/>
                          <a:latin typeface="Arial"/>
                          <a:cs typeface="Arial"/>
                        </a:rPr>
                        <a:t> Multiplication Sign</a:t>
                      </a:r>
                    </a:p>
                  </a:txBody>
                  <a:tcPr/>
                </a:tc>
                <a:tc>
                  <a:txBody>
                    <a:bodyPr/>
                    <a:lstStyle/>
                    <a:p>
                      <a:pPr marL="0" marR="0" lvl="0" algn="ctr">
                        <a:lnSpc>
                          <a:spcPct val="114999"/>
                        </a:lnSpc>
                        <a:spcBef>
                          <a:spcPts val="0"/>
                        </a:spcBef>
                        <a:spcAft>
                          <a:spcPts val="0"/>
                        </a:spcAft>
                        <a:buNone/>
                      </a:pPr>
                      <a:r>
                        <a:rPr lang="en-US" sz="2400" b="0">
                          <a:solidFill>
                            <a:srgbClr val="595959"/>
                          </a:solidFill>
                          <a:effectLst/>
                          <a:latin typeface="Arial"/>
                          <a:cs typeface="Arial"/>
                        </a:rPr>
                        <a:t> Romantic Card</a:t>
                      </a:r>
                    </a:p>
                  </a:txBody>
                  <a:tcPr/>
                </a:tc>
                <a:tc>
                  <a:txBody>
                    <a:bodyPr/>
                    <a:lstStyle/>
                    <a:p>
                      <a:pPr marL="0" marR="0" lvl="0" algn="ctr">
                        <a:lnSpc>
                          <a:spcPct val="114999"/>
                        </a:lnSpc>
                        <a:spcBef>
                          <a:spcPts val="0"/>
                        </a:spcBef>
                        <a:spcAft>
                          <a:spcPts val="0"/>
                        </a:spcAft>
                        <a:buNone/>
                      </a:pPr>
                      <a:r>
                        <a:rPr lang="en-US" sz="2400" b="0">
                          <a:solidFill>
                            <a:srgbClr val="595959"/>
                          </a:solidFill>
                          <a:effectLst/>
                          <a:latin typeface="Arial"/>
                          <a:cs typeface="Arial"/>
                        </a:rPr>
                        <a:t> Why We Go Together</a:t>
                      </a:r>
                      <a:endParaRPr lang="en-US">
                        <a:solidFill>
                          <a:srgbClr val="595959"/>
                        </a:solidFill>
                      </a:endParaRPr>
                    </a:p>
                  </a:txBody>
                  <a:tcPr/>
                </a:tc>
                <a:extLst>
                  <a:ext uri="{0D108BD9-81ED-4DB2-BD59-A6C34878D82A}">
                    <a16:rowId xmlns:a16="http://schemas.microsoft.com/office/drawing/2014/main" val="316608658"/>
                  </a:ext>
                </a:extLst>
              </a:tr>
            </a:tbl>
          </a:graphicData>
        </a:graphic>
      </p:graphicFrame>
    </p:spTree>
    <p:extLst>
      <p:ext uri="{BB962C8B-B14F-4D97-AF65-F5344CB8AC3E}">
        <p14:creationId xmlns:p14="http://schemas.microsoft.com/office/powerpoint/2010/main" val="178604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800">
                <a:latin typeface="Arial"/>
                <a:cs typeface="Arial"/>
              </a:rPr>
              <a:t>GIST: Generating Interactions Between Schemata and Text</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vert="horz" lIns="91440" tIns="45720" rIns="91440" bIns="45720" rtlCol="0" anchor="t">
            <a:normAutofit/>
          </a:bodyPr>
          <a:lstStyle/>
          <a:p>
            <a:r>
              <a:rPr lang="en-US" sz="3200">
                <a:solidFill>
                  <a:schemeClr val="accent3">
                    <a:lumMod val="50000"/>
                  </a:schemeClr>
                </a:solidFill>
                <a:latin typeface="Arial"/>
                <a:cs typeface="Arial"/>
              </a:rPr>
              <a:t>GIST is a </a:t>
            </a:r>
            <a:r>
              <a:rPr lang="en-US" sz="3200">
                <a:solidFill>
                  <a:srgbClr val="3C3C3C"/>
                </a:solidFill>
                <a:latin typeface="Arial"/>
                <a:cs typeface="Arial"/>
              </a:rPr>
              <a:t>step</a:t>
            </a:r>
            <a:r>
              <a:rPr lang="en-US" sz="3200">
                <a:solidFill>
                  <a:schemeClr val="accent3">
                    <a:lumMod val="50000"/>
                  </a:schemeClr>
                </a:solidFill>
                <a:latin typeface="Arial"/>
                <a:cs typeface="Arial"/>
              </a:rPr>
              <a:t>-by-step process for summarizing text material. </a:t>
            </a:r>
            <a:endParaRPr lang="en-US" sz="3200">
              <a:solidFill>
                <a:schemeClr val="accent3">
                  <a:lumMod val="50000"/>
                </a:schemeClr>
              </a:solidFill>
            </a:endParaRPr>
          </a:p>
          <a:p>
            <a:r>
              <a:rPr lang="en-US" sz="3200">
                <a:solidFill>
                  <a:schemeClr val="accent3">
                    <a:lumMod val="50000"/>
                  </a:schemeClr>
                </a:solidFill>
                <a:latin typeface="Arial"/>
                <a:cs typeface="Arial"/>
              </a:rPr>
              <a:t>It is particularly valuable with students who have difficulty putting what they have read into their own words. </a:t>
            </a:r>
            <a:endParaRPr lang="en-US" sz="3200">
              <a:solidFill>
                <a:schemeClr val="accent3">
                  <a:lumMod val="50000"/>
                </a:schemeClr>
              </a:solidFill>
            </a:endParaRPr>
          </a:p>
          <a:p>
            <a:r>
              <a:rPr lang="en-US" sz="3200">
                <a:solidFill>
                  <a:schemeClr val="accent3">
                    <a:lumMod val="50000"/>
                  </a:schemeClr>
                </a:solidFill>
                <a:latin typeface="Arial"/>
                <a:cs typeface="Arial"/>
              </a:rPr>
              <a:t>Students restate main ideas from the text, omitting specific examples and/or evidence used to support or illustrate the concept(s) (Cunningham, 1982).</a:t>
            </a:r>
          </a:p>
          <a:p>
            <a:pPr marL="0" indent="0">
              <a:buNone/>
            </a:pPr>
            <a:endParaRPr lang="en-US"/>
          </a:p>
        </p:txBody>
      </p:sp>
    </p:spTree>
    <p:extLst>
      <p:ext uri="{BB962C8B-B14F-4D97-AF65-F5344CB8AC3E}">
        <p14:creationId xmlns:p14="http://schemas.microsoft.com/office/powerpoint/2010/main" val="417235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GIST</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694427" y="943081"/>
            <a:ext cx="10803147" cy="4382814"/>
          </a:xfrm>
        </p:spPr>
        <p:txBody>
          <a:bodyPr vert="horz" lIns="91440" tIns="45720" rIns="91440" bIns="45720" rtlCol="0" anchor="t">
            <a:normAutofit/>
          </a:bodyPr>
          <a:lstStyle/>
          <a:p>
            <a:r>
              <a:rPr lang="en-US" sz="3200">
                <a:latin typeface="Arial"/>
                <a:cs typeface="Arial"/>
              </a:rPr>
              <a:t>Improves student comprehension of text. </a:t>
            </a:r>
            <a:endParaRPr lang="en-US" sz="3200"/>
          </a:p>
          <a:p>
            <a:r>
              <a:rPr lang="en-US" sz="3200">
                <a:latin typeface="Arial"/>
                <a:cs typeface="Arial"/>
              </a:rPr>
              <a:t>Helps students process new information and make connections with their own ideas/experiences. </a:t>
            </a:r>
            <a:endParaRPr lang="en-US" sz="3200"/>
          </a:p>
          <a:p>
            <a:r>
              <a:rPr lang="en-US" sz="3200">
                <a:latin typeface="Arial"/>
                <a:cs typeface="Arial"/>
              </a:rPr>
              <a:t>Provides a structure for identifying and remembering key ideas. </a:t>
            </a:r>
            <a:endParaRPr lang="en-US" sz="3200"/>
          </a:p>
          <a:p>
            <a:r>
              <a:rPr lang="en-US" sz="3200">
                <a:latin typeface="Arial"/>
                <a:cs typeface="Arial"/>
              </a:rPr>
              <a:t>Helps students surface questions about what they have read.</a:t>
            </a:r>
            <a:r>
              <a:rPr lang="en-US">
                <a:latin typeface="Arial"/>
                <a:cs typeface="Arial"/>
              </a:rPr>
              <a:t> </a:t>
            </a:r>
            <a:endParaRPr lang="en-US"/>
          </a:p>
          <a:p>
            <a:pPr marL="0" indent="0">
              <a:buNone/>
            </a:pPr>
            <a:endParaRPr lang="en-US"/>
          </a:p>
        </p:txBody>
      </p:sp>
    </p:spTree>
    <p:extLst>
      <p:ext uri="{BB962C8B-B14F-4D97-AF65-F5344CB8AC3E}">
        <p14:creationId xmlns:p14="http://schemas.microsoft.com/office/powerpoint/2010/main" val="3990701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How to Implement: K-1</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vert="horz" lIns="91440" tIns="45720" rIns="91440" bIns="45720" rtlCol="0" anchor="t">
            <a:noAutofit/>
          </a:bodyPr>
          <a:lstStyle/>
          <a:p>
            <a:pPr marL="0" indent="0">
              <a:buNone/>
            </a:pPr>
            <a:r>
              <a:rPr lang="en-US" dirty="0">
                <a:latin typeface="Arial"/>
                <a:cs typeface="Arial"/>
              </a:rPr>
              <a:t>Read aloud a story to students and </a:t>
            </a:r>
            <a:r>
              <a:rPr lang="en-US" b="1" dirty="0">
                <a:latin typeface="Arial"/>
                <a:cs typeface="Arial"/>
              </a:rPr>
              <a:t>model</a:t>
            </a:r>
            <a:r>
              <a:rPr lang="en-US" dirty="0">
                <a:latin typeface="Arial"/>
                <a:cs typeface="Arial"/>
              </a:rPr>
              <a:t> the following steps. </a:t>
            </a:r>
            <a:endParaRPr lang="en-US" dirty="0"/>
          </a:p>
          <a:p>
            <a:pPr marL="914400" lvl="1" indent="-514350">
              <a:buFont typeface="+mj-lt"/>
              <a:buAutoNum type="arabicPeriod"/>
            </a:pPr>
            <a:r>
              <a:rPr lang="en-US" sz="2800" dirty="0">
                <a:latin typeface="Arial"/>
                <a:cs typeface="Arial"/>
              </a:rPr>
              <a:t>Read the story and orally discuss the important ideas.</a:t>
            </a:r>
          </a:p>
          <a:p>
            <a:pPr marL="914400" lvl="1" indent="-514350">
              <a:buAutoNum type="arabicPeriod"/>
            </a:pPr>
            <a:r>
              <a:rPr lang="en-US" sz="2800" dirty="0">
                <a:latin typeface="Arial"/>
                <a:cs typeface="Arial"/>
              </a:rPr>
              <a:t>Use the graphic organizer and answer the questions.</a:t>
            </a:r>
            <a:endParaRPr lang="en-US" sz="2800" dirty="0"/>
          </a:p>
          <a:p>
            <a:pPr marL="1371600" lvl="2" indent="-514350">
              <a:buAutoNum type="alphaLcPeriod"/>
            </a:pPr>
            <a:r>
              <a:rPr lang="en-US" sz="2400" dirty="0">
                <a:latin typeface="Arial"/>
                <a:cs typeface="Arial"/>
              </a:rPr>
              <a:t>Who?</a:t>
            </a:r>
          </a:p>
          <a:p>
            <a:pPr marL="1371600" lvl="2" indent="-514350">
              <a:buAutoNum type="alphaLcPeriod"/>
            </a:pPr>
            <a:r>
              <a:rPr lang="en-US" sz="2400" dirty="0">
                <a:latin typeface="Arial"/>
                <a:cs typeface="Arial"/>
              </a:rPr>
              <a:t>Did what?</a:t>
            </a:r>
          </a:p>
          <a:p>
            <a:pPr marL="914400" lvl="1" indent="-514350">
              <a:buAutoNum type="arabicPeriod"/>
            </a:pPr>
            <a:r>
              <a:rPr lang="en-US" sz="2800" dirty="0">
                <a:latin typeface="Arial"/>
                <a:cs typeface="Arial"/>
              </a:rPr>
              <a:t>Discuss where/when or why/how of the story.</a:t>
            </a:r>
          </a:p>
          <a:p>
            <a:pPr marL="1371600" lvl="2" indent="-514350">
              <a:buAutoNum type="alphaLcPeriod"/>
            </a:pPr>
            <a:r>
              <a:rPr lang="en-US" sz="2400" dirty="0">
                <a:latin typeface="Arial"/>
                <a:cs typeface="Arial"/>
              </a:rPr>
              <a:t>Where/when?</a:t>
            </a:r>
          </a:p>
          <a:p>
            <a:pPr marL="1371600" lvl="2" indent="-514350">
              <a:buAutoNum type="alphaLcPeriod"/>
            </a:pPr>
            <a:r>
              <a:rPr lang="en-US" sz="2400" dirty="0">
                <a:latin typeface="Arial"/>
                <a:cs typeface="Arial"/>
              </a:rPr>
              <a:t>Why/how?</a:t>
            </a:r>
          </a:p>
          <a:p>
            <a:pPr marL="857250" lvl="2" indent="0">
              <a:buNone/>
            </a:pPr>
            <a:endParaRPr lang="en-US" sz="2800"/>
          </a:p>
          <a:p>
            <a:pPr marL="914400" lvl="1">
              <a:buAutoNum type="arabicPeriod"/>
            </a:pPr>
            <a:endParaRPr lang="en-US" sz="2800"/>
          </a:p>
          <a:p>
            <a:pPr lvl="1" indent="0">
              <a:buNone/>
            </a:pPr>
            <a:endParaRPr lang="en-US" sz="2800"/>
          </a:p>
          <a:p>
            <a:pPr marL="457200">
              <a:buAutoNum type="arabicPeriod"/>
            </a:pPr>
            <a:endParaRPr lang="en-US" sz="3200"/>
          </a:p>
          <a:p>
            <a:pPr marL="914400" lvl="1" indent="-514350">
              <a:buFont typeface="Arial" panose="020B0604020202020204" pitchFamily="34" charset="0"/>
              <a:buAutoNum type="arabicPeriod"/>
            </a:pPr>
            <a:endParaRPr lang="en-US" sz="2800"/>
          </a:p>
          <a:p>
            <a:pPr marL="914400" lvl="1" indent="-514350">
              <a:buFont typeface="Calibri Light" panose="020F0302020204030204"/>
              <a:buAutoNum type="arabicPeriod"/>
            </a:pPr>
            <a:endParaRPr lang="en-US"/>
          </a:p>
          <a:p>
            <a:pPr marL="0" indent="0">
              <a:buNone/>
            </a:pPr>
            <a:endParaRPr lang="en-US"/>
          </a:p>
        </p:txBody>
      </p:sp>
    </p:spTree>
    <p:extLst>
      <p:ext uri="{BB962C8B-B14F-4D97-AF65-F5344CB8AC3E}">
        <p14:creationId xmlns:p14="http://schemas.microsoft.com/office/powerpoint/2010/main" val="136990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K-1 GIST Template</a:t>
            </a:r>
          </a:p>
        </p:txBody>
      </p:sp>
      <p:pic>
        <p:nvPicPr>
          <p:cNvPr id="6" name="Picture 6" descr="Graphical user interface, text&#10;&#10;Description automatically generated">
            <a:extLst>
              <a:ext uri="{FF2B5EF4-FFF2-40B4-BE49-F238E27FC236}">
                <a16:creationId xmlns:a16="http://schemas.microsoft.com/office/drawing/2014/main" id="{561A51F8-576E-415E-A8C4-BDBB0713B9C8}"/>
              </a:ext>
            </a:extLst>
          </p:cNvPr>
          <p:cNvPicPr>
            <a:picLocks noGrp="1" noChangeAspect="1"/>
          </p:cNvPicPr>
          <p:nvPr>
            <p:ph idx="1"/>
          </p:nvPr>
        </p:nvPicPr>
        <p:blipFill>
          <a:blip r:embed="rId3"/>
          <a:stretch>
            <a:fillRect/>
          </a:stretch>
        </p:blipFill>
        <p:spPr>
          <a:xfrm>
            <a:off x="1507166" y="886373"/>
            <a:ext cx="9177667" cy="4864538"/>
          </a:xfrm>
        </p:spPr>
      </p:pic>
    </p:spTree>
    <p:extLst>
      <p:ext uri="{BB962C8B-B14F-4D97-AF65-F5344CB8AC3E}">
        <p14:creationId xmlns:p14="http://schemas.microsoft.com/office/powerpoint/2010/main" val="132915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K-1 GIST Example</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453705" y="795087"/>
            <a:ext cx="11291580" cy="5088887"/>
          </a:xfrm>
        </p:spPr>
        <p:txBody>
          <a:bodyPr vert="horz" lIns="91440" tIns="45720" rIns="91440" bIns="45720" rtlCol="0" anchor="t">
            <a:noAutofit/>
          </a:bodyPr>
          <a:lstStyle/>
          <a:p>
            <a:pPr marL="0" indent="0">
              <a:buNone/>
            </a:pPr>
            <a:r>
              <a:rPr lang="en-US" b="1">
                <a:latin typeface="Arial"/>
                <a:cs typeface="Arial"/>
              </a:rPr>
              <a:t>Title:</a:t>
            </a:r>
            <a:r>
              <a:rPr lang="en-US">
                <a:latin typeface="Arial"/>
                <a:cs typeface="Arial"/>
              </a:rPr>
              <a:t> Chrysanthemum by Kevin Henkes</a:t>
            </a:r>
            <a:endParaRPr lang="en-US"/>
          </a:p>
          <a:p>
            <a:pPr marL="514350" indent="-514350">
              <a:buAutoNum type="arabicPeriod"/>
            </a:pPr>
            <a:r>
              <a:rPr lang="en-US" b="1">
                <a:latin typeface="Arial"/>
                <a:cs typeface="Arial"/>
              </a:rPr>
              <a:t>Read the Story.</a:t>
            </a:r>
            <a:endParaRPr lang="en-US" b="1"/>
          </a:p>
          <a:p>
            <a:pPr marL="514350" indent="-514350">
              <a:buAutoNum type="arabicPeriod"/>
            </a:pPr>
            <a:r>
              <a:rPr lang="en-US" b="1">
                <a:latin typeface="Arial"/>
                <a:cs typeface="Arial"/>
              </a:rPr>
              <a:t>Answer the questions:</a:t>
            </a:r>
            <a:endParaRPr lang="en-US" b="1"/>
          </a:p>
          <a:p>
            <a:pPr lvl="1"/>
            <a:r>
              <a:rPr lang="en-US" b="1">
                <a:latin typeface="Arial"/>
                <a:cs typeface="Arial"/>
              </a:rPr>
              <a:t>Who:</a:t>
            </a:r>
            <a:r>
              <a:rPr lang="en-US">
                <a:latin typeface="Arial"/>
                <a:cs typeface="Arial"/>
              </a:rPr>
              <a:t> Chrysanthemum</a:t>
            </a:r>
            <a:endParaRPr lang="en-US"/>
          </a:p>
          <a:p>
            <a:pPr lvl="1"/>
            <a:r>
              <a:rPr lang="en-US" b="1">
                <a:latin typeface="Arial"/>
                <a:cs typeface="Arial"/>
              </a:rPr>
              <a:t>Did What:</a:t>
            </a:r>
            <a:r>
              <a:rPr lang="en-US">
                <a:latin typeface="Arial"/>
                <a:cs typeface="Arial"/>
              </a:rPr>
              <a:t> was sad about her name. </a:t>
            </a:r>
            <a:endParaRPr lang="en-US"/>
          </a:p>
          <a:p>
            <a:pPr marL="742950" indent="-514350">
              <a:buAutoNum type="arabicPeriod"/>
            </a:pPr>
            <a:r>
              <a:rPr lang="en-US" b="1">
                <a:latin typeface="Arial"/>
                <a:cs typeface="Arial"/>
              </a:rPr>
              <a:t>Write your sentence:</a:t>
            </a:r>
            <a:r>
              <a:rPr lang="en-US">
                <a:latin typeface="Arial"/>
                <a:cs typeface="Arial"/>
              </a:rPr>
              <a:t> Chrysanthemum was sad about her name.</a:t>
            </a:r>
          </a:p>
          <a:p>
            <a:pPr marL="742950" indent="-514350">
              <a:buAutoNum type="arabicPeriod"/>
            </a:pPr>
            <a:r>
              <a:rPr lang="en-US" b="1">
                <a:latin typeface="Arial"/>
                <a:cs typeface="Arial"/>
              </a:rPr>
              <a:t>Extension:</a:t>
            </a:r>
            <a:r>
              <a:rPr lang="en-US">
                <a:latin typeface="Arial"/>
                <a:cs typeface="Arial"/>
              </a:rPr>
              <a:t> One day at school, Chrysanthemum was sad because she was made fun of for her name.</a:t>
            </a:r>
            <a:endParaRPr lang="en-US" sz="2800"/>
          </a:p>
          <a:p>
            <a:pPr marL="0" indent="0">
              <a:buNone/>
            </a:pPr>
            <a:endParaRPr lang="en-US" sz="2800"/>
          </a:p>
          <a:p>
            <a:pPr marL="0" indent="0">
              <a:buNone/>
            </a:pPr>
            <a:endParaRPr lang="en-US" sz="2800"/>
          </a:p>
          <a:p>
            <a:pPr marL="914400" lvl="1">
              <a:buAutoNum type="arabicPeriod"/>
            </a:pPr>
            <a:endParaRPr lang="en-US" sz="2800"/>
          </a:p>
          <a:p>
            <a:pPr lvl="1" indent="0">
              <a:buNone/>
            </a:pPr>
            <a:endParaRPr lang="en-US" sz="2800"/>
          </a:p>
          <a:p>
            <a:pPr marL="457200">
              <a:buFont typeface="Arial" panose="020B0604020202020204" pitchFamily="34" charset="0"/>
              <a:buAutoNum type="arabicPeriod"/>
            </a:pPr>
            <a:endParaRPr lang="en-US" sz="3200"/>
          </a:p>
          <a:p>
            <a:pPr marL="914400" lvl="1" indent="-514350">
              <a:buFont typeface="Arial" panose="020B0604020202020204" pitchFamily="34" charset="0"/>
              <a:buAutoNum type="arabicPeriod"/>
            </a:pPr>
            <a:endParaRPr lang="en-US" sz="2800"/>
          </a:p>
          <a:p>
            <a:pPr marL="914400" lvl="1" indent="-514350">
              <a:buFont typeface="Calibri Light" panose="020F0302020204030204"/>
              <a:buAutoNum type="arabicPeriod"/>
            </a:pPr>
            <a:endParaRPr lang="en-US"/>
          </a:p>
          <a:p>
            <a:pPr marL="0" indent="0">
              <a:buNone/>
            </a:pPr>
            <a:endParaRPr lang="en-US"/>
          </a:p>
        </p:txBody>
      </p:sp>
    </p:spTree>
    <p:extLst>
      <p:ext uri="{BB962C8B-B14F-4D97-AF65-F5344CB8AC3E}">
        <p14:creationId xmlns:p14="http://schemas.microsoft.com/office/powerpoint/2010/main" val="1572594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How to Implement: 2-8</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vert="horz" lIns="91440" tIns="45720" rIns="91440" bIns="45720" rtlCol="0" anchor="t">
            <a:noAutofit/>
          </a:bodyPr>
          <a:lstStyle/>
          <a:p>
            <a:pPr marL="0" indent="0">
              <a:buNone/>
            </a:pPr>
            <a:r>
              <a:rPr lang="en-US">
                <a:latin typeface="Arial"/>
                <a:cs typeface="Arial"/>
              </a:rPr>
              <a:t>Assign a passage to students and </a:t>
            </a:r>
            <a:r>
              <a:rPr lang="en-US" b="1">
                <a:latin typeface="Arial"/>
                <a:cs typeface="Arial"/>
              </a:rPr>
              <a:t>model</a:t>
            </a:r>
            <a:r>
              <a:rPr lang="en-US">
                <a:latin typeface="Arial"/>
                <a:cs typeface="Arial"/>
              </a:rPr>
              <a:t> the following steps. </a:t>
            </a:r>
            <a:endParaRPr lang="en-US"/>
          </a:p>
          <a:p>
            <a:pPr marL="914400" lvl="1" indent="-514350">
              <a:buFont typeface="+mj-lt"/>
              <a:buAutoNum type="arabicPeriod"/>
            </a:pPr>
            <a:r>
              <a:rPr lang="en-US" sz="2800">
                <a:latin typeface="Arial"/>
                <a:cs typeface="Arial"/>
              </a:rPr>
              <a:t>Read the text (or a portion of for longer pieces) and write down the important ideas.</a:t>
            </a:r>
          </a:p>
          <a:p>
            <a:pPr marL="914400" lvl="1" indent="-514350">
              <a:buFont typeface="+mj-lt"/>
              <a:buAutoNum type="arabicPeriod"/>
            </a:pPr>
            <a:r>
              <a:rPr lang="en-US" sz="2800">
                <a:latin typeface="Arial"/>
                <a:cs typeface="Arial"/>
              </a:rPr>
              <a:t>Using the important ideas, write a summary of no more than 20 words.</a:t>
            </a:r>
          </a:p>
          <a:p>
            <a:pPr marL="914400" lvl="1" indent="-514350">
              <a:buFont typeface="+mj-lt"/>
              <a:buAutoNum type="arabicPeriod"/>
            </a:pPr>
            <a:r>
              <a:rPr lang="en-US" sz="2800">
                <a:latin typeface="Arial"/>
                <a:cs typeface="Arial"/>
              </a:rPr>
              <a:t>Continue portion by portion for longer pieces until assigned text is completed.</a:t>
            </a:r>
          </a:p>
          <a:p>
            <a:pPr marL="914400" lvl="1" indent="-514350">
              <a:buFont typeface="+mj-lt"/>
              <a:buAutoNum type="arabicPeriod"/>
            </a:pPr>
            <a:r>
              <a:rPr lang="en-US" sz="2800">
                <a:latin typeface="Arial"/>
                <a:cs typeface="Arial"/>
              </a:rPr>
              <a:t>Write a short summary of the text selection in your own words. </a:t>
            </a:r>
            <a:endParaRPr lang="en-US" sz="2800"/>
          </a:p>
          <a:p>
            <a:pPr marL="0" indent="0">
              <a:buNone/>
            </a:pPr>
            <a:endParaRPr lang="en-US"/>
          </a:p>
        </p:txBody>
      </p:sp>
    </p:spTree>
    <p:extLst>
      <p:ext uri="{BB962C8B-B14F-4D97-AF65-F5344CB8AC3E}">
        <p14:creationId xmlns:p14="http://schemas.microsoft.com/office/powerpoint/2010/main" val="3295164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GIST Template</a:t>
            </a:r>
            <a:endParaRPr lang="en-US" sz="4000"/>
          </a:p>
        </p:txBody>
      </p:sp>
      <p:pic>
        <p:nvPicPr>
          <p:cNvPr id="6" name="Picture 6" descr="Text, table&#10;&#10;Description automatically generated">
            <a:extLst>
              <a:ext uri="{FF2B5EF4-FFF2-40B4-BE49-F238E27FC236}">
                <a16:creationId xmlns:a16="http://schemas.microsoft.com/office/drawing/2014/main" id="{27A9BFCF-8D3C-4087-8A02-88C5892952F3}"/>
              </a:ext>
            </a:extLst>
          </p:cNvPr>
          <p:cNvPicPr>
            <a:picLocks noChangeAspect="1"/>
          </p:cNvPicPr>
          <p:nvPr/>
        </p:nvPicPr>
        <p:blipFill>
          <a:blip r:embed="rId3"/>
          <a:stretch>
            <a:fillRect/>
          </a:stretch>
        </p:blipFill>
        <p:spPr>
          <a:xfrm>
            <a:off x="3971365" y="798524"/>
            <a:ext cx="3863789" cy="5054765"/>
          </a:xfrm>
          <a:prstGeom prst="rect">
            <a:avLst/>
          </a:prstGeom>
        </p:spPr>
      </p:pic>
    </p:spTree>
    <p:extLst>
      <p:ext uri="{BB962C8B-B14F-4D97-AF65-F5344CB8AC3E}">
        <p14:creationId xmlns:p14="http://schemas.microsoft.com/office/powerpoint/2010/main" val="1402817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3</a:t>
            </a:fld>
            <a:endParaRPr lang="en-US"/>
          </a:p>
        </p:txBody>
      </p:sp>
    </p:spTree>
    <p:extLst>
      <p:ext uri="{BB962C8B-B14F-4D97-AF65-F5344CB8AC3E}">
        <p14:creationId xmlns:p14="http://schemas.microsoft.com/office/powerpoint/2010/main" val="265557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9BC291-C933-664D-9A12-AC532E92B333}"/>
              </a:ext>
            </a:extLst>
          </p:cNvPr>
          <p:cNvSpPr>
            <a:spLocks noGrp="1"/>
          </p:cNvSpPr>
          <p:nvPr>
            <p:ph type="sldNum" sz="quarter" idx="12"/>
          </p:nvPr>
        </p:nvSpPr>
        <p:spPr/>
        <p:txBody>
          <a:bodyPr/>
          <a:lstStyle/>
          <a:p>
            <a:fld id="{84E24DD3-0117-F947-8F74-C808912B5A2D}" type="slidenum">
              <a:rPr lang="en-US" smtClean="0"/>
              <a:t>30</a:t>
            </a:fld>
            <a:endParaRPr lang="en-US"/>
          </a:p>
        </p:txBody>
      </p:sp>
      <p:sp>
        <p:nvSpPr>
          <p:cNvPr id="3" name="Title 2">
            <a:extLst>
              <a:ext uri="{FF2B5EF4-FFF2-40B4-BE49-F238E27FC236}">
                <a16:creationId xmlns:a16="http://schemas.microsoft.com/office/drawing/2014/main" id="{5D62CA80-280C-A74F-BC49-DCDD6810CBB4}"/>
              </a:ext>
            </a:extLst>
          </p:cNvPr>
          <p:cNvSpPr>
            <a:spLocks noGrp="1"/>
          </p:cNvSpPr>
          <p:nvPr>
            <p:ph type="ctrTitle"/>
          </p:nvPr>
        </p:nvSpPr>
        <p:spPr/>
        <p:txBody>
          <a:bodyPr>
            <a:normAutofit fontScale="90000"/>
          </a:bodyPr>
          <a:lstStyle/>
          <a:p>
            <a:br>
              <a:rPr lang="en-US"/>
            </a:br>
            <a:r>
              <a:rPr lang="en-US" sz="6700">
                <a:latin typeface="Arial"/>
                <a:cs typeface="Arial"/>
              </a:rPr>
              <a:t>Writing to Demonstrate Knowledge </a:t>
            </a:r>
          </a:p>
        </p:txBody>
      </p:sp>
      <p:sp>
        <p:nvSpPr>
          <p:cNvPr id="5" name="TextBox 4">
            <a:extLst>
              <a:ext uri="{FF2B5EF4-FFF2-40B4-BE49-F238E27FC236}">
                <a16:creationId xmlns:a16="http://schemas.microsoft.com/office/drawing/2014/main" id="{7B8F499C-FAF8-439F-98FE-E7365326F3A0}"/>
              </a:ext>
            </a:extLst>
          </p:cNvPr>
          <p:cNvSpPr txBox="1"/>
          <p:nvPr/>
        </p:nvSpPr>
        <p:spPr>
          <a:xfrm>
            <a:off x="1158815" y="3611065"/>
            <a:ext cx="2743200"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3200">
                <a:solidFill>
                  <a:schemeClr val="accent3">
                    <a:lumMod val="50000"/>
                  </a:schemeClr>
                </a:solidFill>
                <a:latin typeface="Arial"/>
                <a:cs typeface="Arial"/>
              </a:rPr>
              <a:t>Dessert</a:t>
            </a:r>
            <a:r>
              <a:rPr lang="en-US" sz="3200" b="1">
                <a:solidFill>
                  <a:schemeClr val="accent3">
                    <a:lumMod val="50000"/>
                  </a:schemeClr>
                </a:solidFill>
                <a:latin typeface="Arial"/>
                <a:cs typeface="Arial"/>
              </a:rPr>
              <a:t> </a:t>
            </a:r>
            <a:endParaRPr lang="en-US" sz="3200" b="1">
              <a:solidFill>
                <a:schemeClr val="accent3">
                  <a:lumMod val="50000"/>
                </a:schemeClr>
              </a:solidFill>
              <a:latin typeface="Arial" panose="020B0604020202020204" pitchFamily="34" charset="0"/>
              <a:cs typeface="Arial" panose="020B0604020202020204" pitchFamily="34" charset="0"/>
            </a:endParaRPr>
          </a:p>
        </p:txBody>
      </p:sp>
      <p:pic>
        <p:nvPicPr>
          <p:cNvPr id="4" name="Picture 5" descr="Cupcake with blue icing">
            <a:extLst>
              <a:ext uri="{FF2B5EF4-FFF2-40B4-BE49-F238E27FC236}">
                <a16:creationId xmlns:a16="http://schemas.microsoft.com/office/drawing/2014/main" id="{9EB6F04E-1633-40ED-8E2E-643B785B9C59}"/>
              </a:ext>
            </a:extLst>
          </p:cNvPr>
          <p:cNvPicPr>
            <a:picLocks noChangeAspect="1"/>
          </p:cNvPicPr>
          <p:nvPr/>
        </p:nvPicPr>
        <p:blipFill>
          <a:blip r:embed="rId3"/>
          <a:stretch>
            <a:fillRect/>
          </a:stretch>
        </p:blipFill>
        <p:spPr>
          <a:xfrm>
            <a:off x="7476417" y="3528501"/>
            <a:ext cx="3477490" cy="2320636"/>
          </a:xfrm>
          <a:prstGeom prst="rect">
            <a:avLst/>
          </a:prstGeom>
        </p:spPr>
      </p:pic>
    </p:spTree>
    <p:extLst>
      <p:ext uri="{BB962C8B-B14F-4D97-AF65-F5344CB8AC3E}">
        <p14:creationId xmlns:p14="http://schemas.microsoft.com/office/powerpoint/2010/main" val="3378235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Writing to Demonstrate Knowledge</a:t>
            </a:r>
            <a:endParaRPr lang="en-US" sz="4000">
              <a:solidFill>
                <a:srgbClr val="00206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88347"/>
            <a:ext cx="10515600" cy="4584097"/>
          </a:xfrm>
        </p:spPr>
        <p:txBody>
          <a:bodyPr vert="horz" lIns="91440" tIns="45720" rIns="91440" bIns="45720" rtlCol="0" anchor="t">
            <a:noAutofit/>
          </a:bodyPr>
          <a:lstStyle/>
          <a:p>
            <a:pPr marL="0" indent="0">
              <a:buNone/>
            </a:pPr>
            <a:r>
              <a:rPr lang="en-US" sz="3200">
                <a:latin typeface="Arial"/>
                <a:cs typeface="Arial"/>
              </a:rPr>
              <a:t>Writing to demonstrate knowledge:</a:t>
            </a:r>
            <a:endParaRPr lang="en-US"/>
          </a:p>
          <a:p>
            <a:r>
              <a:rPr lang="en-US" sz="3200">
                <a:latin typeface="Arial"/>
                <a:cs typeface="Arial"/>
              </a:rPr>
              <a:t>is used to apply students’ knowledge of the text;</a:t>
            </a:r>
          </a:p>
          <a:p>
            <a:r>
              <a:rPr lang="en-US" sz="3200">
                <a:latin typeface="Arial"/>
                <a:cs typeface="Arial"/>
              </a:rPr>
              <a:t>responds to a text dependent writing prompt through a specific mode of writing;</a:t>
            </a:r>
          </a:p>
          <a:p>
            <a:r>
              <a:rPr lang="en-US" sz="3200">
                <a:latin typeface="Arial"/>
                <a:cs typeface="Arial"/>
              </a:rPr>
              <a:t>uses specific graphic organizers to structure and assist students with organizing their ideas and writing;</a:t>
            </a:r>
          </a:p>
          <a:p>
            <a:r>
              <a:rPr lang="en-US" sz="3200">
                <a:latin typeface="Arial"/>
                <a:cs typeface="Arial"/>
              </a:rPr>
              <a:t>has a focus on structure and mechanics.</a:t>
            </a:r>
            <a:endParaRPr lang="en-US" sz="3200"/>
          </a:p>
          <a:p>
            <a:pPr marL="0" indent="0">
              <a:buNone/>
            </a:pPr>
            <a:endParaRPr lang="en-US"/>
          </a:p>
          <a:p>
            <a:endParaRPr lang="en-US"/>
          </a:p>
        </p:txBody>
      </p:sp>
    </p:spTree>
    <p:extLst>
      <p:ext uri="{BB962C8B-B14F-4D97-AF65-F5344CB8AC3E}">
        <p14:creationId xmlns:p14="http://schemas.microsoft.com/office/powerpoint/2010/main" val="6960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326448-EB15-8F4C-AD02-E9417E91BDF1}"/>
              </a:ext>
            </a:extLst>
          </p:cNvPr>
          <p:cNvSpPr txBox="1"/>
          <p:nvPr/>
        </p:nvSpPr>
        <p:spPr>
          <a:xfrm>
            <a:off x="491448" y="1179054"/>
            <a:ext cx="4245444" cy="3932592"/>
          </a:xfrm>
          <a:prstGeom prst="rect">
            <a:avLst/>
          </a:prstGeom>
        </p:spPr>
        <p:txBody>
          <a:bodyPr vert="horz" wrap="square" lIns="91440" tIns="45720" rIns="91440" bIns="45720" rtlCol="0" anchor="ctr">
            <a:noAutofit/>
          </a:bodyPr>
          <a:lstStyle/>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ctr"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1" i="0" u="none" strike="noStrike" kern="1200">
                <a:solidFill>
                  <a:srgbClr val="FFFFFF"/>
                </a:solidFill>
                <a:effectLst/>
                <a:latin typeface="Calibri" panose="020F0502020204030204" pitchFamily="34" charset="0"/>
              </a:rPr>
              <a:t> </a:t>
            </a:r>
            <a:endParaRPr lang="en-US" sz="1800" b="0" i="0" u="none" strike="noStrike">
              <a:effectLst/>
              <a:latin typeface="Arial" panose="020B0604020202020204" pitchFamily="34" charset="0"/>
            </a:endParaRPr>
          </a:p>
          <a:p>
            <a:pPr marL="0" marR="0" algn="l" rtl="0" eaLnBrk="1" fontAlgn="t" latinLnBrk="0" hangingPunct="1">
              <a:lnSpc>
                <a:spcPct val="115000"/>
              </a:lnSpc>
              <a:spcBef>
                <a:spcPts val="0"/>
              </a:spcBef>
              <a:spcAft>
                <a:spcPts val="0"/>
              </a:spcAft>
            </a:pPr>
            <a:r>
              <a:rPr lang="en-US" sz="18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p>
            <a:pPr algn="l" fontAlgn="base"/>
            <a:endParaRPr lang="en-US" sz="2800" b="1">
              <a:solidFill>
                <a:srgbClr val="EF3A5B"/>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a:lstStyle/>
          <a:p>
            <a:r>
              <a:rPr lang="en-US" altLang="en-US" sz="2800" b="1" i="1">
                <a:latin typeface="Arial" panose="020B0604020202020204" pitchFamily="34" charset="0"/>
                <a:ea typeface="ＭＳ Ｐゴシック" pitchFamily="-112" charset="-128"/>
                <a:cs typeface="Arial" panose="020B0604020202020204" pitchFamily="34" charset="0"/>
              </a:rPr>
              <a:t>Four-square writing </a:t>
            </a:r>
            <a:r>
              <a:rPr lang="en-US" altLang="en-US" sz="2800">
                <a:latin typeface="Arial" panose="020B0604020202020204" pitchFamily="34" charset="0"/>
                <a:ea typeface="ＭＳ Ｐゴシック" pitchFamily="-112" charset="-128"/>
                <a:cs typeface="Arial" panose="020B0604020202020204" pitchFamily="34" charset="0"/>
              </a:rPr>
              <a:t>is a method for teaching basic writing skills that is applicable across grade levels (K-12) and curriculum areas. The four-square organizer can be used to organize information for narrative, expository, and opinion forms of writing.</a:t>
            </a:r>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sz="4000">
                <a:latin typeface="Arial"/>
                <a:cs typeface="Arial"/>
              </a:rPr>
              <a:t>Four-Square Writing</a:t>
            </a:r>
          </a:p>
        </p:txBody>
      </p:sp>
      <p:graphicFrame>
        <p:nvGraphicFramePr>
          <p:cNvPr id="6" name="Table 5">
            <a:extLst>
              <a:ext uri="{FF2B5EF4-FFF2-40B4-BE49-F238E27FC236}">
                <a16:creationId xmlns:a16="http://schemas.microsoft.com/office/drawing/2014/main" id="{11A23CC9-D3A8-4072-80C1-9719B135F294}"/>
              </a:ext>
            </a:extLst>
          </p:cNvPr>
          <p:cNvGraphicFramePr>
            <a:graphicFrameLocks noGrp="1"/>
          </p:cNvGraphicFramePr>
          <p:nvPr>
            <p:extLst>
              <p:ext uri="{D42A27DB-BD31-4B8C-83A1-F6EECF244321}">
                <p14:modId xmlns:p14="http://schemas.microsoft.com/office/powerpoint/2010/main" val="649626147"/>
              </p:ext>
            </p:extLst>
          </p:nvPr>
        </p:nvGraphicFramePr>
        <p:xfrm>
          <a:off x="825851" y="1179054"/>
          <a:ext cx="3576638" cy="3330575"/>
        </p:xfrm>
        <a:graphic>
          <a:graphicData uri="http://schemas.openxmlformats.org/drawingml/2006/table">
            <a:tbl>
              <a:tblPr firstRow="1" firstCol="1" bandRow="1">
                <a:tableStyleId>{5C22544A-7EE6-4342-B048-85BDC9FD1C3A}</a:tableStyleId>
              </a:tblPr>
              <a:tblGrid>
                <a:gridCol w="1844824">
                  <a:extLst>
                    <a:ext uri="{9D8B030D-6E8A-4147-A177-3AD203B41FA5}">
                      <a16:colId xmlns:a16="http://schemas.microsoft.com/office/drawing/2014/main" val="20000"/>
                    </a:ext>
                  </a:extLst>
                </a:gridCol>
                <a:gridCol w="1731814">
                  <a:extLst>
                    <a:ext uri="{9D8B030D-6E8A-4147-A177-3AD203B41FA5}">
                      <a16:colId xmlns:a16="http://schemas.microsoft.com/office/drawing/2014/main" val="20001"/>
                    </a:ext>
                  </a:extLst>
                </a:gridCol>
              </a:tblGrid>
              <a:tr h="1717534">
                <a:tc>
                  <a:txBody>
                    <a:bodyPr/>
                    <a:lstStyle/>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latin typeface="Calibri"/>
                        <a:cs typeface="Times New Roman"/>
                      </a:endParaRPr>
                    </a:p>
                  </a:txBody>
                  <a:tcPr marL="45756" marR="45756" marT="0" marB="0"/>
                </a:tc>
                <a:tc>
                  <a:txBody>
                    <a:bodyPr/>
                    <a:lstStyle/>
                    <a:p>
                      <a:pPr marL="0" marR="0">
                        <a:lnSpc>
                          <a:spcPct val="115000"/>
                        </a:lnSpc>
                        <a:spcBef>
                          <a:spcPts val="0"/>
                        </a:spcBef>
                        <a:spcAft>
                          <a:spcPts val="0"/>
                        </a:spcAft>
                      </a:pPr>
                      <a:endParaRPr lang="en-US" sz="700">
                        <a:effectLst/>
                        <a:latin typeface="Calibri"/>
                        <a:cs typeface="Times New Roman"/>
                      </a:endParaRPr>
                    </a:p>
                  </a:txBody>
                  <a:tcPr marL="45756" marR="45756" marT="0" marB="0"/>
                </a:tc>
                <a:extLst>
                  <a:ext uri="{0D108BD9-81ED-4DB2-BD59-A6C34878D82A}">
                    <a16:rowId xmlns:a16="http://schemas.microsoft.com/office/drawing/2014/main" val="10000"/>
                  </a:ext>
                </a:extLst>
              </a:tr>
              <a:tr h="1613041">
                <a:tc>
                  <a:txBody>
                    <a:bodyPr/>
                    <a:lstStyle/>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gn="ctr">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endParaRPr>
                    </a:p>
                    <a:p>
                      <a:pPr marL="0" marR="0">
                        <a:lnSpc>
                          <a:spcPct val="115000"/>
                        </a:lnSpc>
                        <a:spcBef>
                          <a:spcPts val="0"/>
                        </a:spcBef>
                        <a:spcAft>
                          <a:spcPts val="0"/>
                        </a:spcAft>
                      </a:pPr>
                      <a:endParaRPr lang="en-US" sz="700">
                        <a:effectLst/>
                        <a:latin typeface="Calibri"/>
                        <a:cs typeface="Times New Roman"/>
                      </a:endParaRPr>
                    </a:p>
                  </a:txBody>
                  <a:tcPr marL="45756" marR="45756" marT="0" marB="0"/>
                </a:tc>
                <a:tc>
                  <a:txBody>
                    <a:bodyPr/>
                    <a:lstStyle/>
                    <a:p>
                      <a:pPr marL="0" marR="0">
                        <a:lnSpc>
                          <a:spcPct val="115000"/>
                        </a:lnSpc>
                        <a:spcBef>
                          <a:spcPts val="0"/>
                        </a:spcBef>
                        <a:spcAft>
                          <a:spcPts val="0"/>
                        </a:spcAft>
                      </a:pPr>
                      <a:endParaRPr lang="en-US" sz="700">
                        <a:effectLst/>
                        <a:latin typeface="Calibri"/>
                        <a:cs typeface="Times New Roman"/>
                      </a:endParaRPr>
                    </a:p>
                  </a:txBody>
                  <a:tcPr marL="45756" marR="45756" marT="0" marB="0">
                    <a:solidFill>
                      <a:srgbClr val="A74A7A"/>
                    </a:solidFill>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893B9045-3A8E-4196-8E4A-4E2921DCAFDF}"/>
              </a:ext>
            </a:extLst>
          </p:cNvPr>
          <p:cNvSpPr/>
          <p:nvPr/>
        </p:nvSpPr>
        <p:spPr>
          <a:xfrm>
            <a:off x="1752157" y="2590800"/>
            <a:ext cx="1724025" cy="838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defRPr/>
            </a:pPr>
            <a:endParaRPr lang="en-US"/>
          </a:p>
        </p:txBody>
      </p:sp>
    </p:spTree>
    <p:extLst>
      <p:ext uri="{BB962C8B-B14F-4D97-AF65-F5344CB8AC3E}">
        <p14:creationId xmlns:p14="http://schemas.microsoft.com/office/powerpoint/2010/main" val="2228034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Paragraph to Essays</a:t>
            </a:r>
          </a:p>
        </p:txBody>
      </p:sp>
      <p:pic>
        <p:nvPicPr>
          <p:cNvPr id="5" name="Picture 4">
            <a:extLst>
              <a:ext uri="{FF2B5EF4-FFF2-40B4-BE49-F238E27FC236}">
                <a16:creationId xmlns:a16="http://schemas.microsoft.com/office/drawing/2014/main" id="{521F2448-5618-4164-B426-F51B05E2A4C9}"/>
              </a:ext>
            </a:extLst>
          </p:cNvPr>
          <p:cNvPicPr>
            <a:picLocks noChangeAspect="1"/>
          </p:cNvPicPr>
          <p:nvPr/>
        </p:nvPicPr>
        <p:blipFill>
          <a:blip r:embed="rId3"/>
          <a:stretch>
            <a:fillRect/>
          </a:stretch>
        </p:blipFill>
        <p:spPr>
          <a:xfrm>
            <a:off x="688369" y="821277"/>
            <a:ext cx="4582274" cy="5107463"/>
          </a:xfrm>
          <a:prstGeom prst="rect">
            <a:avLst/>
          </a:prstGeom>
        </p:spPr>
      </p:pic>
      <p:pic>
        <p:nvPicPr>
          <p:cNvPr id="7" name="Picture 6">
            <a:extLst>
              <a:ext uri="{FF2B5EF4-FFF2-40B4-BE49-F238E27FC236}">
                <a16:creationId xmlns:a16="http://schemas.microsoft.com/office/drawing/2014/main" id="{880C40A2-D251-4219-9987-434B333D4DB8}"/>
              </a:ext>
            </a:extLst>
          </p:cNvPr>
          <p:cNvPicPr>
            <a:picLocks noChangeAspect="1"/>
          </p:cNvPicPr>
          <p:nvPr/>
        </p:nvPicPr>
        <p:blipFill>
          <a:blip r:embed="rId4"/>
          <a:stretch>
            <a:fillRect/>
          </a:stretch>
        </p:blipFill>
        <p:spPr>
          <a:xfrm>
            <a:off x="6462445" y="891371"/>
            <a:ext cx="4463783" cy="4871975"/>
          </a:xfrm>
          <a:prstGeom prst="rect">
            <a:avLst/>
          </a:prstGeom>
        </p:spPr>
      </p:pic>
    </p:spTree>
    <p:extLst>
      <p:ext uri="{BB962C8B-B14F-4D97-AF65-F5344CB8AC3E}">
        <p14:creationId xmlns:p14="http://schemas.microsoft.com/office/powerpoint/2010/main" val="3081436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Four Square Example (1st/2nd)</a:t>
            </a:r>
          </a:p>
        </p:txBody>
      </p:sp>
      <p:pic>
        <p:nvPicPr>
          <p:cNvPr id="3" name="Picture 3" descr="Table&#10;&#10;Description automatically generated">
            <a:extLst>
              <a:ext uri="{FF2B5EF4-FFF2-40B4-BE49-F238E27FC236}">
                <a16:creationId xmlns:a16="http://schemas.microsoft.com/office/drawing/2014/main" id="{210933B3-74D0-44E9-8949-C2718497860D}"/>
              </a:ext>
            </a:extLst>
          </p:cNvPr>
          <p:cNvPicPr>
            <a:picLocks noChangeAspect="1"/>
          </p:cNvPicPr>
          <p:nvPr/>
        </p:nvPicPr>
        <p:blipFill>
          <a:blip r:embed="rId3"/>
          <a:stretch>
            <a:fillRect/>
          </a:stretch>
        </p:blipFill>
        <p:spPr>
          <a:xfrm>
            <a:off x="1187115" y="1841074"/>
            <a:ext cx="10179157" cy="3678909"/>
          </a:xfrm>
          <a:prstGeom prst="rect">
            <a:avLst/>
          </a:prstGeom>
        </p:spPr>
      </p:pic>
      <p:sp>
        <p:nvSpPr>
          <p:cNvPr id="6" name="TextBox 5">
            <a:extLst>
              <a:ext uri="{FF2B5EF4-FFF2-40B4-BE49-F238E27FC236}">
                <a16:creationId xmlns:a16="http://schemas.microsoft.com/office/drawing/2014/main" id="{C38CA6EC-C395-409C-8776-34CFB2B0DE26}"/>
              </a:ext>
            </a:extLst>
          </p:cNvPr>
          <p:cNvSpPr txBox="1"/>
          <p:nvPr/>
        </p:nvSpPr>
        <p:spPr>
          <a:xfrm>
            <a:off x="640556" y="882282"/>
            <a:ext cx="1054179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2400" b="1">
                <a:solidFill>
                  <a:srgbClr val="3A484F"/>
                </a:solidFill>
                <a:latin typeface="Arial"/>
                <a:cs typeface="Arial"/>
              </a:rPr>
              <a:t>Narrative Prompt:</a:t>
            </a:r>
            <a:r>
              <a:rPr lang="en-US" sz="2400">
                <a:solidFill>
                  <a:srgbClr val="3A484F"/>
                </a:solidFill>
                <a:latin typeface="Arial"/>
                <a:cs typeface="Arial"/>
              </a:rPr>
              <a:t> Retell Chrysanthemum, including key details explaining Chrysanthemum’s reaction to her name at the end of the story. </a:t>
            </a:r>
            <a:endParaRPr lang="en-US"/>
          </a:p>
        </p:txBody>
      </p:sp>
    </p:spTree>
    <p:extLst>
      <p:ext uri="{BB962C8B-B14F-4D97-AF65-F5344CB8AC3E}">
        <p14:creationId xmlns:p14="http://schemas.microsoft.com/office/powerpoint/2010/main" val="3257909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Four Square: Taking it off the Squares</a:t>
            </a:r>
          </a:p>
        </p:txBody>
      </p:sp>
      <p:sp>
        <p:nvSpPr>
          <p:cNvPr id="6" name="TextBox 5">
            <a:extLst>
              <a:ext uri="{FF2B5EF4-FFF2-40B4-BE49-F238E27FC236}">
                <a16:creationId xmlns:a16="http://schemas.microsoft.com/office/drawing/2014/main" id="{C38CA6EC-C395-409C-8776-34CFB2B0DE26}"/>
              </a:ext>
            </a:extLst>
          </p:cNvPr>
          <p:cNvSpPr txBox="1"/>
          <p:nvPr/>
        </p:nvSpPr>
        <p:spPr>
          <a:xfrm>
            <a:off x="521493" y="1203036"/>
            <a:ext cx="11149010" cy="304698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3200">
                <a:solidFill>
                  <a:srgbClr val="595959"/>
                </a:solidFill>
                <a:latin typeface="Arial"/>
                <a:cs typeface="Arial"/>
              </a:rPr>
              <a:t>       One day at her new school, Chrysanthemum was teased about her new name. When she started school, her classmates made fun of her. Her parents told her not to worry about what they said. Chrysanthemum's teacher and family explained that her name was special. Chrysanthemum loved her name, and she felt special!</a:t>
            </a:r>
          </a:p>
        </p:txBody>
      </p:sp>
    </p:spTree>
    <p:extLst>
      <p:ext uri="{BB962C8B-B14F-4D97-AF65-F5344CB8AC3E}">
        <p14:creationId xmlns:p14="http://schemas.microsoft.com/office/powerpoint/2010/main" val="4101926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The House Organizer</a:t>
            </a:r>
            <a:r>
              <a:rPr lang="en-US">
                <a:solidFill>
                  <a:srgbClr val="002060"/>
                </a:solidFill>
                <a:latin typeface="Arial"/>
                <a:cs typeface="Arial"/>
              </a:rPr>
              <a:t> </a:t>
            </a:r>
            <a:endParaRPr lang="en-US" sz="2400">
              <a:solidFill>
                <a:srgbClr val="002060"/>
              </a:solidFill>
            </a:endParaRPr>
          </a:p>
        </p:txBody>
      </p:sp>
      <p:pic>
        <p:nvPicPr>
          <p:cNvPr id="4" name="Picture 4" descr="Diagram&#10;&#10;Description automatically generated">
            <a:extLst>
              <a:ext uri="{FF2B5EF4-FFF2-40B4-BE49-F238E27FC236}">
                <a16:creationId xmlns:a16="http://schemas.microsoft.com/office/drawing/2014/main" id="{AA0E14BE-F26F-403F-912F-5F4849261E48}"/>
              </a:ext>
            </a:extLst>
          </p:cNvPr>
          <p:cNvPicPr>
            <a:picLocks noGrp="1" noChangeAspect="1"/>
          </p:cNvPicPr>
          <p:nvPr>
            <p:ph idx="1"/>
          </p:nvPr>
        </p:nvPicPr>
        <p:blipFill>
          <a:blip r:embed="rId3"/>
          <a:stretch>
            <a:fillRect/>
          </a:stretch>
        </p:blipFill>
        <p:spPr>
          <a:xfrm>
            <a:off x="6614160" y="1001828"/>
            <a:ext cx="5379720" cy="4361935"/>
          </a:xfrm>
        </p:spPr>
      </p:pic>
      <p:sp>
        <p:nvSpPr>
          <p:cNvPr id="6" name="Content Placeholder 2">
            <a:extLst>
              <a:ext uri="{FF2B5EF4-FFF2-40B4-BE49-F238E27FC236}">
                <a16:creationId xmlns:a16="http://schemas.microsoft.com/office/drawing/2014/main" id="{8C319229-9CAE-4082-8D5C-CC9B065966F1}"/>
              </a:ext>
            </a:extLst>
          </p:cNvPr>
          <p:cNvSpPr txBox="1">
            <a:spLocks/>
          </p:cNvSpPr>
          <p:nvPr/>
        </p:nvSpPr>
        <p:spPr>
          <a:xfrm>
            <a:off x="838200" y="899949"/>
            <a:ext cx="5800165" cy="438281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latin typeface="Arial"/>
                <a:cs typeface="Arial"/>
              </a:rPr>
              <a:t>Compare and contrast texts</a:t>
            </a:r>
            <a:endParaRPr lang="en-US"/>
          </a:p>
          <a:p>
            <a:pPr marL="457200" indent="-457200"/>
            <a:r>
              <a:rPr lang="en-US">
                <a:latin typeface="Arial"/>
                <a:cs typeface="Arial"/>
              </a:rPr>
              <a:t>Determine details and examples that connect texts or support common theme</a:t>
            </a:r>
            <a:endParaRPr lang="en-US"/>
          </a:p>
          <a:p>
            <a:pPr marL="457200" indent="-457200"/>
            <a:r>
              <a:rPr lang="en-US">
                <a:latin typeface="Arial"/>
                <a:cs typeface="Arial"/>
              </a:rPr>
              <a:t>Organizer helps support structured response</a:t>
            </a:r>
            <a:endParaRPr lang="en-US"/>
          </a:p>
          <a:p>
            <a:pPr marL="457200" indent="-457200"/>
            <a:r>
              <a:rPr lang="en-US">
                <a:latin typeface="Arial"/>
                <a:cs typeface="Arial"/>
              </a:rPr>
              <a:t>Compare and contrast text themes, ideas, characters, perspectives, etc</a:t>
            </a:r>
            <a:endParaRPr lang="en-US"/>
          </a:p>
          <a:p>
            <a:pPr marL="0" indent="0">
              <a:buNone/>
            </a:pPr>
            <a:endParaRPr lang="en-US"/>
          </a:p>
          <a:p>
            <a:endParaRPr lang="en-US"/>
          </a:p>
        </p:txBody>
      </p:sp>
    </p:spTree>
    <p:extLst>
      <p:ext uri="{BB962C8B-B14F-4D97-AF65-F5344CB8AC3E}">
        <p14:creationId xmlns:p14="http://schemas.microsoft.com/office/powerpoint/2010/main" val="227264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The House Organizer Example</a:t>
            </a:r>
            <a:endParaRPr lang="en-US"/>
          </a:p>
        </p:txBody>
      </p:sp>
      <p:pic>
        <p:nvPicPr>
          <p:cNvPr id="6" name="Picture 6" descr="A picture containing shape&#10;&#10;Description automatically generated">
            <a:extLst>
              <a:ext uri="{FF2B5EF4-FFF2-40B4-BE49-F238E27FC236}">
                <a16:creationId xmlns:a16="http://schemas.microsoft.com/office/drawing/2014/main" id="{6AA4F9DA-AC06-4E28-9750-8DCE8EFD489E}"/>
              </a:ext>
            </a:extLst>
          </p:cNvPr>
          <p:cNvPicPr>
            <a:picLocks noChangeAspect="1"/>
          </p:cNvPicPr>
          <p:nvPr/>
        </p:nvPicPr>
        <p:blipFill>
          <a:blip r:embed="rId3"/>
          <a:stretch>
            <a:fillRect/>
          </a:stretch>
        </p:blipFill>
        <p:spPr>
          <a:xfrm>
            <a:off x="5758602" y="749909"/>
            <a:ext cx="6084291" cy="5225117"/>
          </a:xfrm>
          <a:prstGeom prst="rect">
            <a:avLst/>
          </a:prstGeom>
        </p:spPr>
      </p:pic>
      <p:sp>
        <p:nvSpPr>
          <p:cNvPr id="7" name="TextBox 6">
            <a:extLst>
              <a:ext uri="{FF2B5EF4-FFF2-40B4-BE49-F238E27FC236}">
                <a16:creationId xmlns:a16="http://schemas.microsoft.com/office/drawing/2014/main" id="{A2C033D6-DA92-4850-9430-2249D4729478}"/>
              </a:ext>
            </a:extLst>
          </p:cNvPr>
          <p:cNvSpPr txBox="1"/>
          <p:nvPr/>
        </p:nvSpPr>
        <p:spPr>
          <a:xfrm>
            <a:off x="4724400" y="1585268"/>
            <a:ext cx="1332556" cy="2616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endParaRPr lang="en-US" sz="1100" b="1">
              <a:solidFill>
                <a:srgbClr val="003B71"/>
              </a:solidFill>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D06EA910-3F82-4F02-B590-415BFEB330D2}"/>
              </a:ext>
            </a:extLst>
          </p:cNvPr>
          <p:cNvPicPr>
            <a:picLocks noChangeAspect="1"/>
          </p:cNvPicPr>
          <p:nvPr/>
        </p:nvPicPr>
        <p:blipFill>
          <a:blip r:embed="rId4"/>
          <a:stretch>
            <a:fillRect/>
          </a:stretch>
        </p:blipFill>
        <p:spPr>
          <a:xfrm>
            <a:off x="7425914" y="1952766"/>
            <a:ext cx="2743200" cy="673178"/>
          </a:xfrm>
          <a:prstGeom prst="rect">
            <a:avLst/>
          </a:prstGeom>
        </p:spPr>
      </p:pic>
      <p:pic>
        <p:nvPicPr>
          <p:cNvPr id="9" name="Picture 9">
            <a:extLst>
              <a:ext uri="{FF2B5EF4-FFF2-40B4-BE49-F238E27FC236}">
                <a16:creationId xmlns:a16="http://schemas.microsoft.com/office/drawing/2014/main" id="{ACFB4915-4ABF-4F92-82EF-0E4D718C7350}"/>
              </a:ext>
            </a:extLst>
          </p:cNvPr>
          <p:cNvPicPr>
            <a:picLocks noChangeAspect="1"/>
          </p:cNvPicPr>
          <p:nvPr/>
        </p:nvPicPr>
        <p:blipFill>
          <a:blip r:embed="rId5"/>
          <a:stretch>
            <a:fillRect/>
          </a:stretch>
        </p:blipFill>
        <p:spPr>
          <a:xfrm>
            <a:off x="6057900" y="3322062"/>
            <a:ext cx="2743200" cy="945397"/>
          </a:xfrm>
          <a:prstGeom prst="rect">
            <a:avLst/>
          </a:prstGeom>
        </p:spPr>
      </p:pic>
      <p:pic>
        <p:nvPicPr>
          <p:cNvPr id="10" name="Picture 10">
            <a:extLst>
              <a:ext uri="{FF2B5EF4-FFF2-40B4-BE49-F238E27FC236}">
                <a16:creationId xmlns:a16="http://schemas.microsoft.com/office/drawing/2014/main" id="{95D207F7-BAAC-4D75-93DC-B1738D4C23B4}"/>
              </a:ext>
            </a:extLst>
          </p:cNvPr>
          <p:cNvPicPr>
            <a:picLocks noChangeAspect="1"/>
          </p:cNvPicPr>
          <p:nvPr/>
        </p:nvPicPr>
        <p:blipFill>
          <a:blip r:embed="rId6"/>
          <a:stretch>
            <a:fillRect/>
          </a:stretch>
        </p:blipFill>
        <p:spPr>
          <a:xfrm>
            <a:off x="9104779" y="3428375"/>
            <a:ext cx="2278380" cy="785377"/>
          </a:xfrm>
          <a:prstGeom prst="rect">
            <a:avLst/>
          </a:prstGeom>
        </p:spPr>
      </p:pic>
      <p:pic>
        <p:nvPicPr>
          <p:cNvPr id="12" name="Picture 12">
            <a:extLst>
              <a:ext uri="{FF2B5EF4-FFF2-40B4-BE49-F238E27FC236}">
                <a16:creationId xmlns:a16="http://schemas.microsoft.com/office/drawing/2014/main" id="{8D49DAA6-692E-402A-890A-9471214222CE}"/>
              </a:ext>
            </a:extLst>
          </p:cNvPr>
          <p:cNvPicPr>
            <a:picLocks noChangeAspect="1"/>
          </p:cNvPicPr>
          <p:nvPr/>
        </p:nvPicPr>
        <p:blipFill>
          <a:blip r:embed="rId7"/>
          <a:stretch>
            <a:fillRect/>
          </a:stretch>
        </p:blipFill>
        <p:spPr>
          <a:xfrm>
            <a:off x="7589520" y="5220639"/>
            <a:ext cx="2743200" cy="501041"/>
          </a:xfrm>
          <a:prstGeom prst="rect">
            <a:avLst/>
          </a:prstGeom>
        </p:spPr>
      </p:pic>
      <p:pic>
        <p:nvPicPr>
          <p:cNvPr id="3" name="Picture 3" descr="Map&#10;&#10;Description automatically generated">
            <a:extLst>
              <a:ext uri="{FF2B5EF4-FFF2-40B4-BE49-F238E27FC236}">
                <a16:creationId xmlns:a16="http://schemas.microsoft.com/office/drawing/2014/main" id="{33C2DDC8-126C-4D50-85F0-DBFC26DE6100}"/>
              </a:ext>
            </a:extLst>
          </p:cNvPr>
          <p:cNvPicPr>
            <a:picLocks noChangeAspect="1"/>
          </p:cNvPicPr>
          <p:nvPr/>
        </p:nvPicPr>
        <p:blipFill>
          <a:blip r:embed="rId8"/>
          <a:stretch>
            <a:fillRect/>
          </a:stretch>
        </p:blipFill>
        <p:spPr>
          <a:xfrm>
            <a:off x="459613" y="2584773"/>
            <a:ext cx="2168105" cy="2413107"/>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008E0205-DCF6-43A5-B91C-9B52A1D73E79}"/>
              </a:ext>
            </a:extLst>
          </p:cNvPr>
          <p:cNvPicPr>
            <a:picLocks noChangeAspect="1"/>
          </p:cNvPicPr>
          <p:nvPr/>
        </p:nvPicPr>
        <p:blipFill>
          <a:blip r:embed="rId9"/>
          <a:stretch>
            <a:fillRect/>
          </a:stretch>
        </p:blipFill>
        <p:spPr>
          <a:xfrm>
            <a:off x="2954167" y="2607476"/>
            <a:ext cx="2311880" cy="2436446"/>
          </a:xfrm>
          <a:prstGeom prst="rect">
            <a:avLst/>
          </a:prstGeom>
        </p:spPr>
      </p:pic>
    </p:spTree>
    <p:extLst>
      <p:ext uri="{BB962C8B-B14F-4D97-AF65-F5344CB8AC3E}">
        <p14:creationId xmlns:p14="http://schemas.microsoft.com/office/powerpoint/2010/main" val="2587138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9852-6B14-4235-BD39-38F60E9BDE42}"/>
              </a:ext>
            </a:extLst>
          </p:cNvPr>
          <p:cNvSpPr>
            <a:spLocks noGrp="1"/>
          </p:cNvSpPr>
          <p:nvPr>
            <p:ph type="title"/>
          </p:nvPr>
        </p:nvSpPr>
        <p:spPr/>
        <p:txBody>
          <a:bodyPr/>
          <a:lstStyle/>
          <a:p>
            <a:r>
              <a:rPr lang="en-US">
                <a:solidFill>
                  <a:srgbClr val="002060"/>
                </a:solidFill>
              </a:rPr>
              <a:t>The House Organizer Example</a:t>
            </a:r>
            <a:endParaRPr lang="en-US"/>
          </a:p>
        </p:txBody>
      </p:sp>
      <p:pic>
        <p:nvPicPr>
          <p:cNvPr id="6" name="Picture 6" descr="A picture containing shape&#10;&#10;Description automatically generated">
            <a:extLst>
              <a:ext uri="{FF2B5EF4-FFF2-40B4-BE49-F238E27FC236}">
                <a16:creationId xmlns:a16="http://schemas.microsoft.com/office/drawing/2014/main" id="{6AF3A95F-F680-4762-B136-A8C4B51D9F09}"/>
              </a:ext>
            </a:extLst>
          </p:cNvPr>
          <p:cNvPicPr>
            <a:picLocks noChangeAspect="1"/>
          </p:cNvPicPr>
          <p:nvPr/>
        </p:nvPicPr>
        <p:blipFill>
          <a:blip r:embed="rId3"/>
          <a:stretch>
            <a:fillRect/>
          </a:stretch>
        </p:blipFill>
        <p:spPr>
          <a:xfrm>
            <a:off x="1975498" y="776803"/>
            <a:ext cx="8235819" cy="5225117"/>
          </a:xfrm>
          <a:prstGeom prst="rect">
            <a:avLst/>
          </a:prstGeom>
        </p:spPr>
      </p:pic>
      <p:sp>
        <p:nvSpPr>
          <p:cNvPr id="7" name="TextBox 6">
            <a:extLst>
              <a:ext uri="{FF2B5EF4-FFF2-40B4-BE49-F238E27FC236}">
                <a16:creationId xmlns:a16="http://schemas.microsoft.com/office/drawing/2014/main" id="{AD1C3766-7558-4EB0-96FA-8CE6858785E1}"/>
              </a:ext>
            </a:extLst>
          </p:cNvPr>
          <p:cNvSpPr txBox="1"/>
          <p:nvPr/>
        </p:nvSpPr>
        <p:spPr>
          <a:xfrm>
            <a:off x="4765823" y="1362747"/>
            <a:ext cx="2664892" cy="120032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2400" b="1">
                <a:solidFill>
                  <a:srgbClr val="003B71"/>
                </a:solidFill>
                <a:latin typeface="Arial"/>
                <a:cs typeface="Arial"/>
              </a:rPr>
              <a:t>Ping is more honest than the shepherd boy.</a:t>
            </a:r>
            <a:endParaRPr lang="en-US" sz="2400" b="1">
              <a:solidFill>
                <a:srgbClr val="003B7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5D0B657-B06C-4EE0-8320-0056086CCD99}"/>
              </a:ext>
            </a:extLst>
          </p:cNvPr>
          <p:cNvSpPr txBox="1"/>
          <p:nvPr/>
        </p:nvSpPr>
        <p:spPr>
          <a:xfrm>
            <a:off x="2124635" y="3000076"/>
            <a:ext cx="4231343" cy="175432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fontAlgn="base"/>
            <a:r>
              <a:rPr lang="en-US" b="1">
                <a:solidFill>
                  <a:srgbClr val="003B71"/>
                </a:solidFill>
                <a:latin typeface="Arial"/>
                <a:cs typeface="Arial"/>
              </a:rPr>
              <a:t>"The Empty Pot" </a:t>
            </a:r>
            <a:endParaRPr lang="en-US" b="1">
              <a:solidFill>
                <a:srgbClr val="003B71"/>
              </a:solidFill>
              <a:latin typeface="Arial" panose="020B0604020202020204" pitchFamily="34" charset="0"/>
              <a:cs typeface="Arial" panose="020B0604020202020204" pitchFamily="34" charset="0"/>
            </a:endParaRPr>
          </a:p>
          <a:p>
            <a:pPr algn="ctr"/>
            <a:endParaRPr lang="en-US" b="1">
              <a:solidFill>
                <a:srgbClr val="003B71"/>
              </a:solidFill>
              <a:latin typeface="Arial"/>
              <a:cs typeface="Arial"/>
            </a:endParaRPr>
          </a:p>
          <a:p>
            <a:r>
              <a:rPr lang="en-US" b="1">
                <a:solidFill>
                  <a:srgbClr val="003B71"/>
                </a:solidFill>
                <a:latin typeface="Arial"/>
                <a:cs typeface="Arial"/>
              </a:rPr>
              <a:t>- Ping tries to grow a flower</a:t>
            </a:r>
          </a:p>
          <a:p>
            <a:r>
              <a:rPr lang="en-US" b="1">
                <a:solidFill>
                  <a:srgbClr val="003B71"/>
                </a:solidFill>
                <a:latin typeface="Arial"/>
                <a:cs typeface="Arial"/>
              </a:rPr>
              <a:t>- he is ashamed when he sees the other beautiful flowers</a:t>
            </a:r>
          </a:p>
          <a:p>
            <a:r>
              <a:rPr lang="en-US" b="1">
                <a:solidFill>
                  <a:srgbClr val="003B71"/>
                </a:solidFill>
                <a:latin typeface="Arial"/>
                <a:cs typeface="Arial"/>
              </a:rPr>
              <a:t>- rewarded for being honest</a:t>
            </a:r>
          </a:p>
        </p:txBody>
      </p:sp>
      <p:sp>
        <p:nvSpPr>
          <p:cNvPr id="9" name="TextBox 8">
            <a:extLst>
              <a:ext uri="{FF2B5EF4-FFF2-40B4-BE49-F238E27FC236}">
                <a16:creationId xmlns:a16="http://schemas.microsoft.com/office/drawing/2014/main" id="{5036027C-8579-465D-A9BF-C9FFD2BA210A}"/>
              </a:ext>
            </a:extLst>
          </p:cNvPr>
          <p:cNvSpPr txBox="1"/>
          <p:nvPr/>
        </p:nvSpPr>
        <p:spPr>
          <a:xfrm>
            <a:off x="6096000" y="2969298"/>
            <a:ext cx="4231343" cy="181588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fontAlgn="base"/>
            <a:r>
              <a:rPr lang="en-US" sz="2000" b="1">
                <a:solidFill>
                  <a:srgbClr val="003B71"/>
                </a:solidFill>
                <a:latin typeface="Arial"/>
                <a:cs typeface="Arial"/>
              </a:rPr>
              <a:t>"The Boy Who Cried Wolf"</a:t>
            </a:r>
            <a:endParaRPr lang="en-US" sz="2000" b="1">
              <a:solidFill>
                <a:srgbClr val="003B71"/>
              </a:solidFill>
              <a:latin typeface="Arial" panose="020B0604020202020204" pitchFamily="34" charset="0"/>
              <a:cs typeface="Arial" panose="020B0604020202020204" pitchFamily="34" charset="0"/>
            </a:endParaRPr>
          </a:p>
          <a:p>
            <a:pPr algn="ctr"/>
            <a:endParaRPr lang="en-US" sz="2000" b="1">
              <a:solidFill>
                <a:srgbClr val="003B71"/>
              </a:solidFill>
              <a:latin typeface="Arial" panose="020B0604020202020204" pitchFamily="34" charset="0"/>
              <a:cs typeface="Arial" panose="020B0604020202020204" pitchFamily="34" charset="0"/>
            </a:endParaRPr>
          </a:p>
          <a:p>
            <a:r>
              <a:rPr lang="en-US" b="1">
                <a:solidFill>
                  <a:srgbClr val="003B71"/>
                </a:solidFill>
                <a:latin typeface="Arial"/>
                <a:cs typeface="Arial"/>
              </a:rPr>
              <a:t>- the shepherd boy cries wolf two times and tricks villagers </a:t>
            </a:r>
          </a:p>
          <a:p>
            <a:r>
              <a:rPr lang="en-US" b="1">
                <a:solidFill>
                  <a:srgbClr val="003B71"/>
                </a:solidFill>
                <a:latin typeface="Arial"/>
                <a:cs typeface="Arial"/>
              </a:rPr>
              <a:t>- villagers did not come because he had lied</a:t>
            </a:r>
          </a:p>
        </p:txBody>
      </p:sp>
      <p:sp>
        <p:nvSpPr>
          <p:cNvPr id="10" name="TextBox 9">
            <a:extLst>
              <a:ext uri="{FF2B5EF4-FFF2-40B4-BE49-F238E27FC236}">
                <a16:creationId xmlns:a16="http://schemas.microsoft.com/office/drawing/2014/main" id="{CEE2FB9E-6465-46FF-B5CB-385C3F73F232}"/>
              </a:ext>
            </a:extLst>
          </p:cNvPr>
          <p:cNvSpPr txBox="1"/>
          <p:nvPr/>
        </p:nvSpPr>
        <p:spPr>
          <a:xfrm>
            <a:off x="2294966" y="4993356"/>
            <a:ext cx="7602070" cy="9233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b="1">
                <a:solidFill>
                  <a:srgbClr val="003B71"/>
                </a:solidFill>
                <a:latin typeface="Arial"/>
                <a:cs typeface="Arial"/>
              </a:rPr>
              <a:t>- both about telling the truth</a:t>
            </a:r>
            <a:endParaRPr lang="en-US">
              <a:cs typeface="Calibri"/>
            </a:endParaRPr>
          </a:p>
          <a:p>
            <a:r>
              <a:rPr lang="en-US" b="1">
                <a:solidFill>
                  <a:srgbClr val="003B71"/>
                </a:solidFill>
                <a:latin typeface="Arial"/>
                <a:cs typeface="Arial"/>
              </a:rPr>
              <a:t>- shepherd boy did not tell the truth, so no one believed him</a:t>
            </a:r>
            <a:endParaRPr lang="en-US">
              <a:solidFill>
                <a:srgbClr val="000000"/>
              </a:solidFill>
              <a:latin typeface="Calibri" panose="020F0502020204030204"/>
              <a:cs typeface="Calibri" panose="020F0502020204030204"/>
            </a:endParaRPr>
          </a:p>
          <a:p>
            <a:r>
              <a:rPr lang="en-US" b="1">
                <a:solidFill>
                  <a:srgbClr val="003B71"/>
                </a:solidFill>
                <a:latin typeface="Arial"/>
                <a:cs typeface="Arial"/>
              </a:rPr>
              <a:t>- Ping was honest and was rewarded </a:t>
            </a:r>
          </a:p>
        </p:txBody>
      </p:sp>
    </p:spTree>
    <p:extLst>
      <p:ext uri="{BB962C8B-B14F-4D97-AF65-F5344CB8AC3E}">
        <p14:creationId xmlns:p14="http://schemas.microsoft.com/office/powerpoint/2010/main" val="26195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Additional Strategies for Writing</a:t>
            </a:r>
            <a:endParaRPr lang="en-US" sz="4000">
              <a:solidFill>
                <a:srgbClr val="00206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521899" y="1000591"/>
            <a:ext cx="11133826" cy="4382814"/>
          </a:xfrm>
        </p:spPr>
        <p:txBody>
          <a:bodyPr vert="horz" lIns="91440" tIns="45720" rIns="91440" bIns="45720" rtlCol="0" anchor="t">
            <a:noAutofit/>
          </a:bodyPr>
          <a:lstStyle/>
          <a:p>
            <a:pPr marL="457200" indent="-457200"/>
            <a:r>
              <a:rPr lang="en-US" sz="3200">
                <a:latin typeface="Arial"/>
                <a:cs typeface="Arial"/>
              </a:rPr>
              <a:t>MDE Text Dependent Writing Strategies Guide</a:t>
            </a:r>
          </a:p>
          <a:p>
            <a:pPr marL="457200" indent="-457200"/>
            <a:r>
              <a:rPr lang="en-US" sz="3200">
                <a:latin typeface="Arial"/>
                <a:cs typeface="Arial"/>
                <a:hlinkClick r:id="rId3"/>
              </a:rPr>
              <a:t>https://www.mdek12.org/sites/default/files/Offices/MDE/OAE/OEER/Literacy/Writing/3.22.21_types_of_writing_formatted2.pdf</a:t>
            </a:r>
            <a:r>
              <a:rPr lang="en-US" sz="3200">
                <a:latin typeface="Arial"/>
                <a:cs typeface="Arial"/>
              </a:rPr>
              <a:t> </a:t>
            </a:r>
            <a:endParaRPr lang="en-US"/>
          </a:p>
          <a:p>
            <a:pPr marL="0" indent="0">
              <a:buNone/>
            </a:pPr>
            <a:endParaRPr lang="en-US" sz="3200"/>
          </a:p>
          <a:p>
            <a:pPr marL="0" indent="0">
              <a:buNone/>
            </a:pPr>
            <a:endParaRPr lang="en-US"/>
          </a:p>
          <a:p>
            <a:pPr marL="457200" indent="-457200"/>
            <a:endParaRPr lang="en-US"/>
          </a:p>
          <a:p>
            <a:pPr marL="457200" indent="-457200"/>
            <a:endParaRPr lang="en-US"/>
          </a:p>
        </p:txBody>
      </p:sp>
      <p:pic>
        <p:nvPicPr>
          <p:cNvPr id="4" name="Picture 4" descr="Qr code&#10;&#10;Description automatically generated">
            <a:extLst>
              <a:ext uri="{FF2B5EF4-FFF2-40B4-BE49-F238E27FC236}">
                <a16:creationId xmlns:a16="http://schemas.microsoft.com/office/drawing/2014/main" id="{7B7E5610-7E27-42D3-AB62-1A12A184E668}"/>
              </a:ext>
            </a:extLst>
          </p:cNvPr>
          <p:cNvPicPr>
            <a:picLocks noChangeAspect="1"/>
          </p:cNvPicPr>
          <p:nvPr/>
        </p:nvPicPr>
        <p:blipFill>
          <a:blip r:embed="rId4"/>
          <a:stretch>
            <a:fillRect/>
          </a:stretch>
        </p:blipFill>
        <p:spPr>
          <a:xfrm>
            <a:off x="8667226" y="3092042"/>
            <a:ext cx="2631347" cy="2631347"/>
          </a:xfrm>
          <a:prstGeom prst="rect">
            <a:avLst/>
          </a:prstGeom>
        </p:spPr>
      </p:pic>
    </p:spTree>
    <p:extLst>
      <p:ext uri="{BB962C8B-B14F-4D97-AF65-F5344CB8AC3E}">
        <p14:creationId xmlns:p14="http://schemas.microsoft.com/office/powerpoint/2010/main" val="236568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Session Norms</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948285"/>
            <a:ext cx="10515600" cy="4382814"/>
          </a:xfrm>
        </p:spPr>
        <p:txBody>
          <a:bodyPr vert="horz" lIns="91440" tIns="45720" rIns="91440" bIns="45720" rtlCol="0" anchor="t">
            <a:normAutofit/>
          </a:bodyPr>
          <a:lstStyle/>
          <a:p>
            <a:pPr fontAlgn="base"/>
            <a:r>
              <a:rPr lang="en-US" sz="3200">
                <a:solidFill>
                  <a:schemeClr val="accent3">
                    <a:lumMod val="50000"/>
                  </a:schemeClr>
                </a:solidFill>
                <a:latin typeface="Arial"/>
                <a:cs typeface="Arial"/>
              </a:rPr>
              <a:t>Silence </a:t>
            </a:r>
            <a:r>
              <a:rPr lang="en-US" sz="3200" b="0" i="0" u="none" strike="noStrike">
                <a:solidFill>
                  <a:schemeClr val="accent3">
                    <a:lumMod val="50000"/>
                  </a:schemeClr>
                </a:solidFill>
                <a:effectLst/>
                <a:latin typeface="Arial"/>
                <a:cs typeface="Arial"/>
              </a:rPr>
              <a:t>your </a:t>
            </a:r>
            <a:r>
              <a:rPr lang="en-US" sz="3200">
                <a:solidFill>
                  <a:schemeClr val="accent3">
                    <a:lumMod val="50000"/>
                  </a:schemeClr>
                </a:solidFill>
                <a:latin typeface="Arial"/>
                <a:cs typeface="Arial"/>
              </a:rPr>
              <a:t>cell phones</a:t>
            </a:r>
            <a:r>
              <a:rPr lang="en-US" sz="3200" b="0" i="0" u="none" strike="noStrike">
                <a:solidFill>
                  <a:schemeClr val="accent3">
                    <a:lumMod val="50000"/>
                  </a:schemeClr>
                </a:solidFill>
                <a:effectLst/>
                <a:latin typeface="Arial"/>
                <a:cs typeface="Arial"/>
              </a:rPr>
              <a:t>.</a:t>
            </a:r>
          </a:p>
          <a:p>
            <a:r>
              <a:rPr lang="en-US" sz="3200">
                <a:solidFill>
                  <a:schemeClr val="accent3">
                    <a:lumMod val="50000"/>
                  </a:schemeClr>
                </a:solidFill>
                <a:latin typeface="Arial"/>
                <a:cs typeface="Arial"/>
              </a:rPr>
              <a:t>Please check and/</a:t>
            </a:r>
            <a:r>
              <a:rPr lang="en-US" sz="3200" b="0" i="0" u="none" strike="noStrike">
                <a:solidFill>
                  <a:schemeClr val="accent3">
                    <a:lumMod val="50000"/>
                  </a:schemeClr>
                </a:solidFill>
                <a:effectLst/>
                <a:latin typeface="Arial"/>
                <a:cs typeface="Arial"/>
              </a:rPr>
              <a:t>or </a:t>
            </a:r>
            <a:r>
              <a:rPr lang="en-US" sz="3200">
                <a:solidFill>
                  <a:schemeClr val="accent3">
                    <a:lumMod val="50000"/>
                  </a:schemeClr>
                </a:solidFill>
                <a:latin typeface="Arial"/>
                <a:cs typeface="Arial"/>
              </a:rPr>
              <a:t>reply </a:t>
            </a:r>
            <a:r>
              <a:rPr lang="en-US" sz="3200" b="0" i="0" u="none" strike="noStrike">
                <a:solidFill>
                  <a:schemeClr val="accent3">
                    <a:lumMod val="50000"/>
                  </a:schemeClr>
                </a:solidFill>
                <a:effectLst/>
                <a:latin typeface="Arial"/>
                <a:cs typeface="Arial"/>
              </a:rPr>
              <a:t>to </a:t>
            </a:r>
            <a:r>
              <a:rPr lang="en-US" sz="3200">
                <a:solidFill>
                  <a:schemeClr val="accent3">
                    <a:lumMod val="50000"/>
                  </a:schemeClr>
                </a:solidFill>
                <a:latin typeface="Arial"/>
                <a:cs typeface="Arial"/>
              </a:rPr>
              <a:t>emails during the scheduled breaks</a:t>
            </a:r>
            <a:r>
              <a:rPr lang="en-US" sz="3200" b="0" i="0" u="none" strike="noStrike">
                <a:solidFill>
                  <a:schemeClr val="accent3">
                    <a:lumMod val="50000"/>
                  </a:schemeClr>
                </a:solidFill>
                <a:effectLst/>
                <a:latin typeface="Arial"/>
                <a:cs typeface="Arial"/>
              </a:rPr>
              <a:t>.</a:t>
            </a:r>
          </a:p>
          <a:p>
            <a:r>
              <a:rPr lang="en-US" sz="3200">
                <a:solidFill>
                  <a:schemeClr val="accent3">
                    <a:lumMod val="50000"/>
                  </a:schemeClr>
                </a:solidFill>
                <a:latin typeface="Arial"/>
                <a:cs typeface="Arial"/>
              </a:rPr>
              <a:t>Be an active participant</a:t>
            </a:r>
            <a:r>
              <a:rPr lang="en-US" sz="3200" b="0" i="0" u="none" strike="noStrike">
                <a:solidFill>
                  <a:schemeClr val="accent3">
                    <a:lumMod val="50000"/>
                  </a:schemeClr>
                </a:solidFill>
                <a:effectLst/>
                <a:latin typeface="Arial"/>
                <a:cs typeface="Arial"/>
              </a:rPr>
              <a:t>.</a:t>
            </a:r>
          </a:p>
          <a:p>
            <a:r>
              <a:rPr lang="en-US" sz="3200">
                <a:solidFill>
                  <a:schemeClr val="accent3">
                    <a:lumMod val="50000"/>
                  </a:schemeClr>
                </a:solidFill>
                <a:latin typeface="Arial"/>
                <a:cs typeface="Arial"/>
              </a:rPr>
              <a:t>Do not hesitate to ask questions</a:t>
            </a:r>
            <a:r>
              <a:rPr lang="en-US" sz="3200" b="0" i="0" u="none" strike="noStrike">
                <a:solidFill>
                  <a:schemeClr val="accent3">
                    <a:lumMod val="50000"/>
                  </a:schemeClr>
                </a:solidFill>
                <a:effectLst/>
                <a:latin typeface="Arial"/>
                <a:cs typeface="Arial"/>
              </a:rPr>
              <a:t>.</a:t>
            </a:r>
            <a:endParaRPr lang="en-US">
              <a:solidFill>
                <a:schemeClr val="accent3">
                  <a:lumMod val="50000"/>
                </a:schemeClr>
              </a:solidFill>
              <a:latin typeface="Arial"/>
              <a:cs typeface="Arial"/>
            </a:endParaRPr>
          </a:p>
          <a:p>
            <a:pPr marL="0" indent="0">
              <a:buNone/>
            </a:pPr>
            <a:endParaRPr lang="en-US"/>
          </a:p>
        </p:txBody>
      </p:sp>
      <p:pic>
        <p:nvPicPr>
          <p:cNvPr id="5122" name="Picture 2" descr="Participate - share what inspires you! - LISN - LinkedInSpirit.Net">
            <a:extLst>
              <a:ext uri="{FF2B5EF4-FFF2-40B4-BE49-F238E27FC236}">
                <a16:creationId xmlns:a16="http://schemas.microsoft.com/office/drawing/2014/main" id="{829D99CC-A187-4B87-AD0D-11B747100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351" y="3228804"/>
            <a:ext cx="3913823" cy="259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824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FF0000"/>
                </a:solidFill>
                <a:latin typeface="Arial"/>
                <a:cs typeface="Arial"/>
              </a:rPr>
              <a:t>Stop, Think, Share</a:t>
            </a:r>
            <a:endParaRPr lang="en-US" sz="4000">
              <a:solidFill>
                <a:srgbClr val="FF000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521899" y="1000591"/>
            <a:ext cx="11133826" cy="4382814"/>
          </a:xfrm>
        </p:spPr>
        <p:txBody>
          <a:bodyPr vert="horz" lIns="91440" tIns="45720" rIns="91440" bIns="45720" rtlCol="0" anchor="t">
            <a:noAutofit/>
          </a:bodyPr>
          <a:lstStyle/>
          <a:p>
            <a:pPr marL="457200" indent="-457200"/>
            <a:endParaRPr lang="en-US" sz="3200">
              <a:latin typeface="Arial"/>
              <a:cs typeface="Arial"/>
            </a:endParaRPr>
          </a:p>
          <a:p>
            <a:pPr marL="0" indent="0">
              <a:buNone/>
            </a:pPr>
            <a:endParaRPr lang="en-US" sz="3200"/>
          </a:p>
          <a:p>
            <a:pPr marL="0" indent="0">
              <a:buNone/>
            </a:pPr>
            <a:endParaRPr lang="en-US"/>
          </a:p>
          <a:p>
            <a:pPr marL="457200" indent="-457200"/>
            <a:endParaRPr lang="en-US"/>
          </a:p>
          <a:p>
            <a:pPr marL="457200" indent="-457200"/>
            <a:endParaRPr lang="en-US"/>
          </a:p>
        </p:txBody>
      </p:sp>
      <p:pic>
        <p:nvPicPr>
          <p:cNvPr id="6" name="Graphic 6" descr="Warning with solid fill">
            <a:extLst>
              <a:ext uri="{FF2B5EF4-FFF2-40B4-BE49-F238E27FC236}">
                <a16:creationId xmlns:a16="http://schemas.microsoft.com/office/drawing/2014/main" id="{8DF5936B-AF1F-4525-BF1E-9C39F2FA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366" y="1534064"/>
            <a:ext cx="3329796" cy="3301041"/>
          </a:xfrm>
          <a:prstGeom prst="rect">
            <a:avLst/>
          </a:prstGeom>
        </p:spPr>
      </p:pic>
      <p:pic>
        <p:nvPicPr>
          <p:cNvPr id="7" name="Graphic 7" descr="Thought bubble outline">
            <a:extLst>
              <a:ext uri="{FF2B5EF4-FFF2-40B4-BE49-F238E27FC236}">
                <a16:creationId xmlns:a16="http://schemas.microsoft.com/office/drawing/2014/main" id="{743A23F7-0163-4A4A-8528-C3B6A5480C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5517" y="1419046"/>
            <a:ext cx="3186022" cy="3157267"/>
          </a:xfrm>
          <a:prstGeom prst="rect">
            <a:avLst/>
          </a:prstGeom>
        </p:spPr>
      </p:pic>
      <p:pic>
        <p:nvPicPr>
          <p:cNvPr id="8" name="Graphic 8" descr="Megaphone with solid fill">
            <a:extLst>
              <a:ext uri="{FF2B5EF4-FFF2-40B4-BE49-F238E27FC236}">
                <a16:creationId xmlns:a16="http://schemas.microsoft.com/office/drawing/2014/main" id="{B1D64B3E-44AD-4198-BA13-8914CEE5A3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67291" y="1289649"/>
            <a:ext cx="3459192" cy="3416060"/>
          </a:xfrm>
          <a:prstGeom prst="rect">
            <a:avLst/>
          </a:prstGeom>
        </p:spPr>
      </p:pic>
    </p:spTree>
    <p:extLst>
      <p:ext uri="{BB962C8B-B14F-4D97-AF65-F5344CB8AC3E}">
        <p14:creationId xmlns:p14="http://schemas.microsoft.com/office/powerpoint/2010/main" val="2465561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Key Takeaways </a:t>
            </a:r>
            <a:endParaRPr lang="en-US" sz="4000">
              <a:solidFill>
                <a:srgbClr val="00206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521899" y="1000591"/>
            <a:ext cx="11133826" cy="4382814"/>
          </a:xfrm>
        </p:spPr>
        <p:txBody>
          <a:bodyPr vert="horz" lIns="91440" tIns="45720" rIns="91440" bIns="45720" rtlCol="0" anchor="t">
            <a:noAutofit/>
          </a:bodyPr>
          <a:lstStyle/>
          <a:p>
            <a:pPr marL="457200" indent="-457200"/>
            <a:r>
              <a:rPr lang="en-US" sz="3200">
                <a:latin typeface="Arial"/>
                <a:cs typeface="Arial"/>
              </a:rPr>
              <a:t>Writing promotes learning and develops good writers.</a:t>
            </a:r>
          </a:p>
          <a:p>
            <a:pPr marL="457200" indent="-457200"/>
            <a:r>
              <a:rPr lang="en-US" sz="3200">
                <a:latin typeface="Arial"/>
                <a:cs typeface="Arial"/>
              </a:rPr>
              <a:t>Writing strategies can be used to build comprehension. </a:t>
            </a:r>
            <a:endParaRPr lang="en-US" sz="3200"/>
          </a:p>
          <a:p>
            <a:pPr marL="457200" indent="-457200"/>
            <a:r>
              <a:rPr lang="en-US" sz="3200">
                <a:latin typeface="Arial"/>
                <a:cs typeface="Arial"/>
              </a:rPr>
              <a:t>Writing can be used to demonstrate knowledge of text.</a:t>
            </a:r>
          </a:p>
          <a:p>
            <a:pPr marL="0" indent="0">
              <a:buNone/>
            </a:pPr>
            <a:endParaRPr lang="en-US" sz="3200">
              <a:latin typeface="Arial"/>
              <a:cs typeface="Arial"/>
            </a:endParaRPr>
          </a:p>
          <a:p>
            <a:pPr marL="0" indent="0">
              <a:buNone/>
            </a:pPr>
            <a:r>
              <a:rPr lang="en-US" sz="3200">
                <a:latin typeface="Arial"/>
                <a:cs typeface="Arial"/>
              </a:rPr>
              <a:t>**Graphic organizers should be used as a scaffold to support student writing.**</a:t>
            </a:r>
          </a:p>
          <a:p>
            <a:pPr marL="457200" indent="-457200"/>
            <a:endParaRPr lang="en-US" sz="3200"/>
          </a:p>
          <a:p>
            <a:pPr marL="0" indent="0">
              <a:buNone/>
            </a:pPr>
            <a:endParaRPr lang="en-US" sz="3200"/>
          </a:p>
          <a:p>
            <a:pPr marL="0" indent="0">
              <a:buNone/>
            </a:pPr>
            <a:endParaRPr lang="en-US"/>
          </a:p>
          <a:p>
            <a:pPr marL="457200" indent="-457200"/>
            <a:endParaRPr lang="en-US"/>
          </a:p>
          <a:p>
            <a:pPr marL="457200" indent="-457200"/>
            <a:endParaRPr lang="en-US"/>
          </a:p>
        </p:txBody>
      </p:sp>
      <p:pic>
        <p:nvPicPr>
          <p:cNvPr id="6" name="Picture 6" descr="A picture containing shape&#10;&#10;Description automatically generated">
            <a:extLst>
              <a:ext uri="{FF2B5EF4-FFF2-40B4-BE49-F238E27FC236}">
                <a16:creationId xmlns:a16="http://schemas.microsoft.com/office/drawing/2014/main" id="{B9645222-67B0-4AD9-990F-ACBC41742CB1}"/>
              </a:ext>
            </a:extLst>
          </p:cNvPr>
          <p:cNvPicPr>
            <a:picLocks noChangeAspect="1"/>
          </p:cNvPicPr>
          <p:nvPr/>
        </p:nvPicPr>
        <p:blipFill>
          <a:blip r:embed="rId3"/>
          <a:stretch>
            <a:fillRect/>
          </a:stretch>
        </p:blipFill>
        <p:spPr>
          <a:xfrm>
            <a:off x="8563155" y="4127739"/>
            <a:ext cx="2455653" cy="1664899"/>
          </a:xfrm>
          <a:prstGeom prst="rect">
            <a:avLst/>
          </a:prstGeom>
        </p:spPr>
      </p:pic>
    </p:spTree>
    <p:extLst>
      <p:ext uri="{BB962C8B-B14F-4D97-AF65-F5344CB8AC3E}">
        <p14:creationId xmlns:p14="http://schemas.microsoft.com/office/powerpoint/2010/main" val="2425916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002060"/>
                </a:solidFill>
                <a:latin typeface="Arial"/>
                <a:cs typeface="Arial"/>
              </a:rPr>
              <a:t>Questions</a:t>
            </a:r>
            <a:endParaRPr lang="en-US" sz="4000">
              <a:solidFill>
                <a:srgbClr val="002060"/>
              </a:solidFill>
            </a:endParaRPr>
          </a:p>
        </p:txBody>
      </p:sp>
      <p:pic>
        <p:nvPicPr>
          <p:cNvPr id="4" name="Picture 4">
            <a:extLst>
              <a:ext uri="{FF2B5EF4-FFF2-40B4-BE49-F238E27FC236}">
                <a16:creationId xmlns:a16="http://schemas.microsoft.com/office/drawing/2014/main" id="{0C72D7A5-C8D2-4864-975A-588A03EEB96B}"/>
              </a:ext>
            </a:extLst>
          </p:cNvPr>
          <p:cNvPicPr>
            <a:picLocks noGrp="1" noChangeAspect="1"/>
          </p:cNvPicPr>
          <p:nvPr>
            <p:ph idx="1"/>
          </p:nvPr>
        </p:nvPicPr>
        <p:blipFill>
          <a:blip r:embed="rId3"/>
          <a:stretch>
            <a:fillRect/>
          </a:stretch>
        </p:blipFill>
        <p:spPr>
          <a:xfrm>
            <a:off x="2100120" y="1175446"/>
            <a:ext cx="7601518" cy="3914631"/>
          </a:xfrm>
        </p:spPr>
      </p:pic>
    </p:spTree>
    <p:extLst>
      <p:ext uri="{BB962C8B-B14F-4D97-AF65-F5344CB8AC3E}">
        <p14:creationId xmlns:p14="http://schemas.microsoft.com/office/powerpoint/2010/main" val="1335779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777E5-DB0E-944C-888B-F1EB1B00095E}"/>
              </a:ext>
            </a:extLst>
          </p:cNvPr>
          <p:cNvSpPr>
            <a:spLocks noGrp="1"/>
          </p:cNvSpPr>
          <p:nvPr>
            <p:ph type="sldNum" sz="quarter" idx="12"/>
          </p:nvPr>
        </p:nvSpPr>
        <p:spPr>
          <a:xfrm>
            <a:off x="9138920" y="260350"/>
            <a:ext cx="2743200" cy="365125"/>
          </a:xfrm>
        </p:spPr>
        <p:txBody>
          <a:bodyPr/>
          <a:lstStyle/>
          <a:p>
            <a:fld id="{84E24DD3-0117-F947-8F74-C808912B5A2D}" type="slidenum">
              <a:rPr lang="en-US" smtClean="0"/>
              <a:pPr/>
              <a:t>43</a:t>
            </a:fld>
            <a:endParaRPr lang="en-US"/>
          </a:p>
        </p:txBody>
      </p:sp>
      <p:sp>
        <p:nvSpPr>
          <p:cNvPr id="4" name="Text Placeholder 3">
            <a:extLst>
              <a:ext uri="{FF2B5EF4-FFF2-40B4-BE49-F238E27FC236}">
                <a16:creationId xmlns:a16="http://schemas.microsoft.com/office/drawing/2014/main" id="{75713F0B-D724-E84D-8482-3F03D228CDCD}"/>
              </a:ext>
            </a:extLst>
          </p:cNvPr>
          <p:cNvSpPr>
            <a:spLocks noGrp="1"/>
          </p:cNvSpPr>
          <p:nvPr>
            <p:ph type="body" sz="quarter" idx="14"/>
          </p:nvPr>
        </p:nvSpPr>
        <p:spPr>
          <a:xfrm>
            <a:off x="5753862" y="2802231"/>
            <a:ext cx="5011980" cy="868224"/>
          </a:xfrm>
        </p:spPr>
        <p:txBody>
          <a:bodyPr vert="horz" lIns="91440" tIns="45720" rIns="91440" bIns="45720" rtlCol="0" anchor="t">
            <a:noAutofit/>
          </a:bodyPr>
          <a:lstStyle/>
          <a:p>
            <a:r>
              <a:rPr lang="en-US">
                <a:latin typeface="Arial"/>
                <a:cs typeface="Arial"/>
              </a:rPr>
              <a:t>MDE Literacy Coach</a:t>
            </a:r>
            <a:endParaRPr lang="en-US"/>
          </a:p>
          <a:p>
            <a:r>
              <a:rPr lang="en-US">
                <a:latin typeface="Arial"/>
                <a:cs typeface="Arial"/>
              </a:rPr>
              <a:t>ahobart@mdek12.org</a:t>
            </a:r>
            <a:endParaRPr lang="en-US"/>
          </a:p>
        </p:txBody>
      </p:sp>
      <p:sp>
        <p:nvSpPr>
          <p:cNvPr id="7" name="Title 6">
            <a:extLst>
              <a:ext uri="{FF2B5EF4-FFF2-40B4-BE49-F238E27FC236}">
                <a16:creationId xmlns:a16="http://schemas.microsoft.com/office/drawing/2014/main" id="{76A3AAB8-F29F-764E-B5C9-42DFED79A186}"/>
              </a:ext>
            </a:extLst>
          </p:cNvPr>
          <p:cNvSpPr>
            <a:spLocks noGrp="1"/>
          </p:cNvSpPr>
          <p:nvPr>
            <p:ph type="title"/>
          </p:nvPr>
        </p:nvSpPr>
        <p:spPr>
          <a:xfrm>
            <a:off x="5753379" y="1938566"/>
            <a:ext cx="4332452" cy="868225"/>
          </a:xfrm>
        </p:spPr>
        <p:txBody>
          <a:bodyPr/>
          <a:lstStyle/>
          <a:p>
            <a:r>
              <a:rPr lang="en-US">
                <a:latin typeface="Arial"/>
                <a:cs typeface="Arial"/>
              </a:rPr>
              <a:t>Alissa Hobart</a:t>
            </a:r>
            <a:endParaRPr lang="en-US"/>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5" name="Title 6">
            <a:extLst>
              <a:ext uri="{FF2B5EF4-FFF2-40B4-BE49-F238E27FC236}">
                <a16:creationId xmlns:a16="http://schemas.microsoft.com/office/drawing/2014/main" id="{80A59E53-7A0E-42F8-B5F9-6E4B0F603EFD}"/>
              </a:ext>
            </a:extLst>
          </p:cNvPr>
          <p:cNvSpPr txBox="1">
            <a:spLocks/>
          </p:cNvSpPr>
          <p:nvPr/>
        </p:nvSpPr>
        <p:spPr>
          <a:xfrm>
            <a:off x="658043" y="1938566"/>
            <a:ext cx="8127212" cy="868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B71"/>
                </a:solidFill>
                <a:latin typeface="Arial" panose="020B0604020202020204" pitchFamily="34" charset="0"/>
                <a:ea typeface="+mj-ea"/>
                <a:cs typeface="Arial" panose="020B0604020202020204" pitchFamily="34" charset="0"/>
              </a:defRPr>
            </a:lvl1pPr>
          </a:lstStyle>
          <a:p>
            <a:r>
              <a:rPr lang="en-US">
                <a:latin typeface="Arial"/>
                <a:cs typeface="Arial"/>
              </a:rPr>
              <a:t>Shakita Jackson</a:t>
            </a:r>
            <a:endParaRPr lang="en-US"/>
          </a:p>
        </p:txBody>
      </p:sp>
      <p:sp>
        <p:nvSpPr>
          <p:cNvPr id="9" name="Text Placeholder 3">
            <a:extLst>
              <a:ext uri="{FF2B5EF4-FFF2-40B4-BE49-F238E27FC236}">
                <a16:creationId xmlns:a16="http://schemas.microsoft.com/office/drawing/2014/main" id="{1A22587C-098C-4229-A926-C09131E11F45}"/>
              </a:ext>
            </a:extLst>
          </p:cNvPr>
          <p:cNvSpPr txBox="1">
            <a:spLocks/>
          </p:cNvSpPr>
          <p:nvPr/>
        </p:nvSpPr>
        <p:spPr>
          <a:xfrm>
            <a:off x="656801" y="2759099"/>
            <a:ext cx="5011980" cy="8682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MDE Literacy Coach</a:t>
            </a:r>
            <a:endParaRPr lang="en-US"/>
          </a:p>
          <a:p>
            <a:r>
              <a:rPr lang="en-US">
                <a:latin typeface="Arial"/>
                <a:cs typeface="Arial"/>
              </a:rPr>
              <a:t>shakita.jackson@mdek12.org</a:t>
            </a:r>
            <a:endParaRPr lang="en-US"/>
          </a:p>
        </p:txBody>
      </p:sp>
      <p:pic>
        <p:nvPicPr>
          <p:cNvPr id="10" name="Picture 10" descr="A picture containing text, toy, doll, vector graphics&#10;&#10;Description automatically generated">
            <a:extLst>
              <a:ext uri="{FF2B5EF4-FFF2-40B4-BE49-F238E27FC236}">
                <a16:creationId xmlns:a16="http://schemas.microsoft.com/office/drawing/2014/main" id="{C5FDCBA5-D25C-44F2-88C3-5A92DE1FEBD4}"/>
              </a:ext>
            </a:extLst>
          </p:cNvPr>
          <p:cNvPicPr>
            <a:picLocks noChangeAspect="1"/>
          </p:cNvPicPr>
          <p:nvPr/>
        </p:nvPicPr>
        <p:blipFill>
          <a:blip r:embed="rId3"/>
          <a:stretch>
            <a:fillRect/>
          </a:stretch>
        </p:blipFill>
        <p:spPr>
          <a:xfrm>
            <a:off x="1101306" y="3545718"/>
            <a:ext cx="2426899" cy="2440754"/>
          </a:xfrm>
          <a:prstGeom prst="rect">
            <a:avLst/>
          </a:prstGeom>
        </p:spPr>
      </p:pic>
      <p:pic>
        <p:nvPicPr>
          <p:cNvPr id="11" name="Picture 11" descr="A picture containing doll, vector graphics&#10;&#10;Description automatically generated">
            <a:extLst>
              <a:ext uri="{FF2B5EF4-FFF2-40B4-BE49-F238E27FC236}">
                <a16:creationId xmlns:a16="http://schemas.microsoft.com/office/drawing/2014/main" id="{2280E7A5-A7F5-47AF-94CE-E73BB2726572}"/>
              </a:ext>
            </a:extLst>
          </p:cNvPr>
          <p:cNvPicPr>
            <a:picLocks noChangeAspect="1"/>
          </p:cNvPicPr>
          <p:nvPr/>
        </p:nvPicPr>
        <p:blipFill>
          <a:blip r:embed="rId4"/>
          <a:stretch>
            <a:fillRect/>
          </a:stretch>
        </p:blipFill>
        <p:spPr>
          <a:xfrm>
            <a:off x="5845504" y="3546367"/>
            <a:ext cx="2410372" cy="2384096"/>
          </a:xfrm>
          <a:prstGeom prst="rect">
            <a:avLst/>
          </a:prstGeom>
        </p:spPr>
      </p:pic>
    </p:spTree>
    <p:extLst>
      <p:ext uri="{BB962C8B-B14F-4D97-AF65-F5344CB8AC3E}">
        <p14:creationId xmlns:p14="http://schemas.microsoft.com/office/powerpoint/2010/main" val="659537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Session Goals</a:t>
            </a:r>
          </a:p>
        </p:txBody>
      </p:sp>
      <p:graphicFrame>
        <p:nvGraphicFramePr>
          <p:cNvPr id="4" name="Table 4">
            <a:extLst>
              <a:ext uri="{FF2B5EF4-FFF2-40B4-BE49-F238E27FC236}">
                <a16:creationId xmlns:a16="http://schemas.microsoft.com/office/drawing/2014/main" id="{C58FA621-C8C8-49A0-9A9D-FBE745AC15B3}"/>
              </a:ext>
            </a:extLst>
          </p:cNvPr>
          <p:cNvGraphicFramePr>
            <a:graphicFrameLocks noGrp="1"/>
          </p:cNvGraphicFramePr>
          <p:nvPr>
            <p:extLst>
              <p:ext uri="{D42A27DB-BD31-4B8C-83A1-F6EECF244321}">
                <p14:modId xmlns:p14="http://schemas.microsoft.com/office/powerpoint/2010/main" val="3769026397"/>
              </p:ext>
            </p:extLst>
          </p:nvPr>
        </p:nvGraphicFramePr>
        <p:xfrm>
          <a:off x="533400" y="835222"/>
          <a:ext cx="11378648" cy="4859610"/>
        </p:xfrm>
        <a:graphic>
          <a:graphicData uri="http://schemas.openxmlformats.org/drawingml/2006/table">
            <a:tbl>
              <a:tblPr firstRow="1" bandRow="1">
                <a:tableStyleId>{E8B1032C-EA38-4F05-BA0D-38AFFFC7BED3}</a:tableStyleId>
              </a:tblPr>
              <a:tblGrid>
                <a:gridCol w="4265144">
                  <a:extLst>
                    <a:ext uri="{9D8B030D-6E8A-4147-A177-3AD203B41FA5}">
                      <a16:colId xmlns:a16="http://schemas.microsoft.com/office/drawing/2014/main" val="2625769405"/>
                    </a:ext>
                  </a:extLst>
                </a:gridCol>
                <a:gridCol w="3320621">
                  <a:extLst>
                    <a:ext uri="{9D8B030D-6E8A-4147-A177-3AD203B41FA5}">
                      <a16:colId xmlns:a16="http://schemas.microsoft.com/office/drawing/2014/main" val="2004042447"/>
                    </a:ext>
                  </a:extLst>
                </a:gridCol>
                <a:gridCol w="3792883">
                  <a:extLst>
                    <a:ext uri="{9D8B030D-6E8A-4147-A177-3AD203B41FA5}">
                      <a16:colId xmlns:a16="http://schemas.microsoft.com/office/drawing/2014/main" val="505973695"/>
                    </a:ext>
                  </a:extLst>
                </a:gridCol>
              </a:tblGrid>
              <a:tr h="537644">
                <a:tc>
                  <a:txBody>
                    <a:bodyPr/>
                    <a:lstStyle/>
                    <a:p>
                      <a:pPr algn="ctr"/>
                      <a:r>
                        <a:rPr lang="en-US" sz="3200">
                          <a:solidFill>
                            <a:srgbClr val="595959"/>
                          </a:solidFill>
                          <a:latin typeface="Arial"/>
                        </a:rPr>
                        <a:t>Appetizer</a:t>
                      </a:r>
                    </a:p>
                  </a:txBody>
                  <a:tcPr/>
                </a:tc>
                <a:tc>
                  <a:txBody>
                    <a:bodyPr/>
                    <a:lstStyle/>
                    <a:p>
                      <a:pPr algn="ctr"/>
                      <a:r>
                        <a:rPr lang="en-US" sz="3200">
                          <a:solidFill>
                            <a:srgbClr val="595959"/>
                          </a:solidFill>
                          <a:latin typeface="Arial"/>
                        </a:rPr>
                        <a:t>Main Dish</a:t>
                      </a:r>
                    </a:p>
                  </a:txBody>
                  <a:tcPr/>
                </a:tc>
                <a:tc>
                  <a:txBody>
                    <a:bodyPr/>
                    <a:lstStyle/>
                    <a:p>
                      <a:pPr algn="ctr"/>
                      <a:r>
                        <a:rPr lang="en-US" sz="3200">
                          <a:solidFill>
                            <a:srgbClr val="595959"/>
                          </a:solidFill>
                          <a:latin typeface="Arial"/>
                        </a:rPr>
                        <a:t>Dessert</a:t>
                      </a:r>
                    </a:p>
                  </a:txBody>
                  <a:tcPr/>
                </a:tc>
                <a:extLst>
                  <a:ext uri="{0D108BD9-81ED-4DB2-BD59-A6C34878D82A}">
                    <a16:rowId xmlns:a16="http://schemas.microsoft.com/office/drawing/2014/main" val="3682692825"/>
                  </a:ext>
                </a:extLst>
              </a:tr>
              <a:tr h="4280490">
                <a:tc>
                  <a:txBody>
                    <a:bodyPr/>
                    <a:lstStyle/>
                    <a:p>
                      <a:r>
                        <a:rPr lang="en-US" sz="3200">
                          <a:solidFill>
                            <a:srgbClr val="595959"/>
                          </a:solidFill>
                          <a:latin typeface="Arial"/>
                        </a:rPr>
                        <a:t>Discuss the importance of writing.</a:t>
                      </a:r>
                    </a:p>
                  </a:txBody>
                  <a:tcPr/>
                </a:tc>
                <a:tc>
                  <a:txBody>
                    <a:bodyPr/>
                    <a:lstStyle/>
                    <a:p>
                      <a:r>
                        <a:rPr lang="en-US" sz="3200">
                          <a:solidFill>
                            <a:srgbClr val="595959"/>
                          </a:solidFill>
                          <a:latin typeface="Arial"/>
                        </a:rPr>
                        <a:t>Examine strategies that build students' comprehension through writing.</a:t>
                      </a:r>
                    </a:p>
                  </a:txBody>
                  <a:tcPr/>
                </a:tc>
                <a:tc>
                  <a:txBody>
                    <a:bodyPr/>
                    <a:lstStyle/>
                    <a:p>
                      <a:r>
                        <a:rPr lang="en-US" sz="3200" b="0" i="0" u="none" strike="noStrike" noProof="0">
                          <a:solidFill>
                            <a:srgbClr val="595959"/>
                          </a:solidFill>
                          <a:latin typeface="Arial"/>
                        </a:rPr>
                        <a:t>Explore strategies to increase students' writing to text to demonstrate knowledge.</a:t>
                      </a:r>
                      <a:endParaRPr lang="en-US">
                        <a:solidFill>
                          <a:srgbClr val="595959"/>
                        </a:solidFill>
                        <a:latin typeface="Arial"/>
                      </a:endParaRPr>
                    </a:p>
                    <a:p>
                      <a:pPr lvl="0">
                        <a:buNone/>
                      </a:pPr>
                      <a:endParaRPr lang="en-US" sz="3200">
                        <a:solidFill>
                          <a:srgbClr val="595959"/>
                        </a:solidFill>
                        <a:latin typeface="Arial"/>
                      </a:endParaRPr>
                    </a:p>
                  </a:txBody>
                  <a:tcPr/>
                </a:tc>
                <a:extLst>
                  <a:ext uri="{0D108BD9-81ED-4DB2-BD59-A6C34878D82A}">
                    <a16:rowId xmlns:a16="http://schemas.microsoft.com/office/drawing/2014/main" val="1113534007"/>
                  </a:ext>
                </a:extLst>
              </a:tr>
            </a:tbl>
          </a:graphicData>
        </a:graphic>
      </p:graphicFrame>
    </p:spTree>
    <p:extLst>
      <p:ext uri="{BB962C8B-B14F-4D97-AF65-F5344CB8AC3E}">
        <p14:creationId xmlns:p14="http://schemas.microsoft.com/office/powerpoint/2010/main" val="104320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solidFill>
                  <a:srgbClr val="FF0000"/>
                </a:solidFill>
                <a:latin typeface="Arial"/>
                <a:cs typeface="Arial"/>
              </a:rPr>
              <a:t>Ice Breaker - 3 Corners</a:t>
            </a:r>
            <a:endParaRPr lang="en-US" sz="4000">
              <a:solidFill>
                <a:srgbClr val="FF000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1152271"/>
            <a:ext cx="10515600" cy="4382814"/>
          </a:xfrm>
        </p:spPr>
        <p:txBody>
          <a:bodyPr vert="horz" lIns="91440" tIns="45720" rIns="91440" bIns="45720" rtlCol="0" anchor="t">
            <a:normAutofit/>
          </a:bodyPr>
          <a:lstStyle/>
          <a:p>
            <a:r>
              <a:rPr lang="en-US" sz="3200">
                <a:solidFill>
                  <a:schemeClr val="accent3">
                    <a:lumMod val="50000"/>
                  </a:schemeClr>
                </a:solidFill>
                <a:latin typeface="Arial"/>
                <a:cs typeface="Arial"/>
              </a:rPr>
              <a:t>I feel comfortable teaching writing.</a:t>
            </a:r>
            <a:endParaRPr lang="en-US" sz="3200">
              <a:solidFill>
                <a:schemeClr val="accent3">
                  <a:lumMod val="50000"/>
                </a:schemeClr>
              </a:solidFill>
            </a:endParaRPr>
          </a:p>
          <a:p>
            <a:r>
              <a:rPr lang="en-US" sz="3200">
                <a:solidFill>
                  <a:schemeClr val="accent3">
                    <a:lumMod val="50000"/>
                  </a:schemeClr>
                </a:solidFill>
                <a:latin typeface="Arial"/>
                <a:cs typeface="Arial"/>
              </a:rPr>
              <a:t>I teach writing in multiple subject areas.</a:t>
            </a:r>
            <a:endParaRPr lang="en-US" sz="3200">
              <a:solidFill>
                <a:schemeClr val="accent3">
                  <a:lumMod val="50000"/>
                </a:schemeClr>
              </a:solidFill>
            </a:endParaRPr>
          </a:p>
          <a:p>
            <a:r>
              <a:rPr lang="en-US" sz="3200">
                <a:solidFill>
                  <a:schemeClr val="accent3">
                    <a:lumMod val="50000"/>
                  </a:schemeClr>
                </a:solidFill>
                <a:latin typeface="Arial"/>
                <a:cs typeface="Arial"/>
              </a:rPr>
              <a:t>I utilize a variety of strategies when teaching writing.</a:t>
            </a:r>
            <a:endParaRPr lang="en-US" sz="3200">
              <a:solidFill>
                <a:schemeClr val="accent3">
                  <a:lumMod val="50000"/>
                </a:schemeClr>
              </a:solidFill>
            </a:endParaRPr>
          </a:p>
          <a:p>
            <a:r>
              <a:rPr lang="en-US" sz="3200">
                <a:solidFill>
                  <a:schemeClr val="accent3">
                    <a:lumMod val="50000"/>
                  </a:schemeClr>
                </a:solidFill>
                <a:latin typeface="Arial"/>
                <a:cs typeface="Arial"/>
              </a:rPr>
              <a:t>My students are excited to write</a:t>
            </a:r>
            <a:r>
              <a:rPr lang="en-US">
                <a:solidFill>
                  <a:schemeClr val="accent3">
                    <a:lumMod val="50000"/>
                  </a:schemeClr>
                </a:solidFill>
                <a:latin typeface="Arial"/>
                <a:cs typeface="Arial"/>
              </a:rPr>
              <a:t>. </a:t>
            </a:r>
            <a:endParaRPr lang="en-US">
              <a:solidFill>
                <a:schemeClr val="accent3">
                  <a:lumMod val="50000"/>
                </a:schemeClr>
              </a:solidFill>
            </a:endParaRPr>
          </a:p>
          <a:p>
            <a:pPr marL="0" indent="0">
              <a:buNone/>
            </a:pPr>
            <a:endParaRPr lang="en-US"/>
          </a:p>
        </p:txBody>
      </p:sp>
    </p:spTree>
    <p:extLst>
      <p:ext uri="{BB962C8B-B14F-4D97-AF65-F5344CB8AC3E}">
        <p14:creationId xmlns:p14="http://schemas.microsoft.com/office/powerpoint/2010/main" val="39081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BB674-FB0B-4FA6-B77F-BFA271D94609}"/>
              </a:ext>
            </a:extLst>
          </p:cNvPr>
          <p:cNvSpPr>
            <a:spLocks noGrp="1"/>
          </p:cNvSpPr>
          <p:nvPr>
            <p:ph type="sldNum" sz="quarter" idx="12"/>
          </p:nvPr>
        </p:nvSpPr>
        <p:spPr/>
        <p:txBody>
          <a:bodyPr/>
          <a:lstStyle/>
          <a:p>
            <a:fld id="{84E24DD3-0117-F947-8F74-C808912B5A2D}" type="slidenum">
              <a:rPr lang="en-US" smtClean="0"/>
              <a:t>7</a:t>
            </a:fld>
            <a:endParaRPr lang="en-US"/>
          </a:p>
        </p:txBody>
      </p:sp>
      <p:sp>
        <p:nvSpPr>
          <p:cNvPr id="3" name="Title 2">
            <a:extLst>
              <a:ext uri="{FF2B5EF4-FFF2-40B4-BE49-F238E27FC236}">
                <a16:creationId xmlns:a16="http://schemas.microsoft.com/office/drawing/2014/main" id="{7DA0C8FB-9882-4B04-AF9B-2D30BB9191F6}"/>
              </a:ext>
            </a:extLst>
          </p:cNvPr>
          <p:cNvSpPr>
            <a:spLocks noGrp="1"/>
          </p:cNvSpPr>
          <p:nvPr>
            <p:ph type="ctrTitle"/>
          </p:nvPr>
        </p:nvSpPr>
        <p:spPr/>
        <p:txBody>
          <a:bodyPr>
            <a:normAutofit fontScale="90000"/>
          </a:bodyPr>
          <a:lstStyle/>
          <a:p>
            <a:r>
              <a:rPr lang="en-US">
                <a:latin typeface="Arial"/>
                <a:cs typeface="Arial"/>
              </a:rPr>
              <a:t>Importance of Writing</a:t>
            </a:r>
            <a:endParaRPr lang="en-US"/>
          </a:p>
        </p:txBody>
      </p:sp>
      <p:sp>
        <p:nvSpPr>
          <p:cNvPr id="4" name="Text Placeholder 3">
            <a:extLst>
              <a:ext uri="{FF2B5EF4-FFF2-40B4-BE49-F238E27FC236}">
                <a16:creationId xmlns:a16="http://schemas.microsoft.com/office/drawing/2014/main" id="{4F55BB12-22B0-40BB-8ACA-B4774EE670D1}"/>
              </a:ext>
            </a:extLst>
          </p:cNvPr>
          <p:cNvSpPr>
            <a:spLocks noGrp="1"/>
          </p:cNvSpPr>
          <p:nvPr>
            <p:ph type="body" sz="quarter" idx="14"/>
          </p:nvPr>
        </p:nvSpPr>
        <p:spPr/>
        <p:txBody>
          <a:bodyPr vert="horz" lIns="91440" tIns="45720" rIns="91440" bIns="45720" rtlCol="0" anchor="t">
            <a:noAutofit/>
          </a:bodyPr>
          <a:lstStyle/>
          <a:p>
            <a:r>
              <a:rPr lang="en-US">
                <a:latin typeface="Arial"/>
                <a:cs typeface="Arial"/>
              </a:rPr>
              <a:t>Appetizer</a:t>
            </a:r>
          </a:p>
        </p:txBody>
      </p:sp>
    </p:spTree>
    <p:extLst>
      <p:ext uri="{BB962C8B-B14F-4D97-AF65-F5344CB8AC3E}">
        <p14:creationId xmlns:p14="http://schemas.microsoft.com/office/powerpoint/2010/main" val="923482470"/>
      </p:ext>
    </p:extLst>
  </p:cSld>
  <p:clrMapOvr>
    <a:masterClrMapping/>
  </p:clrMapOvr>
  <p:extLst>
    <p:ext uri="{6950BFC3-D8DA-4A85-94F7-54DA5524770B}">
      <p188:commentRel xmlns:p188="http://schemas.microsoft.com/office/powerpoint/2018/8/main" xmlns=""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Importance of Writing</a:t>
            </a:r>
            <a:endParaRPr lang="en-US" sz="4000">
              <a:solidFill>
                <a:srgbClr val="002060"/>
              </a:solidFil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972285"/>
          </a:xfrm>
        </p:spPr>
        <p:txBody>
          <a:bodyPr vert="horz" lIns="91440" tIns="45720" rIns="91440" bIns="45720" rtlCol="0" anchor="t">
            <a:noAutofit/>
          </a:bodyPr>
          <a:lstStyle/>
          <a:p>
            <a:pPr marL="0" indent="0">
              <a:buNone/>
            </a:pPr>
            <a:r>
              <a:rPr lang="en-US" sz="3200">
                <a:latin typeface="Arial"/>
                <a:cs typeface="Arial"/>
              </a:rPr>
              <a:t>Writing:</a:t>
            </a:r>
          </a:p>
          <a:p>
            <a:pPr>
              <a:buFont typeface="Arial" panose="020B0604020202020204" pitchFamily="34" charset="0"/>
              <a:buChar char="•"/>
            </a:pPr>
            <a:r>
              <a:rPr lang="en-US" sz="3200">
                <a:latin typeface="Arial"/>
                <a:cs typeface="Arial"/>
              </a:rPr>
              <a:t>promotes comprehension;</a:t>
            </a:r>
          </a:p>
          <a:p>
            <a:r>
              <a:rPr lang="en-US" sz="3200">
                <a:latin typeface="Arial"/>
                <a:cs typeface="Arial"/>
              </a:rPr>
              <a:t>promotes student participation;</a:t>
            </a:r>
          </a:p>
          <a:p>
            <a:r>
              <a:rPr lang="en-US" sz="3200">
                <a:latin typeface="Arial"/>
                <a:cs typeface="Arial"/>
              </a:rPr>
              <a:t>integrates disciplines;</a:t>
            </a:r>
          </a:p>
          <a:p>
            <a:r>
              <a:rPr lang="en-US" sz="3200">
                <a:latin typeface="Arial"/>
                <a:cs typeface="Arial"/>
              </a:rPr>
              <a:t>develops good writers;</a:t>
            </a:r>
          </a:p>
          <a:p>
            <a:r>
              <a:rPr lang="en-US" sz="3200">
                <a:latin typeface="Arial"/>
                <a:cs typeface="Arial"/>
              </a:rPr>
              <a:t>can be used in every subject;</a:t>
            </a:r>
          </a:p>
          <a:p>
            <a:r>
              <a:rPr lang="en-US" sz="3200">
                <a:latin typeface="Arial"/>
                <a:cs typeface="Arial"/>
              </a:rPr>
              <a:t>promotes effective communication within each discipline.</a:t>
            </a:r>
          </a:p>
          <a:p>
            <a:endParaRPr lang="en-US"/>
          </a:p>
          <a:p>
            <a:endParaRPr lang="en-US"/>
          </a:p>
        </p:txBody>
      </p:sp>
      <p:pic>
        <p:nvPicPr>
          <p:cNvPr id="4" name="Picture 2">
            <a:extLst>
              <a:ext uri="{FF2B5EF4-FFF2-40B4-BE49-F238E27FC236}">
                <a16:creationId xmlns:a16="http://schemas.microsoft.com/office/drawing/2014/main" id="{8B4B7F79-165B-49DD-8CA8-3CA12D3D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326" y="1224597"/>
            <a:ext cx="2459182" cy="22044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727760"/>
      </p:ext>
    </p:extLst>
  </p:cSld>
  <p:clrMapOvr>
    <a:masterClrMapping/>
  </p:clrMapOvr>
  <p:extLst>
    <p:ext uri="{6950BFC3-D8DA-4A85-94F7-54DA5524770B}">
      <p188:commentRel xmlns:p188="http://schemas.microsoft.com/office/powerpoint/2018/8/main" xmlns=""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4000">
                <a:latin typeface="Arial"/>
                <a:cs typeface="Arial"/>
              </a:rPr>
              <a:t>Research</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899949"/>
            <a:ext cx="10515600" cy="4382814"/>
          </a:xfrm>
        </p:spPr>
        <p:txBody>
          <a:bodyPr/>
          <a:lstStyle/>
          <a:p>
            <a:endParaRPr lang="en-US"/>
          </a:p>
          <a:p>
            <a:endParaRPr lang="en-US"/>
          </a:p>
        </p:txBody>
      </p:sp>
      <p:sp>
        <p:nvSpPr>
          <p:cNvPr id="4" name="TextBox 3">
            <a:extLst>
              <a:ext uri="{FF2B5EF4-FFF2-40B4-BE49-F238E27FC236}">
                <a16:creationId xmlns:a16="http://schemas.microsoft.com/office/drawing/2014/main" id="{16D26173-D5AB-424B-9B33-83D327C09D5D}"/>
              </a:ext>
            </a:extLst>
          </p:cNvPr>
          <p:cNvSpPr txBox="1"/>
          <p:nvPr/>
        </p:nvSpPr>
        <p:spPr>
          <a:xfrm>
            <a:off x="842514" y="1240571"/>
            <a:ext cx="9730595" cy="206210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fontAlgn="base"/>
            <a:r>
              <a:rPr lang="en-US" sz="3200" kern="1200">
                <a:solidFill>
                  <a:srgbClr val="595959"/>
                </a:solidFill>
                <a:latin typeface="Arial"/>
                <a:ea typeface="ＭＳ Ｐゴシック"/>
                <a:cs typeface="Arial"/>
              </a:rPr>
              <a:t>Reading and writing are both functional activities that can be combined to accomplish specific goals, such as learning new ideas presented in a text</a:t>
            </a:r>
            <a:r>
              <a:rPr lang="en-US" sz="3200">
                <a:solidFill>
                  <a:srgbClr val="595959"/>
                </a:solidFill>
                <a:latin typeface="Arial"/>
                <a:ea typeface="ＭＳ Ｐゴシック"/>
                <a:cs typeface="Arial"/>
              </a:rPr>
              <a:t>.</a:t>
            </a:r>
            <a:endParaRPr lang="en-US" sz="3200">
              <a:solidFill>
                <a:srgbClr val="595959"/>
              </a:solidFill>
              <a:latin typeface="Arial" panose="020B0604020202020204" pitchFamily="34" charset="0"/>
              <a:ea typeface="ＭＳ Ｐゴシック"/>
              <a:cs typeface="Arial" panose="020B0604020202020204" pitchFamily="34" charset="0"/>
            </a:endParaRPr>
          </a:p>
          <a:p>
            <a:pPr algn="ctr"/>
            <a:r>
              <a:rPr lang="en-US" sz="3200" kern="1200">
                <a:solidFill>
                  <a:srgbClr val="595959"/>
                </a:solidFill>
                <a:latin typeface="Arial"/>
                <a:ea typeface="ＭＳ Ｐゴシック"/>
                <a:cs typeface="Arial"/>
              </a:rPr>
              <a:t>(Fitzgerald and Shanahan, 2000).</a:t>
            </a:r>
            <a:endParaRPr lang="en-US" sz="3200">
              <a:solidFill>
                <a:srgbClr val="595959"/>
              </a:solidFill>
              <a:latin typeface="Arial" panose="020B0604020202020204" pitchFamily="34" charset="0"/>
              <a:ea typeface="ＭＳ Ｐゴシック"/>
              <a:cs typeface="Arial" panose="020B0604020202020204" pitchFamily="34" charset="0"/>
            </a:endParaRPr>
          </a:p>
        </p:txBody>
      </p:sp>
      <p:pic>
        <p:nvPicPr>
          <p:cNvPr id="5" name="Picture 5">
            <a:extLst>
              <a:ext uri="{FF2B5EF4-FFF2-40B4-BE49-F238E27FC236}">
                <a16:creationId xmlns:a16="http://schemas.microsoft.com/office/drawing/2014/main" id="{687A88D3-9FF7-4624-ABE0-6348129EFCB8}"/>
              </a:ext>
            </a:extLst>
          </p:cNvPr>
          <p:cNvPicPr>
            <a:picLocks noChangeAspect="1"/>
          </p:cNvPicPr>
          <p:nvPr/>
        </p:nvPicPr>
        <p:blipFill>
          <a:blip r:embed="rId2"/>
          <a:stretch>
            <a:fillRect/>
          </a:stretch>
        </p:blipFill>
        <p:spPr>
          <a:xfrm>
            <a:off x="3387307" y="3559638"/>
            <a:ext cx="4626633" cy="2168498"/>
          </a:xfrm>
          <a:prstGeom prst="rect">
            <a:avLst/>
          </a:prstGeom>
        </p:spPr>
      </p:pic>
    </p:spTree>
    <p:extLst>
      <p:ext uri="{BB962C8B-B14F-4D97-AF65-F5344CB8AC3E}">
        <p14:creationId xmlns:p14="http://schemas.microsoft.com/office/powerpoint/2010/main" val="2687837487"/>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77466d0-47ab-4d5a-bf43-69619d18f7eb">
      <UserInfo>
        <DisplayName>Shakita Jackson</DisplayName>
        <AccountId>176</AccountId>
        <AccountType/>
      </UserInfo>
      <UserInfo>
        <DisplayName>Lydia Aderholt</DisplayName>
        <AccountId>21</AccountId>
        <AccountType/>
      </UserInfo>
      <UserInfo>
        <DisplayName>Alissa Hobart</DisplayName>
        <AccountId>137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1D6217A681794FA52DE217726133F0" ma:contentTypeVersion="8" ma:contentTypeDescription="Create a new document." ma:contentTypeScope="" ma:versionID="e64ab2db5db9f7f6b35cbe2a130af1f4">
  <xsd:schema xmlns:xsd="http://www.w3.org/2001/XMLSchema" xmlns:xs="http://www.w3.org/2001/XMLSchema" xmlns:p="http://schemas.microsoft.com/office/2006/metadata/properties" xmlns:ns2="ea43fea3-b26b-4fbf-8c57-e91246829f09" xmlns:ns3="477466d0-47ab-4d5a-bf43-69619d18f7eb" targetNamespace="http://schemas.microsoft.com/office/2006/metadata/properties" ma:root="true" ma:fieldsID="5cc3d41b5dfbf379200b54e7cf58b880" ns2:_="" ns3:_="">
    <xsd:import namespace="ea43fea3-b26b-4fbf-8c57-e91246829f09"/>
    <xsd:import namespace="477466d0-47ab-4d5a-bf43-69619d18f7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3fea3-b26b-4fbf-8c57-e91246829f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7466d0-47ab-4d5a-bf43-69619d18f7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797E9B-39A2-4F16-A330-80361F92E973}">
  <ds:schemaRefs>
    <ds:schemaRef ds:uri="http://schemas.microsoft.com/sharepoint/v3/contenttype/forms"/>
  </ds:schemaRefs>
</ds:datastoreItem>
</file>

<file path=customXml/itemProps2.xml><?xml version="1.0" encoding="utf-8"?>
<ds:datastoreItem xmlns:ds="http://schemas.openxmlformats.org/officeDocument/2006/customXml" ds:itemID="{800206AD-91BA-4665-A4F1-ED43F871BD7F}">
  <ds:schemaRefs>
    <ds:schemaRef ds:uri="477466d0-47ab-4d5a-bf43-69619d18f7e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4D5AB2-A056-49C9-8FD5-0930AD15D240}">
  <ds:schemaRefs>
    <ds:schemaRef ds:uri="477466d0-47ab-4d5a-bf43-69619d18f7eb"/>
    <ds:schemaRef ds:uri="ea43fea3-b26b-4fbf-8c57-e91246829f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2942</Words>
  <Application>Microsoft Macintosh PowerPoint</Application>
  <PresentationFormat>Widescreen</PresentationFormat>
  <Paragraphs>436</Paragraphs>
  <Slides>43</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ＭＳ Ｐゴシック</vt:lpstr>
      <vt:lpstr>Arial</vt:lpstr>
      <vt:lpstr>Arial Black</vt:lpstr>
      <vt:lpstr>Arial Narrow</vt:lpstr>
      <vt:lpstr>Calibri</vt:lpstr>
      <vt:lpstr>Calibri Light</vt:lpstr>
      <vt:lpstr>Open Sans</vt:lpstr>
      <vt:lpstr>Times New Roman</vt:lpstr>
      <vt:lpstr>Office Theme</vt:lpstr>
      <vt:lpstr>The Writing Café</vt:lpstr>
      <vt:lpstr>State Board of Education  STRATEGIC PLAN GOALS</vt:lpstr>
      <vt:lpstr>Mississippi Department of Education</vt:lpstr>
      <vt:lpstr>Session Norms</vt:lpstr>
      <vt:lpstr>Session Goals</vt:lpstr>
      <vt:lpstr>Ice Breaker - 3 Corners</vt:lpstr>
      <vt:lpstr>Importance of Writing</vt:lpstr>
      <vt:lpstr>Importance of Writing</vt:lpstr>
      <vt:lpstr>Research</vt:lpstr>
      <vt:lpstr>Importance of Writing</vt:lpstr>
      <vt:lpstr>Writing to Build Comprehension</vt:lpstr>
      <vt:lpstr>Writing to Build Comprehension</vt:lpstr>
      <vt:lpstr>Introducing New Strategies</vt:lpstr>
      <vt:lpstr>RAFT: Role/Audience/Format/Topic</vt:lpstr>
      <vt:lpstr>RAFT: Role/Audience/Format/Topic</vt:lpstr>
      <vt:lpstr>RAFT: Role/Audience/Format/Topic</vt:lpstr>
      <vt:lpstr>RAFT EXAMPLE: Social Studies</vt:lpstr>
      <vt:lpstr>RAFT EXAMPLE: Math</vt:lpstr>
      <vt:lpstr>RAFT EXAMPLE: Science</vt:lpstr>
      <vt:lpstr>RAFT EXAMPLE: Language Arts</vt:lpstr>
      <vt:lpstr>RAFT Activity</vt:lpstr>
      <vt:lpstr>RAFT Choice Board</vt:lpstr>
      <vt:lpstr>GIST: Generating Interactions Between Schemata and Text</vt:lpstr>
      <vt:lpstr>GIST</vt:lpstr>
      <vt:lpstr>How to Implement: K-1</vt:lpstr>
      <vt:lpstr>K-1 GIST Template</vt:lpstr>
      <vt:lpstr>K-1 GIST Example</vt:lpstr>
      <vt:lpstr>How to Implement: 2-8</vt:lpstr>
      <vt:lpstr>GIST Template</vt:lpstr>
      <vt:lpstr> Writing to Demonstrate Knowledge </vt:lpstr>
      <vt:lpstr>Writing to Demonstrate Knowledge</vt:lpstr>
      <vt:lpstr>Four-Square Writing</vt:lpstr>
      <vt:lpstr>Paragraph to Essays</vt:lpstr>
      <vt:lpstr>Four Square Example (1st/2nd)</vt:lpstr>
      <vt:lpstr>Four Square: Taking it off the Squares</vt:lpstr>
      <vt:lpstr>The House Organizer </vt:lpstr>
      <vt:lpstr>The House Organizer Example</vt:lpstr>
      <vt:lpstr>The House Organizer Example</vt:lpstr>
      <vt:lpstr>Additional Strategies for Writing</vt:lpstr>
      <vt:lpstr>Stop, Think, Share</vt:lpstr>
      <vt:lpstr>Key Takeaways </vt:lpstr>
      <vt:lpstr>Questions</vt:lpstr>
      <vt:lpstr>Alissa Hobart</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Café</dc:title>
  <dc:subject/>
  <dc:creator>Melissa Banks</dc:creator>
  <cp:keywords/>
  <dc:description/>
  <cp:lastModifiedBy>annambrantley@gmail.com</cp:lastModifiedBy>
  <cp:revision>12</cp:revision>
  <dcterms:created xsi:type="dcterms:W3CDTF">2020-12-28T15:17:46Z</dcterms:created>
  <dcterms:modified xsi:type="dcterms:W3CDTF">2021-12-02T20:38:59Z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0x0101005E1D6217A681794FA52DE217726133F0</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