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
      <p:font typeface="Roboto Slab" pitchFamily="2"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5bda32c69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05bda32c6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1d3b88388_0_6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01d3b88388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1d3b88388_0_6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1d3b88388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1d3b88388_0_6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1d3b88388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1d3b88388_0_6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01d3b88388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05bda32c6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05bda32c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5bda32c6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05bda32c6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01d3b88388_0_6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01d3b8838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5bda32c6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5bda32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252cc90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252cc90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5bda32c69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05bda32c6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5bda32c6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5bda32c6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5bda32c69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05bda32c6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gregg@biloxischool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arah.horn@biloxischools.ne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adworks.org/" TargetMode="External"/><Relationship Id="rId7" Type="http://schemas.openxmlformats.org/officeDocument/2006/relationships/hyperlink" Target="https://www.getepic.com/educator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coreknowledge.org/product/core-knowledge-language-arts/" TargetMode="External"/><Relationship Id="rId5" Type="http://schemas.openxmlformats.org/officeDocument/2006/relationships/hyperlink" Target="https://newsela.com/signin" TargetMode="External"/><Relationship Id="rId4" Type="http://schemas.openxmlformats.org/officeDocument/2006/relationships/hyperlink" Target="https://www.commonlit.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ksevilla.weebly.com/vocabulary-square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www.readingandwritinghaven.com/re-reading-with-color-a-reading-strategy-for-older-student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hyperlink" Target="https://www.thewritingrevolution.org/services/libraryinfo/"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iVKN_hwf89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s://hechingerreport.org/slightly-higher-reading-scores-when-students-delve-into-social-studies-study-find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forbes.com/sites/nataliewexler/2020/01/13/teachers-think-kids-need-science-and-social-studies-but-still-focus-on-reading-and-math/?sh=7cf36766318f" TargetMode="External"/><Relationship Id="rId5" Type="http://schemas.openxmlformats.org/officeDocument/2006/relationships/hyperlink" Target="https://www.edweek.org/teaching-learning/does-social-studies-build-stronger-readers-a-new-study-suggests-so/2020/09" TargetMode="External"/><Relationship Id="rId4" Type="http://schemas.openxmlformats.org/officeDocument/2006/relationships/hyperlink" Target="https://cliweb.org/keep-science-and-social-studi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mhco.com/blog/should-we-rethink-literacys-role-in-how-we-teach-science-and-social-studi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RiP-ijdxqE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hyperlink" Target="https://msinstructionalmaterials.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coreknowledge.org/curriculum/download-curriculum/" TargetMode="External"/><Relationship Id="rId5" Type="http://schemas.openxmlformats.org/officeDocument/2006/relationships/hyperlink" Target="https://www.coreknowledge.org/wp-content/uploads/2016/09/CKFSequence_Rev.pdf" TargetMode="External"/><Relationship Id="rId4" Type="http://schemas.openxmlformats.org/officeDocument/2006/relationships/hyperlink" Target="https://www.coreknowledg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592050"/>
            <a:ext cx="5783400" cy="14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400"/>
              <a:t>Building K - 6 Comprehension &amp; Interests Through Science &amp; Social Studies </a:t>
            </a:r>
            <a:endParaRPr sz="3400"/>
          </a:p>
        </p:txBody>
      </p:sp>
      <p:sp>
        <p:nvSpPr>
          <p:cNvPr id="64" name="Google Shape;64;p13"/>
          <p:cNvSpPr txBox="1">
            <a:spLocks noGrp="1"/>
          </p:cNvSpPr>
          <p:nvPr>
            <p:ph type="subTitle" idx="1"/>
          </p:nvPr>
        </p:nvSpPr>
        <p:spPr>
          <a:xfrm>
            <a:off x="1680300" y="3049450"/>
            <a:ext cx="5783400" cy="12090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3822"/>
              <a:t>Presented by M. Gregg &amp; S. Horn </a:t>
            </a:r>
            <a:endParaRPr sz="3822"/>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mary.gregg@biloxischools.net</a:t>
            </a:r>
            <a:endParaRPr/>
          </a:p>
          <a:p>
            <a:pPr marL="0" lvl="0" indent="0" algn="l" rtl="0">
              <a:spcBef>
                <a:spcPts val="0"/>
              </a:spcBef>
              <a:spcAft>
                <a:spcPts val="0"/>
              </a:spcAft>
              <a:buNone/>
            </a:pPr>
            <a:r>
              <a:rPr lang="en" u="sng">
                <a:solidFill>
                  <a:schemeClr val="hlink"/>
                </a:solidFill>
                <a:hlinkClick r:id="rId4"/>
              </a:rPr>
              <a:t>sarah.horn@biloxischools.net</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How do I teach through integrated units?</a:t>
            </a:r>
            <a:endParaRPr/>
          </a:p>
        </p:txBody>
      </p:sp>
      <p:sp>
        <p:nvSpPr>
          <p:cNvPr id="129" name="Google Shape;129;p22"/>
          <p:cNvSpPr txBox="1">
            <a:spLocks noGrp="1"/>
          </p:cNvSpPr>
          <p:nvPr>
            <p:ph type="body" idx="1"/>
          </p:nvPr>
        </p:nvSpPr>
        <p:spPr>
          <a:xfrm>
            <a:off x="387900" y="1339450"/>
            <a:ext cx="8368200" cy="36327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en" sz="1800" b="1"/>
              <a:t>3.</a:t>
            </a:r>
            <a:r>
              <a:rPr lang="en" b="1"/>
              <a:t>	Tweak, rearrange and/or supplement your existing curriculum.  DON’T PANIC! It can be done! Let us tell you how we’ve done it. In this case, less IS more!</a:t>
            </a:r>
            <a:endParaRPr b="1"/>
          </a:p>
          <a:p>
            <a:pPr marL="457200" lvl="0" indent="-317182" algn="l" rtl="0">
              <a:spcBef>
                <a:spcPts val="1200"/>
              </a:spcBef>
              <a:spcAft>
                <a:spcPts val="0"/>
              </a:spcAft>
              <a:buSzPct val="100000"/>
              <a:buChar char="●"/>
            </a:pPr>
            <a:r>
              <a:rPr lang="en" b="1"/>
              <a:t>Remember...all reading lessons must include the 5 core components backed by the Science of Reading research. MSCCR standards can be addressed in any order during reading lessons through DOK questions. Teach content. Practice skills to aid comprehension. </a:t>
            </a:r>
            <a:endParaRPr b="1"/>
          </a:p>
          <a:p>
            <a:pPr marL="457200" lvl="0" indent="-317182" algn="l" rtl="0">
              <a:spcBef>
                <a:spcPts val="0"/>
              </a:spcBef>
              <a:spcAft>
                <a:spcPts val="0"/>
              </a:spcAft>
              <a:buSzPct val="100000"/>
              <a:buChar char="●"/>
            </a:pPr>
            <a:r>
              <a:rPr lang="en" b="1"/>
              <a:t>IF YOU BUILD IT, SKILLS WILL COME!</a:t>
            </a:r>
            <a:endParaRPr b="1"/>
          </a:p>
          <a:p>
            <a:pPr marL="0" lvl="0" indent="0" algn="l" rtl="0">
              <a:spcBef>
                <a:spcPts val="1200"/>
              </a:spcBef>
              <a:spcAft>
                <a:spcPts val="0"/>
              </a:spcAft>
              <a:buNone/>
            </a:pPr>
            <a:r>
              <a:rPr lang="en" b="1"/>
              <a:t>4.	If you are a reading teacher, but your Social Studies and Science are taught by other teachers, we URGE you to work together to coordinate your units so that what students are learning in Social Studies and Science is being reinforced by reading passages and writing prompts in the ELA classroom.</a:t>
            </a:r>
            <a:r>
              <a:rPr lang="en" sz="1800" b="1"/>
              <a:t>	</a:t>
            </a:r>
            <a:endParaRPr sz="1800" b="1"/>
          </a:p>
          <a:p>
            <a:pPr marL="457200" lvl="0" indent="-317182" algn="l" rtl="0">
              <a:spcBef>
                <a:spcPts val="1200"/>
              </a:spcBef>
              <a:spcAft>
                <a:spcPts val="0"/>
              </a:spcAft>
              <a:buSzPct val="100000"/>
              <a:buChar char="●"/>
            </a:pPr>
            <a:r>
              <a:rPr lang="en" b="1"/>
              <a:t>Use the state social studies and science standards to help guide development of units.</a:t>
            </a:r>
            <a:endParaRPr b="1"/>
          </a:p>
          <a:p>
            <a:pPr marL="0" lvl="0" indent="0" algn="ctr" rtl="0">
              <a:spcBef>
                <a:spcPts val="1200"/>
              </a:spcBef>
              <a:spcAft>
                <a:spcPts val="1200"/>
              </a:spcAft>
              <a:buNone/>
            </a:pPr>
            <a:r>
              <a:rPr lang="en" b="1"/>
              <a:t>REMEMBER...IT TAKES A VILLAGE! TRY TO GET YOUR ART &amp; MUSIC TEACHERS INVOLVED AS WELL!</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Where do I find valuable, HQIM resources? </a:t>
            </a:r>
            <a:endParaRPr/>
          </a:p>
        </p:txBody>
      </p:sp>
      <p:sp>
        <p:nvSpPr>
          <p:cNvPr id="135" name="Google Shape;135;p23"/>
          <p:cNvSpPr txBox="1">
            <a:spLocks noGrp="1"/>
          </p:cNvSpPr>
          <p:nvPr>
            <p:ph type="body" idx="1"/>
          </p:nvPr>
        </p:nvSpPr>
        <p:spPr>
          <a:xfrm>
            <a:off x="345025" y="1371949"/>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523"/>
              <a:buNone/>
            </a:pPr>
            <a:r>
              <a:rPr lang="en" sz="1293" b="1" u="sng"/>
              <a:t>-</a:t>
            </a:r>
            <a:r>
              <a:rPr lang="en" sz="1293" b="1" u="sng">
                <a:solidFill>
                  <a:schemeClr val="hlink"/>
                </a:solidFill>
                <a:hlinkClick r:id="rId3"/>
              </a:rPr>
              <a:t>ReadWorks</a:t>
            </a:r>
            <a:r>
              <a:rPr lang="en" sz="1293" u="sng">
                <a:solidFill>
                  <a:schemeClr val="hlink"/>
                </a:solidFill>
                <a:hlinkClick r:id="rId3"/>
              </a:rPr>
              <a:t> </a:t>
            </a:r>
            <a:r>
              <a:rPr lang="en" sz="1293"/>
              <a:t>is a free platform  that gives students access to thousands of high interest passages on a variety of topics. Topics can be assigned online &amp; include comprehension &amp; vocabulary questions. A newer addition to this website is the “Article a Day” resources that are specifically aimed at building background knowledge and vocabulary.</a:t>
            </a:r>
            <a:endParaRPr sz="1293"/>
          </a:p>
          <a:p>
            <a:pPr marL="0" lvl="0" indent="0" algn="l" rtl="0">
              <a:spcBef>
                <a:spcPts val="1200"/>
              </a:spcBef>
              <a:spcAft>
                <a:spcPts val="0"/>
              </a:spcAft>
              <a:buSzPts val="523"/>
              <a:buNone/>
            </a:pPr>
            <a:r>
              <a:rPr lang="en" sz="1293"/>
              <a:t>-</a:t>
            </a:r>
            <a:r>
              <a:rPr lang="en" sz="1293" b="1" u="sng">
                <a:solidFill>
                  <a:schemeClr val="hlink"/>
                </a:solidFill>
                <a:hlinkClick r:id="rId4"/>
              </a:rPr>
              <a:t>CommonLit </a:t>
            </a:r>
            <a:r>
              <a:rPr lang="en" sz="1008">
                <a:solidFill>
                  <a:srgbClr val="202124"/>
                </a:solidFill>
              </a:rPr>
              <a:t> </a:t>
            </a:r>
            <a:r>
              <a:rPr lang="en" sz="1355"/>
              <a:t>is </a:t>
            </a:r>
            <a:r>
              <a:rPr lang="en" sz="1355" b="1"/>
              <a:t>a free digital tool that helps students in grades 5-12 make measurable gains in reading and writing</a:t>
            </a:r>
            <a:r>
              <a:rPr lang="en" sz="1355"/>
              <a:t>. Teachers can go to CommonLit, create a free account, and access our free library of high-interest, standards-aligned lessons.</a:t>
            </a:r>
            <a:endParaRPr sz="1640"/>
          </a:p>
          <a:p>
            <a:pPr marL="0" lvl="0" indent="0" algn="l" rtl="0">
              <a:spcBef>
                <a:spcPts val="1200"/>
              </a:spcBef>
              <a:spcAft>
                <a:spcPts val="0"/>
              </a:spcAft>
              <a:buSzPts val="523"/>
              <a:buNone/>
            </a:pPr>
            <a:r>
              <a:rPr lang="en" sz="1293" b="1" u="sng"/>
              <a:t>-</a:t>
            </a:r>
            <a:r>
              <a:rPr lang="en" sz="1293" b="1" u="sng">
                <a:solidFill>
                  <a:schemeClr val="hlink"/>
                </a:solidFill>
                <a:hlinkClick r:id="rId5"/>
              </a:rPr>
              <a:t>NewsELA </a:t>
            </a:r>
            <a:r>
              <a:rPr lang="en" sz="1293" b="1" u="sng"/>
              <a:t>i</a:t>
            </a:r>
            <a:r>
              <a:rPr lang="en" sz="1293"/>
              <a:t>s an online news as literacy platform that features high interest articles that features everything from current events to myths and legends from literature. </a:t>
            </a:r>
            <a:endParaRPr sz="1293"/>
          </a:p>
          <a:p>
            <a:pPr marL="0" lvl="0" indent="0" algn="l" rtl="0">
              <a:spcBef>
                <a:spcPts val="1200"/>
              </a:spcBef>
              <a:spcAft>
                <a:spcPts val="0"/>
              </a:spcAft>
              <a:buSzPts val="523"/>
              <a:buNone/>
            </a:pPr>
            <a:r>
              <a:rPr lang="en" sz="1055"/>
              <a:t>- </a:t>
            </a:r>
            <a:r>
              <a:rPr lang="en" sz="1189" b="1" u="sng">
                <a:solidFill>
                  <a:schemeClr val="hlink"/>
                </a:solidFill>
                <a:latin typeface="Arial"/>
                <a:ea typeface="Arial"/>
                <a:cs typeface="Arial"/>
                <a:sym typeface="Arial"/>
                <a:hlinkClick r:id="rId6"/>
              </a:rPr>
              <a:t>Core Knowledge Language Arts® (CKLA)</a:t>
            </a:r>
            <a:r>
              <a:rPr lang="en" sz="1189">
                <a:latin typeface="Arial"/>
                <a:ea typeface="Arial"/>
                <a:cs typeface="Arial"/>
                <a:sym typeface="Arial"/>
              </a:rPr>
              <a:t> is a comprehensive program (Preschool–Grade 5) for teaching reading, writing, listening, and speaking while also building students’ vocabulary and knowledge across essential domains in literature, world and American history, and the sciences.</a:t>
            </a:r>
            <a:endParaRPr sz="1189">
              <a:latin typeface="Arial"/>
              <a:ea typeface="Arial"/>
              <a:cs typeface="Arial"/>
              <a:sym typeface="Arial"/>
            </a:endParaRPr>
          </a:p>
          <a:p>
            <a:pPr marL="0" lvl="0" indent="0" algn="l" rtl="0">
              <a:spcBef>
                <a:spcPts val="1200"/>
              </a:spcBef>
              <a:spcAft>
                <a:spcPts val="0"/>
              </a:spcAft>
              <a:buSzPts val="523"/>
              <a:buNone/>
            </a:pPr>
            <a:r>
              <a:rPr lang="en" sz="1189">
                <a:latin typeface="Arial"/>
                <a:ea typeface="Arial"/>
                <a:cs typeface="Arial"/>
                <a:sym typeface="Arial"/>
              </a:rPr>
              <a:t>-</a:t>
            </a:r>
            <a:r>
              <a:rPr lang="en" sz="1189" b="1" u="sng">
                <a:solidFill>
                  <a:schemeClr val="hlink"/>
                </a:solidFill>
                <a:latin typeface="Arial"/>
                <a:ea typeface="Arial"/>
                <a:cs typeface="Arial"/>
                <a:sym typeface="Arial"/>
                <a:hlinkClick r:id="rId7"/>
              </a:rPr>
              <a:t>Epic!</a:t>
            </a:r>
            <a:r>
              <a:rPr lang="en" sz="1189" b="1">
                <a:latin typeface="Arial"/>
                <a:ea typeface="Arial"/>
                <a:cs typeface="Arial"/>
                <a:sym typeface="Arial"/>
              </a:rPr>
              <a:t> </a:t>
            </a:r>
            <a:r>
              <a:rPr lang="en" sz="1189">
                <a:latin typeface="Arial"/>
                <a:ea typeface="Arial"/>
                <a:cs typeface="Arial"/>
                <a:sym typeface="Arial"/>
              </a:rPr>
              <a:t>Is a free online library of books and videos. Many of the books have AR quizzes.</a:t>
            </a:r>
            <a:endParaRPr sz="1189">
              <a:latin typeface="Arial"/>
              <a:ea typeface="Arial"/>
              <a:cs typeface="Arial"/>
              <a:sym typeface="Arial"/>
            </a:endParaRPr>
          </a:p>
          <a:p>
            <a:pPr marL="0" lvl="0" indent="0" algn="l" rtl="0">
              <a:spcBef>
                <a:spcPts val="1200"/>
              </a:spcBef>
              <a:spcAft>
                <a:spcPts val="1200"/>
              </a:spcAft>
              <a:buSzPts val="523"/>
              <a:buNone/>
            </a:pPr>
            <a:endParaRPr sz="855"/>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Before Reading: </a:t>
            </a:r>
            <a:endParaRPr/>
          </a:p>
        </p:txBody>
      </p:sp>
      <p:sp>
        <p:nvSpPr>
          <p:cNvPr id="141" name="Google Shape;141;p24"/>
          <p:cNvSpPr txBox="1">
            <a:spLocks noGrp="1"/>
          </p:cNvSpPr>
          <p:nvPr>
            <p:ph type="body" idx="1"/>
          </p:nvPr>
        </p:nvSpPr>
        <p:spPr>
          <a:xfrm>
            <a:off x="387900" y="1489825"/>
            <a:ext cx="8368200" cy="36537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en" sz="3803" b="1"/>
              <a:t>PREVIEW &amp; PREDICT: </a:t>
            </a:r>
            <a:r>
              <a:rPr lang="en" sz="3674"/>
              <a:t>While previewing the text, students should make predictions using the headings, pictures and diagrams. Predicting encourages students to think ahead  and allows them to understand the text better. Making predictions is proven to improve comprehension. </a:t>
            </a:r>
            <a:endParaRPr sz="3674"/>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sz="2861"/>
              <a:t>-</a:t>
            </a:r>
            <a:endParaRPr sz="2861"/>
          </a:p>
          <a:p>
            <a:pPr marL="0" lvl="0" indent="0" algn="l" rtl="0">
              <a:spcBef>
                <a:spcPts val="1200"/>
              </a:spcBef>
              <a:spcAft>
                <a:spcPts val="0"/>
              </a:spcAft>
              <a:buNone/>
            </a:pPr>
            <a:r>
              <a:rPr lang="en" sz="3611"/>
              <a:t>VOCABULARY: Students should build vocabulary squares prior to and during your unit of study. Teaching vocabulary allows students to access academic language and discourse, and facilitates their comprehension of increasingly complex texts. </a:t>
            </a:r>
            <a:endParaRPr sz="3040"/>
          </a:p>
          <a:p>
            <a:pPr marL="0" lvl="0" indent="0" algn="l" rtl="0">
              <a:spcBef>
                <a:spcPts val="1200"/>
              </a:spcBef>
              <a:spcAft>
                <a:spcPts val="0"/>
              </a:spcAft>
              <a:buNone/>
            </a:pPr>
            <a:r>
              <a:rPr lang="en" sz="3611" u="sng">
                <a:solidFill>
                  <a:schemeClr val="hlink"/>
                </a:solidFill>
                <a:hlinkClick r:id="rId3"/>
              </a:rPr>
              <a:t>https://ksevilla.weebly.com/vocabulary-squares.html</a:t>
            </a:r>
            <a:endParaRPr sz="3611"/>
          </a:p>
          <a:p>
            <a:pPr marL="0" lvl="0" indent="0" algn="l" rtl="0">
              <a:spcBef>
                <a:spcPts val="1200"/>
              </a:spcBef>
              <a:spcAft>
                <a:spcPts val="1200"/>
              </a:spcAft>
              <a:buNone/>
            </a:pPr>
            <a:endParaRPr/>
          </a:p>
        </p:txBody>
      </p:sp>
      <p:pic>
        <p:nvPicPr>
          <p:cNvPr id="142" name="Google Shape;142;p24"/>
          <p:cNvPicPr preferRelativeResize="0"/>
          <p:nvPr/>
        </p:nvPicPr>
        <p:blipFill>
          <a:blip r:embed="rId4">
            <a:alphaModFix/>
          </a:blip>
          <a:stretch>
            <a:fillRect/>
          </a:stretch>
        </p:blipFill>
        <p:spPr>
          <a:xfrm>
            <a:off x="831300" y="2470201"/>
            <a:ext cx="6650176" cy="826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During Reading: </a:t>
            </a:r>
            <a:endParaRPr/>
          </a:p>
        </p:txBody>
      </p:sp>
      <p:sp>
        <p:nvSpPr>
          <p:cNvPr id="148" name="Google Shape;148;p25"/>
          <p:cNvSpPr txBox="1">
            <a:spLocks noGrp="1"/>
          </p:cNvSpPr>
          <p:nvPr>
            <p:ph type="body" idx="1"/>
          </p:nvPr>
        </p:nvSpPr>
        <p:spPr>
          <a:xfrm>
            <a:off x="387900" y="1350525"/>
            <a:ext cx="3999900" cy="35505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a:t>--</a:t>
            </a:r>
            <a:r>
              <a:rPr lang="en" b="1"/>
              <a:t>COLOR CODING: </a:t>
            </a:r>
            <a:r>
              <a:rPr lang="en"/>
              <a:t>Color coding is an interactive activity that really helps reinforce finding key information in a text. Color Coding can include finding and coloring the main idea and details, using colors to find text structure cue words or just coloring where the answer to a question was found. </a:t>
            </a:r>
            <a:endParaRPr/>
          </a:p>
          <a:p>
            <a:pPr marL="0" lvl="0" indent="0" algn="l" rtl="0">
              <a:spcBef>
                <a:spcPts val="1200"/>
              </a:spcBef>
              <a:spcAft>
                <a:spcPts val="0"/>
              </a:spcAft>
              <a:buNone/>
            </a:pPr>
            <a:r>
              <a:rPr lang="en" u="sng">
                <a:solidFill>
                  <a:schemeClr val="accent5"/>
                </a:solidFill>
                <a:hlinkClick r:id="rId3">
                  <a:extLst>
                    <a:ext uri="{A12FA001-AC4F-418D-AE19-62706E023703}">
                      <ahyp:hlinkClr xmlns:ahyp="http://schemas.microsoft.com/office/drawing/2018/hyperlinkcolor" val="tx"/>
                    </a:ext>
                  </a:extLst>
                </a:hlinkClick>
              </a:rPr>
              <a:t>https://www.readingandwritinghaven.com/re-reading-with-color-a-reading-strategy-for-older-students/</a:t>
            </a:r>
            <a:endParaRPr/>
          </a:p>
          <a:p>
            <a:pPr marL="0" lvl="0" indent="0" algn="l" rtl="0">
              <a:spcBef>
                <a:spcPts val="1200"/>
              </a:spcBef>
              <a:spcAft>
                <a:spcPts val="0"/>
              </a:spcAft>
              <a:buNone/>
            </a:pPr>
            <a:r>
              <a:rPr lang="en"/>
              <a:t>-</a:t>
            </a:r>
            <a:r>
              <a:rPr lang="en" b="1"/>
              <a:t>ANNOTATING THE TEXT:</a:t>
            </a:r>
            <a:r>
              <a:rPr lang="en"/>
              <a:t> Annotating a text forces a reader to interact with a text enhancing their understand of, recall of, and reaction to the text. </a:t>
            </a:r>
            <a:endParaRPr/>
          </a:p>
          <a:p>
            <a:pPr marL="0" lvl="0" indent="0" algn="l" rtl="0">
              <a:spcBef>
                <a:spcPts val="1200"/>
              </a:spcBef>
              <a:spcAft>
                <a:spcPts val="0"/>
              </a:spcAft>
              <a:buNone/>
            </a:pPr>
            <a:r>
              <a:rPr lang="en"/>
              <a:t>-</a:t>
            </a:r>
            <a:r>
              <a:rPr lang="en" b="1"/>
              <a:t>MULTIPLE READS OF THE TEXT OR PARTS OF THE TEXT:</a:t>
            </a:r>
            <a:r>
              <a:rPr lang="en"/>
              <a:t>  Close read, choral read, echo read, partner read</a:t>
            </a:r>
            <a:endParaRPr/>
          </a:p>
          <a:p>
            <a:pPr marL="0" lvl="0" indent="0" algn="l" rtl="0">
              <a:spcBef>
                <a:spcPts val="1200"/>
              </a:spcBef>
              <a:spcAft>
                <a:spcPts val="1200"/>
              </a:spcAft>
              <a:buNone/>
            </a:pPr>
            <a:endParaRPr/>
          </a:p>
        </p:txBody>
      </p:sp>
      <p:sp>
        <p:nvSpPr>
          <p:cNvPr id="149" name="Google Shape;149;p25"/>
          <p:cNvSpPr txBox="1">
            <a:spLocks noGrp="1"/>
          </p:cNvSpPr>
          <p:nvPr>
            <p:ph type="body" idx="2"/>
          </p:nvPr>
        </p:nvSpPr>
        <p:spPr>
          <a:xfrm>
            <a:off x="6161475" y="2186000"/>
            <a:ext cx="1885800" cy="238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0" name="Google Shape;150;p25"/>
          <p:cNvPicPr preferRelativeResize="0"/>
          <p:nvPr/>
        </p:nvPicPr>
        <p:blipFill>
          <a:blip r:embed="rId4">
            <a:alphaModFix/>
          </a:blip>
          <a:stretch>
            <a:fillRect/>
          </a:stretch>
        </p:blipFill>
        <p:spPr>
          <a:xfrm>
            <a:off x="5112888" y="589175"/>
            <a:ext cx="3243623" cy="4204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7715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After Multiple Readings: </a:t>
            </a:r>
            <a:endParaRPr/>
          </a:p>
        </p:txBody>
      </p:sp>
      <p:sp>
        <p:nvSpPr>
          <p:cNvPr id="156" name="Google Shape;156;p26"/>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600" b="1"/>
              <a:t>Summarizing:</a:t>
            </a:r>
            <a:r>
              <a:rPr lang="en" sz="1600"/>
              <a:t> Have students capture the main points of the text in a brief summary.</a:t>
            </a:r>
            <a:endParaRPr sz="1600"/>
          </a:p>
          <a:p>
            <a:pPr marL="0" lvl="0" indent="0" algn="l" rtl="0">
              <a:spcBef>
                <a:spcPts val="1200"/>
              </a:spcBef>
              <a:spcAft>
                <a:spcPts val="0"/>
              </a:spcAft>
              <a:buNone/>
            </a:pPr>
            <a:r>
              <a:rPr lang="en" sz="1600"/>
              <a:t>Ask a variety of DOK and skill-based questions to ensure comprehension. </a:t>
            </a:r>
            <a:endParaRPr sz="1600"/>
          </a:p>
          <a:p>
            <a:pPr marL="0" lvl="0" indent="0" algn="l" rtl="0">
              <a:spcBef>
                <a:spcPts val="1200"/>
              </a:spcBef>
              <a:spcAft>
                <a:spcPts val="0"/>
              </a:spcAft>
              <a:buNone/>
            </a:pPr>
            <a:r>
              <a:rPr lang="en" sz="1600" b="1"/>
              <a:t>Writing: </a:t>
            </a:r>
            <a:r>
              <a:rPr lang="en" sz="1600"/>
              <a:t>Create writing prompts for students to use to respond to the text. </a:t>
            </a:r>
            <a:endParaRPr sz="1600"/>
          </a:p>
          <a:p>
            <a:pPr marL="0" lvl="0" indent="0" algn="l" rtl="0">
              <a:spcBef>
                <a:spcPts val="1200"/>
              </a:spcBef>
              <a:spcAft>
                <a:spcPts val="1200"/>
              </a:spcAft>
              <a:buNone/>
            </a:pPr>
            <a:r>
              <a:rPr lang="en" sz="1600"/>
              <a:t>Use strategies from The Hochman Method (</a:t>
            </a:r>
            <a:r>
              <a:rPr lang="en" sz="1600" u="sng">
                <a:solidFill>
                  <a:schemeClr val="hlink"/>
                </a:solidFill>
                <a:hlinkClick r:id="rId3"/>
              </a:rPr>
              <a:t>The Writing Revolution resources</a:t>
            </a:r>
            <a:r>
              <a:rPr lang="en" sz="1600"/>
              <a:t>)</a:t>
            </a:r>
            <a:endParaRPr sz="1600"/>
          </a:p>
        </p:txBody>
      </p:sp>
      <p:sp>
        <p:nvSpPr>
          <p:cNvPr id="157" name="Google Shape;157;p26"/>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8" name="Google Shape;158;p26"/>
          <p:cNvPicPr preferRelativeResize="0"/>
          <p:nvPr/>
        </p:nvPicPr>
        <p:blipFill>
          <a:blip r:embed="rId4">
            <a:alphaModFix/>
          </a:blip>
          <a:stretch>
            <a:fillRect/>
          </a:stretch>
        </p:blipFill>
        <p:spPr>
          <a:xfrm>
            <a:off x="4860612" y="124600"/>
            <a:ext cx="3791075" cy="4894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Let’s get to know you....</a:t>
            </a: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Who are our K-3 teachers?</a:t>
            </a:r>
            <a:endParaRPr/>
          </a:p>
          <a:p>
            <a:pPr marL="914400" lvl="1" indent="-317500" algn="l" rtl="0">
              <a:spcBef>
                <a:spcPts val="0"/>
              </a:spcBef>
              <a:spcAft>
                <a:spcPts val="0"/>
              </a:spcAft>
              <a:buSzPts val="1400"/>
              <a:buChar char="○"/>
            </a:pPr>
            <a:r>
              <a:rPr lang="en"/>
              <a:t>Who is self-contained?</a:t>
            </a:r>
            <a:endParaRPr/>
          </a:p>
          <a:p>
            <a:pPr marL="914400" lvl="1" indent="-317500" algn="l" rtl="0">
              <a:spcBef>
                <a:spcPts val="0"/>
              </a:spcBef>
              <a:spcAft>
                <a:spcPts val="0"/>
              </a:spcAft>
              <a:buSzPts val="1400"/>
              <a:buChar char="○"/>
            </a:pPr>
            <a:r>
              <a:rPr lang="en"/>
              <a:t>Who team teaches?</a:t>
            </a:r>
            <a:endParaRPr/>
          </a:p>
          <a:p>
            <a:pPr marL="914400" lvl="1" indent="-317500" algn="l" rtl="0">
              <a:spcBef>
                <a:spcPts val="0"/>
              </a:spcBef>
              <a:spcAft>
                <a:spcPts val="0"/>
              </a:spcAft>
              <a:buSzPts val="1400"/>
              <a:buChar char="○"/>
            </a:pPr>
            <a:r>
              <a:rPr lang="en"/>
              <a:t>Anyone departmentalized at this level?</a:t>
            </a:r>
            <a:endParaRPr/>
          </a:p>
          <a:p>
            <a:pPr marL="457200" lvl="0" indent="-342900" algn="l" rtl="0">
              <a:spcBef>
                <a:spcPts val="0"/>
              </a:spcBef>
              <a:spcAft>
                <a:spcPts val="0"/>
              </a:spcAft>
              <a:buSzPts val="1800"/>
              <a:buChar char="●"/>
            </a:pPr>
            <a:r>
              <a:rPr lang="en"/>
              <a:t>Who are our 4-8 grade teachers?</a:t>
            </a:r>
            <a:endParaRPr/>
          </a:p>
          <a:p>
            <a:pPr marL="914400" lvl="1" indent="-317500" algn="l" rtl="0">
              <a:spcBef>
                <a:spcPts val="0"/>
              </a:spcBef>
              <a:spcAft>
                <a:spcPts val="0"/>
              </a:spcAft>
              <a:buSzPts val="1400"/>
              <a:buChar char="○"/>
            </a:pPr>
            <a:r>
              <a:rPr lang="en"/>
              <a:t>Who is self-contained?</a:t>
            </a:r>
            <a:endParaRPr/>
          </a:p>
          <a:p>
            <a:pPr marL="914400" lvl="1" indent="-317500" algn="l" rtl="0">
              <a:spcBef>
                <a:spcPts val="0"/>
              </a:spcBef>
              <a:spcAft>
                <a:spcPts val="0"/>
              </a:spcAft>
              <a:buSzPts val="1400"/>
              <a:buChar char="○"/>
            </a:pPr>
            <a:r>
              <a:rPr lang="en"/>
              <a:t>Who team teaches? Which subjects are paired together?</a:t>
            </a:r>
            <a:endParaRPr/>
          </a:p>
          <a:p>
            <a:pPr marL="914400" lvl="1" indent="-317500" algn="l" rtl="0">
              <a:spcBef>
                <a:spcPts val="0"/>
              </a:spcBef>
              <a:spcAft>
                <a:spcPts val="0"/>
              </a:spcAft>
              <a:buSzPts val="1400"/>
              <a:buChar char="○"/>
            </a:pPr>
            <a:r>
              <a:rPr lang="en"/>
              <a:t>Who is completely departmentalized?</a:t>
            </a:r>
            <a:endParaRPr/>
          </a:p>
          <a:p>
            <a:pPr marL="457200" lvl="0" indent="-342900" algn="l" rtl="0">
              <a:spcBef>
                <a:spcPts val="0"/>
              </a:spcBef>
              <a:spcAft>
                <a:spcPts val="0"/>
              </a:spcAft>
              <a:buSzPts val="1800"/>
              <a:buChar char="●"/>
            </a:pPr>
            <a:r>
              <a:rPr lang="en"/>
              <a:t>Are there any high school teachers?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61125" y="157225"/>
            <a:ext cx="5615100" cy="189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2670"/>
              <a:t>What are some expected hurdles to overcome when trying to convince reading teachers to include Science and/or Social Studies content in their lessons?</a:t>
            </a:r>
            <a:endParaRPr sz="2670"/>
          </a:p>
        </p:txBody>
      </p:sp>
      <p:pic>
        <p:nvPicPr>
          <p:cNvPr id="76" name="Google Shape;76;p15"/>
          <p:cNvPicPr preferRelativeResize="0"/>
          <p:nvPr/>
        </p:nvPicPr>
        <p:blipFill rotWithShape="1">
          <a:blip r:embed="rId3">
            <a:alphaModFix/>
          </a:blip>
          <a:srcRect l="485" r="475"/>
          <a:stretch/>
        </p:blipFill>
        <p:spPr>
          <a:xfrm>
            <a:off x="125925" y="157225"/>
            <a:ext cx="2825497" cy="1690701"/>
          </a:xfrm>
          <a:prstGeom prst="rect">
            <a:avLst/>
          </a:prstGeom>
          <a:noFill/>
          <a:ln>
            <a:noFill/>
          </a:ln>
        </p:spPr>
      </p:pic>
      <p:sp>
        <p:nvSpPr>
          <p:cNvPr id="77" name="Google Shape;77;p15"/>
          <p:cNvSpPr txBox="1"/>
          <p:nvPr/>
        </p:nvSpPr>
        <p:spPr>
          <a:xfrm>
            <a:off x="492925" y="2378875"/>
            <a:ext cx="8315400" cy="18777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Don’t have enough time</a:t>
            </a:r>
            <a:endParaRPr sz="220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Don’t have material or curriculum</a:t>
            </a:r>
            <a:endParaRPr sz="220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Administration is not supportive</a:t>
            </a:r>
            <a:endParaRPr sz="220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Topics are too boring or too challenging</a:t>
            </a:r>
            <a:endParaRPr sz="220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Not tested every year</a:t>
            </a:r>
            <a:endParaRPr sz="220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900"/>
              <a:t>Why should I teach through Integrated Units? </a:t>
            </a:r>
            <a:endParaRPr sz="2900"/>
          </a:p>
        </p:txBody>
      </p:sp>
      <p:sp>
        <p:nvSpPr>
          <p:cNvPr id="83" name="Google Shape;83;p16"/>
          <p:cNvSpPr txBox="1">
            <a:spLocks noGrp="1"/>
          </p:cNvSpPr>
          <p:nvPr>
            <p:ph type="body" idx="1"/>
          </p:nvPr>
        </p:nvSpPr>
        <p:spPr>
          <a:xfrm>
            <a:off x="387900" y="1489824"/>
            <a:ext cx="8368200" cy="6861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13000">
                <a:latin typeface="Times New Roman"/>
                <a:ea typeface="Times New Roman"/>
                <a:cs typeface="Times New Roman"/>
                <a:sym typeface="Times New Roman"/>
              </a:rPr>
              <a:t>Scienta potentia est...Knowledge is Power!</a:t>
            </a:r>
            <a:endParaRPr sz="13000">
              <a:latin typeface="Times New Roman"/>
              <a:ea typeface="Times New Roman"/>
              <a:cs typeface="Times New Roman"/>
              <a:sym typeface="Times New Roman"/>
            </a:endParaRPr>
          </a:p>
          <a:p>
            <a:pPr marL="457200" lvl="0" indent="0" algn="l" rtl="0">
              <a:spcBef>
                <a:spcPts val="1200"/>
              </a:spcBef>
              <a:spcAft>
                <a:spcPts val="1200"/>
              </a:spcAft>
              <a:buNone/>
            </a:pPr>
            <a:endParaRPr sz="10600"/>
          </a:p>
        </p:txBody>
      </p:sp>
      <p:pic>
        <p:nvPicPr>
          <p:cNvPr id="84" name="Google Shape;84;p16" descr="original SchoolHouse Rock theme by Bob Dorough and Friends" title="Bob Dorough and Friends- SchoolHouse Rock (original theme)">
            <a:hlinkClick r:id="rId3"/>
          </p:cNvPr>
          <p:cNvPicPr preferRelativeResize="0"/>
          <p:nvPr/>
        </p:nvPicPr>
        <p:blipFill>
          <a:blip r:embed="rId4">
            <a:alphaModFix/>
          </a:blip>
          <a:stretch>
            <a:fillRect/>
          </a:stretch>
        </p:blipFill>
        <p:spPr>
          <a:xfrm>
            <a:off x="280475" y="2338999"/>
            <a:ext cx="3550368" cy="2662776"/>
          </a:xfrm>
          <a:prstGeom prst="rect">
            <a:avLst/>
          </a:prstGeom>
          <a:noFill/>
          <a:ln>
            <a:noFill/>
          </a:ln>
        </p:spPr>
      </p:pic>
      <p:sp>
        <p:nvSpPr>
          <p:cNvPr id="85" name="Google Shape;85;p16"/>
          <p:cNvSpPr txBox="1"/>
          <p:nvPr/>
        </p:nvSpPr>
        <p:spPr>
          <a:xfrm>
            <a:off x="4257800" y="2411675"/>
            <a:ext cx="44982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Once kids are fluent decoders, much of the difference among readers is not due to whether they’re a ‘good reader’ or ‘bad reader’. Much of the difference among readers is due to how wide a range of knowledge they have. If you hand me a reading test and the text is on a subject I happen to know a bit about, I’ll do better than if it happens to be on a subject I know nothing about.</a:t>
            </a: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Daniel Willingham, “School Time, Knowledge, and Reading Comprehension” blog</a:t>
            </a:r>
            <a:endParaRPr>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Why should I teach through Integrated Units? </a:t>
            </a:r>
            <a:endParaRPr/>
          </a:p>
        </p:txBody>
      </p:sp>
      <p:sp>
        <p:nvSpPr>
          <p:cNvPr id="91" name="Google Shape;91;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55000" lnSpcReduction="20000"/>
          </a:bodyPr>
          <a:lstStyle/>
          <a:p>
            <a:pPr marL="457200" lvl="0" indent="-291465" algn="l" rtl="0">
              <a:spcBef>
                <a:spcPts val="0"/>
              </a:spcBef>
              <a:spcAft>
                <a:spcPts val="0"/>
              </a:spcAft>
              <a:buSzPct val="100000"/>
              <a:buChar char="●"/>
            </a:pPr>
            <a:r>
              <a:rPr lang="en"/>
              <a:t>Numerous recent  studies  found an increase in Reading scores when students dove into Social Studies passages and teachers kept Science in the curriculum. </a:t>
            </a:r>
            <a:endParaRPr/>
          </a:p>
          <a:p>
            <a:pPr marL="457200" lvl="0" indent="-291465" algn="l" rtl="0">
              <a:spcBef>
                <a:spcPts val="0"/>
              </a:spcBef>
              <a:spcAft>
                <a:spcPts val="0"/>
              </a:spcAft>
              <a:buSzPct val="100000"/>
              <a:buChar char="●"/>
            </a:pPr>
            <a:r>
              <a:rPr lang="en"/>
              <a:t>The background knowledge gained from Social Studies and Science provides the content to understand new and complex text for greater comprehension.</a:t>
            </a:r>
            <a:endParaRPr/>
          </a:p>
          <a:p>
            <a:pPr marL="457200" lvl="0" indent="-291465" algn="l" rtl="0">
              <a:spcBef>
                <a:spcPts val="0"/>
              </a:spcBef>
              <a:spcAft>
                <a:spcPts val="0"/>
              </a:spcAft>
              <a:buSzPct val="100000"/>
              <a:buChar char="●"/>
            </a:pPr>
            <a:r>
              <a:rPr lang="en"/>
              <a:t>A well documented reason to keep regularly scheduled Science and Social Studies lessons is that students love the  activities these topics provide. They provide a natural fit for collaboration and project based learning that allows students opportunities to  apply what they learn to their lives. Learning while having fun is impactful in many ways! </a:t>
            </a:r>
            <a:endParaRPr/>
          </a:p>
          <a:p>
            <a:pPr marL="457200" lvl="0" indent="0" algn="l" rtl="0">
              <a:spcBef>
                <a:spcPts val="1200"/>
              </a:spcBef>
              <a:spcAft>
                <a:spcPts val="0"/>
              </a:spcAft>
              <a:buNone/>
            </a:pPr>
            <a:r>
              <a:rPr lang="en" u="sng">
                <a:solidFill>
                  <a:schemeClr val="hlink"/>
                </a:solidFill>
                <a:hlinkClick r:id="rId3"/>
              </a:rPr>
              <a:t>https://hechingerreport.org/slightly-higher-reading-scores-when-students-delve-into-social-studies-study-finds/</a:t>
            </a:r>
            <a:endParaRPr/>
          </a:p>
          <a:p>
            <a:pPr marL="457200" lvl="0" indent="0" algn="l" rtl="0">
              <a:spcBef>
                <a:spcPts val="1200"/>
              </a:spcBef>
              <a:spcAft>
                <a:spcPts val="0"/>
              </a:spcAft>
              <a:buNone/>
            </a:pPr>
            <a:r>
              <a:rPr lang="en" u="sng">
                <a:solidFill>
                  <a:schemeClr val="hlink"/>
                </a:solidFill>
                <a:hlinkClick r:id="rId4"/>
              </a:rPr>
              <a:t>https://cliweb.org/keep-science-and-social-studies/</a:t>
            </a:r>
            <a:endParaRPr/>
          </a:p>
          <a:p>
            <a:pPr marL="457200" lvl="0" indent="0" algn="l" rtl="0">
              <a:spcBef>
                <a:spcPts val="1200"/>
              </a:spcBef>
              <a:spcAft>
                <a:spcPts val="0"/>
              </a:spcAft>
              <a:buNone/>
            </a:pPr>
            <a:r>
              <a:rPr lang="en" u="sng">
                <a:solidFill>
                  <a:schemeClr val="hlink"/>
                </a:solidFill>
                <a:hlinkClick r:id="rId5"/>
              </a:rPr>
              <a:t>https://www.edweek.org/teaching-learning/does-social-studies-build-stronger-readers-a-new-study-suggests-so/2020/09</a:t>
            </a:r>
            <a:endParaRPr/>
          </a:p>
          <a:p>
            <a:pPr marL="457200" lvl="0" indent="457200" algn="l" rtl="0">
              <a:spcBef>
                <a:spcPts val="1200"/>
              </a:spcBef>
              <a:spcAft>
                <a:spcPts val="0"/>
              </a:spcAft>
              <a:buNone/>
            </a:pPr>
            <a:r>
              <a:rPr lang="en"/>
              <a:t>	</a:t>
            </a:r>
            <a:r>
              <a:rPr lang="en" u="sng">
                <a:solidFill>
                  <a:schemeClr val="hlink"/>
                </a:solidFill>
                <a:hlinkClick r:id="rId6"/>
              </a:rPr>
              <a:t>https://www.forbes.com/sites/nataliewexler/2020/01/13/teachers-think-kids-need-science-and-social-studies-but-still-focus-on-reading-and-math/?sh=7cf36766318f</a:t>
            </a:r>
            <a:endParaRPr/>
          </a:p>
          <a:p>
            <a:pPr marL="45720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Why Should I teach through Integrated Units? </a:t>
            </a:r>
            <a:endParaRPr/>
          </a:p>
        </p:txBody>
      </p:sp>
      <p:sp>
        <p:nvSpPr>
          <p:cNvPr id="97" name="Google Shape;97;p18"/>
          <p:cNvSpPr txBox="1">
            <a:spLocks noGrp="1"/>
          </p:cNvSpPr>
          <p:nvPr>
            <p:ph type="body" idx="1"/>
          </p:nvPr>
        </p:nvSpPr>
        <p:spPr>
          <a:xfrm>
            <a:off x="387900" y="1489825"/>
            <a:ext cx="8368200" cy="3549900"/>
          </a:xfrm>
          <a:prstGeom prst="rect">
            <a:avLst/>
          </a:prstGeom>
        </p:spPr>
        <p:txBody>
          <a:bodyPr spcFirstLastPara="1" wrap="square" lIns="91425" tIns="91425" rIns="91425" bIns="91425" anchor="t" anchorCtr="0">
            <a:normAutofit fontScale="55000" lnSpcReduction="10000"/>
          </a:bodyPr>
          <a:lstStyle/>
          <a:p>
            <a:pPr marL="0" lvl="0" indent="0" algn="l" rtl="0">
              <a:spcBef>
                <a:spcPts val="0"/>
              </a:spcBef>
              <a:spcAft>
                <a:spcPts val="0"/>
              </a:spcAft>
              <a:buNone/>
            </a:pPr>
            <a:r>
              <a:rPr lang="en" sz="2382">
                <a:latin typeface="Arial"/>
                <a:ea typeface="Arial"/>
                <a:cs typeface="Arial"/>
                <a:sym typeface="Arial"/>
              </a:rPr>
              <a:t>“If we look at how skills are acquired outside of the classroom, the process is very distinct. If I want to teach someone how to bake beautiful wedding cakes, we don’t start by measuring flour accurately over and over again, first one cup, then half a cup, then a one-third a cup, then beating one egg, then separating eggs. Instead, we bake cakes. What if I wanted to teach you to repair cars? Yes, you have to read the manual, but will you practice unscrewing bolts over here, and now tightening them properly, and then once you master that, you can remove alternators? No. </a:t>
            </a:r>
            <a:endParaRPr sz="2382">
              <a:latin typeface="Arial"/>
              <a:ea typeface="Arial"/>
              <a:cs typeface="Arial"/>
              <a:sym typeface="Arial"/>
            </a:endParaRPr>
          </a:p>
          <a:p>
            <a:pPr marL="0" lvl="0" indent="0" algn="l" rtl="0">
              <a:spcBef>
                <a:spcPts val="1200"/>
              </a:spcBef>
              <a:spcAft>
                <a:spcPts val="0"/>
              </a:spcAft>
              <a:buNone/>
            </a:pPr>
            <a:r>
              <a:rPr lang="en" sz="2382">
                <a:latin typeface="Arial"/>
                <a:ea typeface="Arial"/>
                <a:cs typeface="Arial"/>
                <a:sym typeface="Arial"/>
              </a:rPr>
              <a:t>If we are preparing students to use reading and writing as tools for communicating ideas for jobs in science, government, teaching, and engineering, why aren’t we teaching them how to </a:t>
            </a:r>
            <a:r>
              <a:rPr lang="en" sz="2382" i="1">
                <a:latin typeface="Arial"/>
                <a:ea typeface="Arial"/>
                <a:cs typeface="Arial"/>
                <a:sym typeface="Arial"/>
              </a:rPr>
              <a:t>think</a:t>
            </a:r>
            <a:r>
              <a:rPr lang="en" sz="2382">
                <a:latin typeface="Arial"/>
                <a:ea typeface="Arial"/>
                <a:cs typeface="Arial"/>
                <a:sym typeface="Arial"/>
              </a:rPr>
              <a:t> in those fields with reading and writing as the tools they hone as they learn? When science and social studies are a full-fledged part of the curriculum instead of squeezed into incredibly tight schedules, we can integrate literacy tools, introducing and reinforcing reading skills while the student explores and prepares for authentic experiences. This framework could give us more time to explore fundamental topics fully without sacrificing literacy learning.” - Heidi Cruz</a:t>
            </a:r>
            <a:endParaRPr sz="2382">
              <a:latin typeface="Arial"/>
              <a:ea typeface="Arial"/>
              <a:cs typeface="Arial"/>
              <a:sym typeface="Arial"/>
            </a:endParaRPr>
          </a:p>
          <a:p>
            <a:pPr marL="0" lvl="0" indent="0" algn="l" rtl="0">
              <a:spcBef>
                <a:spcPts val="1200"/>
              </a:spcBef>
              <a:spcAft>
                <a:spcPts val="0"/>
              </a:spcAft>
              <a:buNone/>
            </a:pPr>
            <a:r>
              <a:rPr lang="en" sz="2382" u="sng">
                <a:solidFill>
                  <a:schemeClr val="hlink"/>
                </a:solidFill>
                <a:latin typeface="Arial"/>
                <a:ea typeface="Arial"/>
                <a:cs typeface="Arial"/>
                <a:sym typeface="Arial"/>
                <a:hlinkClick r:id="rId3"/>
              </a:rPr>
              <a:t>https://www.hmhco.com/blog/should-we-rethink-literacys-role-in-how-we-teach-science-and-social-studies</a:t>
            </a:r>
            <a:endParaRPr sz="2382">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248800" y="133350"/>
            <a:ext cx="2183650" cy="2536124"/>
          </a:xfrm>
          <a:prstGeom prst="rect">
            <a:avLst/>
          </a:prstGeom>
          <a:noFill/>
          <a:ln>
            <a:noFill/>
          </a:ln>
        </p:spPr>
      </p:pic>
      <p:pic>
        <p:nvPicPr>
          <p:cNvPr id="103" name="Google Shape;103;p19"/>
          <p:cNvPicPr preferRelativeResize="0"/>
          <p:nvPr/>
        </p:nvPicPr>
        <p:blipFill>
          <a:blip r:embed="rId4">
            <a:alphaModFix/>
          </a:blip>
          <a:stretch>
            <a:fillRect/>
          </a:stretch>
        </p:blipFill>
        <p:spPr>
          <a:xfrm>
            <a:off x="6370391" y="3312399"/>
            <a:ext cx="2503335" cy="1614252"/>
          </a:xfrm>
          <a:prstGeom prst="rect">
            <a:avLst/>
          </a:prstGeom>
          <a:noFill/>
          <a:ln>
            <a:noFill/>
          </a:ln>
        </p:spPr>
      </p:pic>
      <p:pic>
        <p:nvPicPr>
          <p:cNvPr id="104" name="Google Shape;104;p19"/>
          <p:cNvPicPr preferRelativeResize="0"/>
          <p:nvPr/>
        </p:nvPicPr>
        <p:blipFill>
          <a:blip r:embed="rId5">
            <a:alphaModFix/>
          </a:blip>
          <a:stretch>
            <a:fillRect/>
          </a:stretch>
        </p:blipFill>
        <p:spPr>
          <a:xfrm>
            <a:off x="3806425" y="3312405"/>
            <a:ext cx="2503328" cy="1614247"/>
          </a:xfrm>
          <a:prstGeom prst="rect">
            <a:avLst/>
          </a:prstGeom>
          <a:noFill/>
          <a:ln>
            <a:noFill/>
          </a:ln>
        </p:spPr>
      </p:pic>
      <p:sp>
        <p:nvSpPr>
          <p:cNvPr id="105" name="Google Shape;105;p19"/>
          <p:cNvSpPr txBox="1"/>
          <p:nvPr/>
        </p:nvSpPr>
        <p:spPr>
          <a:xfrm>
            <a:off x="2775350" y="728650"/>
            <a:ext cx="136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06" name="Google Shape;106;p19"/>
          <p:cNvSpPr/>
          <p:nvPr/>
        </p:nvSpPr>
        <p:spPr>
          <a:xfrm>
            <a:off x="2978950" y="853750"/>
            <a:ext cx="1007400" cy="232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txBox="1"/>
          <p:nvPr/>
        </p:nvSpPr>
        <p:spPr>
          <a:xfrm>
            <a:off x="4200525" y="600075"/>
            <a:ext cx="4254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Reading cannot be reduced to a set of “transferable” skills that can be practiced and measured  through “cold passages” by a multiple choice assessment designed more to assess test-taking abilities than reading abilities.</a:t>
            </a:r>
            <a:endParaRPr>
              <a:solidFill>
                <a:schemeClr val="dk1"/>
              </a:solidFill>
              <a:latin typeface="Roboto"/>
              <a:ea typeface="Roboto"/>
              <a:cs typeface="Roboto"/>
              <a:sym typeface="Roboto"/>
            </a:endParaRPr>
          </a:p>
        </p:txBody>
      </p:sp>
      <p:sp>
        <p:nvSpPr>
          <p:cNvPr id="108" name="Google Shape;108;p19"/>
          <p:cNvSpPr txBox="1"/>
          <p:nvPr/>
        </p:nvSpPr>
        <p:spPr>
          <a:xfrm>
            <a:off x="932450" y="3312400"/>
            <a:ext cx="223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latin typeface="Roboto"/>
              <a:ea typeface="Roboto"/>
              <a:cs typeface="Roboto"/>
              <a:sym typeface="Roboto"/>
            </a:endParaRPr>
          </a:p>
        </p:txBody>
      </p:sp>
      <p:sp>
        <p:nvSpPr>
          <p:cNvPr id="109" name="Google Shape;109;p19"/>
          <p:cNvSpPr/>
          <p:nvPr/>
        </p:nvSpPr>
        <p:spPr>
          <a:xfrm>
            <a:off x="1553750" y="3532700"/>
            <a:ext cx="1618200" cy="232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p:nvPr/>
        </p:nvSpPr>
        <p:spPr>
          <a:xfrm>
            <a:off x="385775" y="3943350"/>
            <a:ext cx="3236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Reading is an abiding “power” that builds knowledge, shapes and develops minds FOR A LIFETIME!</a:t>
            </a:r>
            <a:endParaRPr>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How do I teach through integrated units?</a:t>
            </a:r>
            <a:endParaRPr/>
          </a:p>
        </p:txBody>
      </p:sp>
      <p:sp>
        <p:nvSpPr>
          <p:cNvPr id="116" name="Google Shape;116;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Don’t think of ELA, Science and Social Studies as separate and connected disciplines.</a:t>
            </a:r>
            <a:endParaRPr/>
          </a:p>
          <a:p>
            <a:pPr marL="914400" lvl="1" indent="-317500" algn="l" rtl="0">
              <a:spcBef>
                <a:spcPts val="0"/>
              </a:spcBef>
              <a:spcAft>
                <a:spcPts val="0"/>
              </a:spcAft>
              <a:buSzPts val="1400"/>
              <a:buAutoNum type="alphaLcPeriod"/>
            </a:pPr>
            <a:r>
              <a:rPr lang="en"/>
              <a:t>“Teaching content IS teaching reading.”  Daniel Willingham</a:t>
            </a:r>
            <a:endParaRPr/>
          </a:p>
        </p:txBody>
      </p:sp>
      <p:pic>
        <p:nvPicPr>
          <p:cNvPr id="117" name="Google Shape;117;p20" descr="Professor Daniel Willingham describes why content knowledge is essential to reading with comprehension, and why teaching reading strategies alone is not sufficient that students read with good comprehension.&#10;&#10;Edit: March 12, 2016. About the silence at the end...there used to be music there, which I pulled from the Web, as it was Creative Commons (educational use). Then the publisher revoked the license w/o telling me and put an ad on this video. So I chucked the music." title="Teaching Content Is Teaching Reading">
            <a:hlinkClick r:id="rId3"/>
          </p:cNvPr>
          <p:cNvPicPr preferRelativeResize="0"/>
          <p:nvPr/>
        </p:nvPicPr>
        <p:blipFill>
          <a:blip r:embed="rId4">
            <a:alphaModFix/>
          </a:blip>
          <a:stretch>
            <a:fillRect/>
          </a:stretch>
        </p:blipFill>
        <p:spPr>
          <a:xfrm>
            <a:off x="2336000" y="2494075"/>
            <a:ext cx="3418276" cy="2563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How do I teach through integrated units?</a:t>
            </a:r>
            <a:endParaRPr/>
          </a:p>
        </p:txBody>
      </p:sp>
      <p:sp>
        <p:nvSpPr>
          <p:cNvPr id="123" name="Google Shape;123;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2. 	Use a well-developed curriculum that is rooted in content-rich, high quality instructional material and is built around thematic units of study.</a:t>
            </a:r>
            <a:endParaRPr/>
          </a:p>
          <a:p>
            <a:pPr marL="914400" lvl="1" indent="-317500" algn="l" rtl="0">
              <a:spcBef>
                <a:spcPts val="1200"/>
              </a:spcBef>
              <a:spcAft>
                <a:spcPts val="0"/>
              </a:spcAft>
              <a:buSzPts val="1400"/>
              <a:buAutoNum type="alphaLcPeriod"/>
            </a:pPr>
            <a:r>
              <a:rPr lang="en" u="sng">
                <a:solidFill>
                  <a:schemeClr val="hlink"/>
                </a:solidFill>
                <a:hlinkClick r:id="rId3"/>
              </a:rPr>
              <a:t>https://msinstructionalmaterials.org/</a:t>
            </a:r>
            <a:endParaRPr/>
          </a:p>
          <a:p>
            <a:pPr marL="914400" lvl="1" indent="-317500" algn="l" rtl="0">
              <a:spcBef>
                <a:spcPts val="0"/>
              </a:spcBef>
              <a:spcAft>
                <a:spcPts val="0"/>
              </a:spcAft>
              <a:buSzPts val="1400"/>
              <a:buAutoNum type="alphaLcPeriod"/>
            </a:pPr>
            <a:r>
              <a:rPr lang="en" u="sng">
                <a:solidFill>
                  <a:schemeClr val="hlink"/>
                </a:solidFill>
                <a:hlinkClick r:id="rId4"/>
              </a:rPr>
              <a:t>https://www.coreknowledge.org/</a:t>
            </a:r>
            <a:endParaRPr/>
          </a:p>
          <a:p>
            <a:pPr marL="1371600" lvl="2" indent="-317500" algn="l" rtl="0">
              <a:spcBef>
                <a:spcPts val="0"/>
              </a:spcBef>
              <a:spcAft>
                <a:spcPts val="0"/>
              </a:spcAft>
              <a:buSzPts val="1400"/>
              <a:buAutoNum type="romanLcPeriod"/>
            </a:pPr>
            <a:r>
              <a:rPr lang="en" u="sng">
                <a:solidFill>
                  <a:schemeClr val="hlink"/>
                </a:solidFill>
                <a:hlinkClick r:id="rId5"/>
              </a:rPr>
              <a:t>CKLA content and skills outline K-8</a:t>
            </a:r>
            <a:endParaRPr/>
          </a:p>
          <a:p>
            <a:pPr marL="1371600" lvl="2" indent="-317500" algn="l" rtl="0">
              <a:spcBef>
                <a:spcPts val="0"/>
              </a:spcBef>
              <a:spcAft>
                <a:spcPts val="0"/>
              </a:spcAft>
              <a:buSzPts val="1400"/>
              <a:buAutoNum type="romanLcPeriod"/>
            </a:pPr>
            <a:r>
              <a:rPr lang="en" u="sng">
                <a:solidFill>
                  <a:schemeClr val="hlink"/>
                </a:solidFill>
                <a:hlinkClick r:id="rId6"/>
              </a:rPr>
              <a:t>First edition material is free to download</a:t>
            </a:r>
            <a:r>
              <a:rPr lang="en"/>
              <a:t>. Revised edition is sold through Amplify.</a:t>
            </a: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1508</Words>
  <Application>Microsoft Macintosh PowerPoint</Application>
  <PresentationFormat>On-screen Show (16:9)</PresentationFormat>
  <Paragraphs>81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Roboto Slab</vt:lpstr>
      <vt:lpstr>Roboto</vt:lpstr>
      <vt:lpstr>Times New Roman</vt:lpstr>
      <vt:lpstr>Marina</vt:lpstr>
      <vt:lpstr>Building K - 6 Comprehension &amp; Interests Through Science &amp; Social Studies </vt:lpstr>
      <vt:lpstr>Let’s get to know you....</vt:lpstr>
      <vt:lpstr>What are some expected hurdles to overcome when trying to convince reading teachers to include Science and/or Social Studies content in their lessons?</vt:lpstr>
      <vt:lpstr>Why should I teach through Integrated Units? </vt:lpstr>
      <vt:lpstr>Why should I teach through Integrated Units? </vt:lpstr>
      <vt:lpstr>Why Should I teach through Integrated Units? </vt:lpstr>
      <vt:lpstr>PowerPoint Presentation</vt:lpstr>
      <vt:lpstr>How do I teach through integrated units?</vt:lpstr>
      <vt:lpstr>How do I teach through integrated units?</vt:lpstr>
      <vt:lpstr>How do I teach through integrated units?</vt:lpstr>
      <vt:lpstr>Where do I find valuable, HQIM resources? </vt:lpstr>
      <vt:lpstr>Before Reading: </vt:lpstr>
      <vt:lpstr>During Reading: </vt:lpstr>
      <vt:lpstr>After Multiple Readings: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K - 6 Comprehension &amp; Interests Through Science &amp; Social Studies </dc:title>
  <cp:lastModifiedBy>Anna Gillentine Gillentine</cp:lastModifiedBy>
  <cp:revision>1</cp:revision>
  <dcterms:modified xsi:type="dcterms:W3CDTF">2021-12-08T16:20:28Z</dcterms:modified>
</cp:coreProperties>
</file>