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88" r:id="rId2"/>
    <p:sldId id="286" r:id="rId3"/>
    <p:sldId id="287" r:id="rId4"/>
    <p:sldId id="308" r:id="rId5"/>
    <p:sldId id="334" r:id="rId6"/>
    <p:sldId id="307" r:id="rId7"/>
    <p:sldId id="314" r:id="rId8"/>
    <p:sldId id="356" r:id="rId9"/>
    <p:sldId id="341" r:id="rId10"/>
    <p:sldId id="337" r:id="rId11"/>
    <p:sldId id="336" r:id="rId12"/>
    <p:sldId id="338" r:id="rId13"/>
    <p:sldId id="339" r:id="rId14"/>
    <p:sldId id="340" r:id="rId15"/>
    <p:sldId id="342" r:id="rId16"/>
    <p:sldId id="343" r:id="rId17"/>
    <p:sldId id="357" r:id="rId18"/>
    <p:sldId id="345" r:id="rId19"/>
    <p:sldId id="346" r:id="rId20"/>
    <p:sldId id="347" r:id="rId21"/>
    <p:sldId id="348" r:id="rId22"/>
    <p:sldId id="366" r:id="rId23"/>
    <p:sldId id="354" r:id="rId24"/>
    <p:sldId id="351" r:id="rId25"/>
    <p:sldId id="352" r:id="rId26"/>
    <p:sldId id="355" r:id="rId27"/>
    <p:sldId id="362" r:id="rId28"/>
    <p:sldId id="361" r:id="rId29"/>
    <p:sldId id="360" r:id="rId30"/>
    <p:sldId id="358" r:id="rId31"/>
    <p:sldId id="359" r:id="rId32"/>
    <p:sldId id="349" r:id="rId33"/>
    <p:sldId id="364" r:id="rId34"/>
    <p:sldId id="365" r:id="rId35"/>
    <p:sldId id="363" r:id="rId36"/>
    <p:sldId id="30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71"/>
    <a:srgbClr val="5FAADE"/>
    <a:srgbClr val="A74A7A"/>
    <a:srgbClr val="EF3A5B"/>
    <a:srgbClr val="E9F7FE"/>
    <a:srgbClr val="F3A51E"/>
    <a:srgbClr val="B0D357"/>
    <a:srgbClr val="69C8C3"/>
    <a:srgbClr val="39A1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3819EB-C8B2-4F8A-ACC5-0C99DBC6AB30}" v="23" dt="2021-12-03T02:21:42.8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94"/>
  </p:normalViewPr>
  <p:slideViewPr>
    <p:cSldViewPr snapToGrid="0" snapToObjects="1">
      <p:cViewPr varScale="1">
        <p:scale>
          <a:sx n="131" d="100"/>
          <a:sy n="131" d="100"/>
        </p:scale>
        <p:origin x="37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E7CCA9-ED3A-F045-97E2-A2791CD30ACD}" type="datetimeFigureOut">
              <a:rPr lang="en-US" smtClean="0"/>
              <a:t>12/8/21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74287C-F1A9-1F49-875F-770B5241E278}" type="slidenum">
              <a:rPr lang="en-US" smtClean="0"/>
              <a:t>‹#›</a:t>
            </a:fld>
            <a:endParaRPr lang="en-US"/>
          </a:p>
        </p:txBody>
      </p:sp>
    </p:spTree>
    <p:extLst>
      <p:ext uri="{BB962C8B-B14F-4D97-AF65-F5344CB8AC3E}">
        <p14:creationId xmlns:p14="http://schemas.microsoft.com/office/powerpoint/2010/main" val="599804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1</a:t>
            </a:fld>
            <a:endParaRPr lang="en-US"/>
          </a:p>
        </p:txBody>
      </p:sp>
    </p:spTree>
    <p:extLst>
      <p:ext uri="{BB962C8B-B14F-4D97-AF65-F5344CB8AC3E}">
        <p14:creationId xmlns:p14="http://schemas.microsoft.com/office/powerpoint/2010/main" val="1978090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10</a:t>
            </a:fld>
            <a:endParaRPr lang="en-US"/>
          </a:p>
        </p:txBody>
      </p:sp>
    </p:spTree>
    <p:extLst>
      <p:ext uri="{BB962C8B-B14F-4D97-AF65-F5344CB8AC3E}">
        <p14:creationId xmlns:p14="http://schemas.microsoft.com/office/powerpoint/2010/main" val="4277254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11</a:t>
            </a:fld>
            <a:endParaRPr lang="en-US"/>
          </a:p>
        </p:txBody>
      </p:sp>
    </p:spTree>
    <p:extLst>
      <p:ext uri="{BB962C8B-B14F-4D97-AF65-F5344CB8AC3E}">
        <p14:creationId xmlns:p14="http://schemas.microsoft.com/office/powerpoint/2010/main" val="3343909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12</a:t>
            </a:fld>
            <a:endParaRPr lang="en-US"/>
          </a:p>
        </p:txBody>
      </p:sp>
    </p:spTree>
    <p:extLst>
      <p:ext uri="{BB962C8B-B14F-4D97-AF65-F5344CB8AC3E}">
        <p14:creationId xmlns:p14="http://schemas.microsoft.com/office/powerpoint/2010/main" val="3551936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13</a:t>
            </a:fld>
            <a:endParaRPr lang="en-US"/>
          </a:p>
        </p:txBody>
      </p:sp>
    </p:spTree>
    <p:extLst>
      <p:ext uri="{BB962C8B-B14F-4D97-AF65-F5344CB8AC3E}">
        <p14:creationId xmlns:p14="http://schemas.microsoft.com/office/powerpoint/2010/main" val="4214645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14</a:t>
            </a:fld>
            <a:endParaRPr lang="en-US"/>
          </a:p>
        </p:txBody>
      </p:sp>
    </p:spTree>
    <p:extLst>
      <p:ext uri="{BB962C8B-B14F-4D97-AF65-F5344CB8AC3E}">
        <p14:creationId xmlns:p14="http://schemas.microsoft.com/office/powerpoint/2010/main" val="1418157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15</a:t>
            </a:fld>
            <a:endParaRPr lang="en-US"/>
          </a:p>
        </p:txBody>
      </p:sp>
    </p:spTree>
    <p:extLst>
      <p:ext uri="{BB962C8B-B14F-4D97-AF65-F5344CB8AC3E}">
        <p14:creationId xmlns:p14="http://schemas.microsoft.com/office/powerpoint/2010/main" val="562077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16</a:t>
            </a:fld>
            <a:endParaRPr lang="en-US"/>
          </a:p>
        </p:txBody>
      </p:sp>
    </p:spTree>
    <p:extLst>
      <p:ext uri="{BB962C8B-B14F-4D97-AF65-F5344CB8AC3E}">
        <p14:creationId xmlns:p14="http://schemas.microsoft.com/office/powerpoint/2010/main" val="2507979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17</a:t>
            </a:fld>
            <a:endParaRPr lang="en-US"/>
          </a:p>
        </p:txBody>
      </p:sp>
    </p:spTree>
    <p:extLst>
      <p:ext uri="{BB962C8B-B14F-4D97-AF65-F5344CB8AC3E}">
        <p14:creationId xmlns:p14="http://schemas.microsoft.com/office/powerpoint/2010/main" val="1595368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18</a:t>
            </a:fld>
            <a:endParaRPr lang="en-US"/>
          </a:p>
        </p:txBody>
      </p:sp>
    </p:spTree>
    <p:extLst>
      <p:ext uri="{BB962C8B-B14F-4D97-AF65-F5344CB8AC3E}">
        <p14:creationId xmlns:p14="http://schemas.microsoft.com/office/powerpoint/2010/main" val="1140843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19</a:t>
            </a:fld>
            <a:endParaRPr lang="en-US"/>
          </a:p>
        </p:txBody>
      </p:sp>
    </p:spTree>
    <p:extLst>
      <p:ext uri="{BB962C8B-B14F-4D97-AF65-F5344CB8AC3E}">
        <p14:creationId xmlns:p14="http://schemas.microsoft.com/office/powerpoint/2010/main" val="125746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2</a:t>
            </a:fld>
            <a:endParaRPr lang="en-US"/>
          </a:p>
        </p:txBody>
      </p:sp>
    </p:spTree>
    <p:extLst>
      <p:ext uri="{BB962C8B-B14F-4D97-AF65-F5344CB8AC3E}">
        <p14:creationId xmlns:p14="http://schemas.microsoft.com/office/powerpoint/2010/main" val="3230277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20</a:t>
            </a:fld>
            <a:endParaRPr lang="en-US"/>
          </a:p>
        </p:txBody>
      </p:sp>
    </p:spTree>
    <p:extLst>
      <p:ext uri="{BB962C8B-B14F-4D97-AF65-F5344CB8AC3E}">
        <p14:creationId xmlns:p14="http://schemas.microsoft.com/office/powerpoint/2010/main" val="4273261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21</a:t>
            </a:fld>
            <a:endParaRPr lang="en-US"/>
          </a:p>
        </p:txBody>
      </p:sp>
    </p:spTree>
    <p:extLst>
      <p:ext uri="{BB962C8B-B14F-4D97-AF65-F5344CB8AC3E}">
        <p14:creationId xmlns:p14="http://schemas.microsoft.com/office/powerpoint/2010/main" val="324645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23</a:t>
            </a:fld>
            <a:endParaRPr lang="en-US"/>
          </a:p>
        </p:txBody>
      </p:sp>
    </p:spTree>
    <p:extLst>
      <p:ext uri="{BB962C8B-B14F-4D97-AF65-F5344CB8AC3E}">
        <p14:creationId xmlns:p14="http://schemas.microsoft.com/office/powerpoint/2010/main" val="22609834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24</a:t>
            </a:fld>
            <a:endParaRPr lang="en-US"/>
          </a:p>
        </p:txBody>
      </p:sp>
    </p:spTree>
    <p:extLst>
      <p:ext uri="{BB962C8B-B14F-4D97-AF65-F5344CB8AC3E}">
        <p14:creationId xmlns:p14="http://schemas.microsoft.com/office/powerpoint/2010/main" val="1369121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25</a:t>
            </a:fld>
            <a:endParaRPr lang="en-US"/>
          </a:p>
        </p:txBody>
      </p:sp>
    </p:spTree>
    <p:extLst>
      <p:ext uri="{BB962C8B-B14F-4D97-AF65-F5344CB8AC3E}">
        <p14:creationId xmlns:p14="http://schemas.microsoft.com/office/powerpoint/2010/main" val="2423824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26</a:t>
            </a:fld>
            <a:endParaRPr lang="en-US"/>
          </a:p>
        </p:txBody>
      </p:sp>
    </p:spTree>
    <p:extLst>
      <p:ext uri="{BB962C8B-B14F-4D97-AF65-F5344CB8AC3E}">
        <p14:creationId xmlns:p14="http://schemas.microsoft.com/office/powerpoint/2010/main" val="1449226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27</a:t>
            </a:fld>
            <a:endParaRPr lang="en-US"/>
          </a:p>
        </p:txBody>
      </p:sp>
    </p:spTree>
    <p:extLst>
      <p:ext uri="{BB962C8B-B14F-4D97-AF65-F5344CB8AC3E}">
        <p14:creationId xmlns:p14="http://schemas.microsoft.com/office/powerpoint/2010/main" val="1667025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28</a:t>
            </a:fld>
            <a:endParaRPr lang="en-US"/>
          </a:p>
        </p:txBody>
      </p:sp>
    </p:spTree>
    <p:extLst>
      <p:ext uri="{BB962C8B-B14F-4D97-AF65-F5344CB8AC3E}">
        <p14:creationId xmlns:p14="http://schemas.microsoft.com/office/powerpoint/2010/main" val="32371324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29</a:t>
            </a:fld>
            <a:endParaRPr lang="en-US"/>
          </a:p>
        </p:txBody>
      </p:sp>
    </p:spTree>
    <p:extLst>
      <p:ext uri="{BB962C8B-B14F-4D97-AF65-F5344CB8AC3E}">
        <p14:creationId xmlns:p14="http://schemas.microsoft.com/office/powerpoint/2010/main" val="20730138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30</a:t>
            </a:fld>
            <a:endParaRPr lang="en-US"/>
          </a:p>
        </p:txBody>
      </p:sp>
    </p:spTree>
    <p:extLst>
      <p:ext uri="{BB962C8B-B14F-4D97-AF65-F5344CB8AC3E}">
        <p14:creationId xmlns:p14="http://schemas.microsoft.com/office/powerpoint/2010/main" val="903464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3</a:t>
            </a:fld>
            <a:endParaRPr lang="en-US"/>
          </a:p>
        </p:txBody>
      </p:sp>
    </p:spTree>
    <p:extLst>
      <p:ext uri="{BB962C8B-B14F-4D97-AF65-F5344CB8AC3E}">
        <p14:creationId xmlns:p14="http://schemas.microsoft.com/office/powerpoint/2010/main" val="41496644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31</a:t>
            </a:fld>
            <a:endParaRPr lang="en-US"/>
          </a:p>
        </p:txBody>
      </p:sp>
    </p:spTree>
    <p:extLst>
      <p:ext uri="{BB962C8B-B14F-4D97-AF65-F5344CB8AC3E}">
        <p14:creationId xmlns:p14="http://schemas.microsoft.com/office/powerpoint/2010/main" val="32151512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32</a:t>
            </a:fld>
            <a:endParaRPr lang="en-US"/>
          </a:p>
        </p:txBody>
      </p:sp>
    </p:spTree>
    <p:extLst>
      <p:ext uri="{BB962C8B-B14F-4D97-AF65-F5344CB8AC3E}">
        <p14:creationId xmlns:p14="http://schemas.microsoft.com/office/powerpoint/2010/main" val="28715301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35</a:t>
            </a:fld>
            <a:endParaRPr lang="en-US"/>
          </a:p>
        </p:txBody>
      </p:sp>
    </p:spTree>
    <p:extLst>
      <p:ext uri="{BB962C8B-B14F-4D97-AF65-F5344CB8AC3E}">
        <p14:creationId xmlns:p14="http://schemas.microsoft.com/office/powerpoint/2010/main" val="6301269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36</a:t>
            </a:fld>
            <a:endParaRPr lang="en-US"/>
          </a:p>
        </p:txBody>
      </p:sp>
    </p:spTree>
    <p:extLst>
      <p:ext uri="{BB962C8B-B14F-4D97-AF65-F5344CB8AC3E}">
        <p14:creationId xmlns:p14="http://schemas.microsoft.com/office/powerpoint/2010/main" val="1497607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4</a:t>
            </a:fld>
            <a:endParaRPr lang="en-US"/>
          </a:p>
        </p:txBody>
      </p:sp>
    </p:spTree>
    <p:extLst>
      <p:ext uri="{BB962C8B-B14F-4D97-AF65-F5344CB8AC3E}">
        <p14:creationId xmlns:p14="http://schemas.microsoft.com/office/powerpoint/2010/main" val="117268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5</a:t>
            </a:fld>
            <a:endParaRPr lang="en-US"/>
          </a:p>
        </p:txBody>
      </p:sp>
    </p:spTree>
    <p:extLst>
      <p:ext uri="{BB962C8B-B14F-4D97-AF65-F5344CB8AC3E}">
        <p14:creationId xmlns:p14="http://schemas.microsoft.com/office/powerpoint/2010/main" val="2816910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6</a:t>
            </a:fld>
            <a:endParaRPr lang="en-US"/>
          </a:p>
        </p:txBody>
      </p:sp>
    </p:spTree>
    <p:extLst>
      <p:ext uri="{BB962C8B-B14F-4D97-AF65-F5344CB8AC3E}">
        <p14:creationId xmlns:p14="http://schemas.microsoft.com/office/powerpoint/2010/main" val="3336755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7</a:t>
            </a:fld>
            <a:endParaRPr lang="en-US"/>
          </a:p>
        </p:txBody>
      </p:sp>
    </p:spTree>
    <p:extLst>
      <p:ext uri="{BB962C8B-B14F-4D97-AF65-F5344CB8AC3E}">
        <p14:creationId xmlns:p14="http://schemas.microsoft.com/office/powerpoint/2010/main" val="1252565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8</a:t>
            </a:fld>
            <a:endParaRPr lang="en-US"/>
          </a:p>
        </p:txBody>
      </p:sp>
    </p:spTree>
    <p:extLst>
      <p:ext uri="{BB962C8B-B14F-4D97-AF65-F5344CB8AC3E}">
        <p14:creationId xmlns:p14="http://schemas.microsoft.com/office/powerpoint/2010/main" val="3891979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9</a:t>
            </a:fld>
            <a:endParaRPr lang="en-US"/>
          </a:p>
        </p:txBody>
      </p:sp>
    </p:spTree>
    <p:extLst>
      <p:ext uri="{BB962C8B-B14F-4D97-AF65-F5344CB8AC3E}">
        <p14:creationId xmlns:p14="http://schemas.microsoft.com/office/powerpoint/2010/main" val="39758149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12/8/21</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sign&#10;&#10;Description automatically generated">
            <a:extLst>
              <a:ext uri="{FF2B5EF4-FFF2-40B4-BE49-F238E27FC236}">
                <a16:creationId xmlns:a16="http://schemas.microsoft.com/office/drawing/2014/main" id="{C1AE4D28-F5A0-B947-A421-CBF3D3DA1F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0906" y="4746632"/>
            <a:ext cx="2837793" cy="1097280"/>
          </a:xfrm>
          <a:prstGeom prst="rect">
            <a:avLst/>
          </a:prstGeom>
        </p:spPr>
      </p:pic>
      <p:pic>
        <p:nvPicPr>
          <p:cNvPr id="13" name="Picture 12" descr="A black and white logo&#10;&#10;Description automatically generated with low confidence">
            <a:extLst>
              <a:ext uri="{FF2B5EF4-FFF2-40B4-BE49-F238E27FC236}">
                <a16:creationId xmlns:a16="http://schemas.microsoft.com/office/drawing/2014/main" id="{E046170F-90BA-2745-8B7C-0E7C6CEFFC8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29626" y="6254936"/>
            <a:ext cx="1554480" cy="457200"/>
          </a:xfrm>
          <a:prstGeom prst="rect">
            <a:avLst/>
          </a:prstGeom>
        </p:spPr>
      </p:pic>
      <p:sp>
        <p:nvSpPr>
          <p:cNvPr id="14" name="Rectangle 13">
            <a:extLst>
              <a:ext uri="{FF2B5EF4-FFF2-40B4-BE49-F238E27FC236}">
                <a16:creationId xmlns:a16="http://schemas.microsoft.com/office/drawing/2014/main" id="{D6B2FB67-39A2-6E44-B495-201A124265B2}"/>
              </a:ext>
            </a:extLst>
          </p:cNvPr>
          <p:cNvSpPr/>
          <p:nvPr userDrawn="1"/>
        </p:nvSpPr>
        <p:spPr>
          <a:xfrm>
            <a:off x="617584" y="3163088"/>
            <a:ext cx="3822087" cy="24250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15" name="Rectangle 14">
            <a:extLst>
              <a:ext uri="{FF2B5EF4-FFF2-40B4-BE49-F238E27FC236}">
                <a16:creationId xmlns:a16="http://schemas.microsoft.com/office/drawing/2014/main" id="{9EA0E46B-BAE6-2745-B2BB-836E6AD4DFE6}"/>
              </a:ext>
            </a:extLst>
          </p:cNvPr>
          <p:cNvSpPr/>
          <p:nvPr userDrawn="1"/>
        </p:nvSpPr>
        <p:spPr>
          <a:xfrm>
            <a:off x="10566401" y="4436342"/>
            <a:ext cx="1625600" cy="365125"/>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50">
                <a:solidFill>
                  <a:schemeClr val="bg1"/>
                </a:solidFill>
                <a:latin typeface="Arial" panose="020B0604020202020204" pitchFamily="34" charset="0"/>
                <a:cs typeface="Arial" panose="020B0604020202020204" pitchFamily="34" charset="0"/>
              </a:rPr>
              <a:t>mdek12.org</a:t>
            </a: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617584" y="835572"/>
            <a:ext cx="10050416" cy="2119305"/>
          </a:xfrm>
        </p:spPr>
        <p:txBody>
          <a:bodyPr anchor="b">
            <a:normAutofit/>
          </a:bodyPr>
          <a:lstStyle>
            <a:lvl1pPr algn="l">
              <a:defRPr sz="80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26" name="Subtitle 2">
            <a:extLst>
              <a:ext uri="{FF2B5EF4-FFF2-40B4-BE49-F238E27FC236}">
                <a16:creationId xmlns:a16="http://schemas.microsoft.com/office/drawing/2014/main" id="{F0279B7A-573D-4943-BAE5-A2FC871B9E40}"/>
              </a:ext>
            </a:extLst>
          </p:cNvPr>
          <p:cNvSpPr>
            <a:spLocks noGrp="1"/>
          </p:cNvSpPr>
          <p:nvPr>
            <p:ph type="subTitle" idx="1"/>
          </p:nvPr>
        </p:nvSpPr>
        <p:spPr>
          <a:xfrm>
            <a:off x="617584" y="4966410"/>
            <a:ext cx="6319244" cy="510465"/>
          </a:xfrm>
        </p:spPr>
        <p:txBody>
          <a:bodyPr>
            <a:normAutofit/>
          </a:bodyPr>
          <a:lstStyle>
            <a:lvl1pPr marL="0" indent="0" algn="l">
              <a:buNone/>
              <a:defRPr sz="2800" b="1">
                <a:solidFill>
                  <a:srgbClr val="5FAADE"/>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3" name="Text Placeholder 32">
            <a:extLst>
              <a:ext uri="{FF2B5EF4-FFF2-40B4-BE49-F238E27FC236}">
                <a16:creationId xmlns:a16="http://schemas.microsoft.com/office/drawing/2014/main" id="{2AB356AE-57B7-C64F-82AF-9F7BFA65DFE3}"/>
              </a:ext>
            </a:extLst>
          </p:cNvPr>
          <p:cNvSpPr>
            <a:spLocks noGrp="1"/>
          </p:cNvSpPr>
          <p:nvPr>
            <p:ph type="body" sz="quarter" idx="13"/>
          </p:nvPr>
        </p:nvSpPr>
        <p:spPr>
          <a:xfrm>
            <a:off x="617538" y="6254750"/>
            <a:ext cx="6208712" cy="457200"/>
          </a:xfrm>
        </p:spPr>
        <p:txBody>
          <a:bodyPr>
            <a:normAutofit/>
          </a:bodyPr>
          <a:lstStyle>
            <a:lvl1pPr marL="0" indent="0">
              <a:buNone/>
              <a:defRPr sz="20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617538" y="5486400"/>
            <a:ext cx="6096000" cy="555625"/>
          </a:xfrm>
        </p:spPr>
        <p:txBody>
          <a:bodyPr>
            <a:normAutofit/>
          </a:bodyPr>
          <a:lstStyle>
            <a:lvl1pPr marL="0" indent="0">
              <a:buNone/>
              <a:defRPr sz="24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5812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or Transition_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12/8/21</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F3A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F3A51E"/>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1181804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lor Transition_3">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12/8/21</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B0D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B0D357"/>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993620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lor Transition_4">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12/8/21</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69C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69C8C3"/>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3291941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lor Transition_5">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12/8/21</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39A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39A1BF"/>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3013365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lor Transition_6">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12/8/21</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A74A7A"/>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499034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ansition_Imag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E45222-F49A-2946-B87B-CDB9140992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0224" y="0"/>
            <a:ext cx="12292224" cy="6858000"/>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100224" y="0"/>
            <a:ext cx="12292224" cy="6858000"/>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7D7FFC99-FFCC-B042-B50D-2B5680E20D15}"/>
              </a:ext>
            </a:extLst>
          </p:cNvPr>
          <p:cNvSpPr>
            <a:spLocks noGrp="1"/>
          </p:cNvSpPr>
          <p:nvPr>
            <p:ph type="title"/>
          </p:nvPr>
        </p:nvSpPr>
        <p:spPr>
          <a:xfrm>
            <a:off x="408655" y="635431"/>
            <a:ext cx="4558553" cy="4866451"/>
          </a:xfrm>
        </p:spPr>
        <p:txBody>
          <a:bodyPr anchor="b" anchorCtr="0">
            <a:norm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827792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nsition_Image 2">
    <p:spTree>
      <p:nvGrpSpPr>
        <p:cNvPr id="1" name=""/>
        <p:cNvGrpSpPr/>
        <p:nvPr/>
      </p:nvGrpSpPr>
      <p:grpSpPr>
        <a:xfrm>
          <a:off x="0" y="0"/>
          <a:ext cx="0" cy="0"/>
          <a:chOff x="0" y="0"/>
          <a:chExt cx="0" cy="0"/>
        </a:xfrm>
      </p:grpSpPr>
      <p:pic>
        <p:nvPicPr>
          <p:cNvPr id="10" name="Picture 9" descr="Girl working while leaning over textbook">
            <a:extLst>
              <a:ext uri="{FF2B5EF4-FFF2-40B4-BE49-F238E27FC236}">
                <a16:creationId xmlns:a16="http://schemas.microsoft.com/office/drawing/2014/main" id="{AE6389C0-BABF-AE41-8EEA-3CD9FFCC1B1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0112" y="0"/>
            <a:ext cx="12292224" cy="6858000"/>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50112" y="0"/>
            <a:ext cx="12292224" cy="6858000"/>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FC95B889-F2E9-9A4B-A33E-49E312820CAA}"/>
              </a:ext>
            </a:extLst>
          </p:cNvPr>
          <p:cNvSpPr>
            <a:spLocks noGrp="1"/>
          </p:cNvSpPr>
          <p:nvPr>
            <p:ph type="title"/>
          </p:nvPr>
        </p:nvSpPr>
        <p:spPr>
          <a:xfrm>
            <a:off x="439651" y="380623"/>
            <a:ext cx="4558553" cy="5121273"/>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982835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ansition_Image 3">
    <p:spTree>
      <p:nvGrpSpPr>
        <p:cNvPr id="1" name=""/>
        <p:cNvGrpSpPr/>
        <p:nvPr/>
      </p:nvGrpSpPr>
      <p:grpSpPr>
        <a:xfrm>
          <a:off x="0" y="0"/>
          <a:ext cx="0" cy="0"/>
          <a:chOff x="0" y="0"/>
          <a:chExt cx="0" cy="0"/>
        </a:xfrm>
      </p:grpSpPr>
      <p:pic>
        <p:nvPicPr>
          <p:cNvPr id="9" name="Picture 8" descr="A teacher teaching a class&#10;&#10;Description automatically generated with low confidence">
            <a:extLst>
              <a:ext uri="{FF2B5EF4-FFF2-40B4-BE49-F238E27FC236}">
                <a16:creationId xmlns:a16="http://schemas.microsoft.com/office/drawing/2014/main" id="{8F7DF7AC-C006-B240-B7F4-F67CAFFBC05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50112" y="0"/>
            <a:ext cx="12292224" cy="6858000"/>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F8BF3C42-6097-E149-AEA0-6F411938B4E3}"/>
              </a:ext>
            </a:extLst>
          </p:cNvPr>
          <p:cNvSpPr>
            <a:spLocks noGrp="1"/>
          </p:cNvSpPr>
          <p:nvPr>
            <p:ph type="title"/>
          </p:nvPr>
        </p:nvSpPr>
        <p:spPr>
          <a:xfrm>
            <a:off x="408655" y="480447"/>
            <a:ext cx="4558553" cy="4990451"/>
          </a:xfrm>
        </p:spPr>
        <p:txBody>
          <a:bodyPr anchor="b" anchorCtr="0">
            <a:norm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67886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ition_Image 4">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2FAE2F-A945-3944-85DC-35B8286B338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89" y="0"/>
            <a:ext cx="12191111" cy="6858000"/>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0" y="0"/>
            <a:ext cx="12292224" cy="6858000"/>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3D068261-7C2B-2043-A313-794866D392BD}"/>
              </a:ext>
            </a:extLst>
          </p:cNvPr>
          <p:cNvSpPr>
            <a:spLocks noGrp="1"/>
          </p:cNvSpPr>
          <p:nvPr>
            <p:ph type="title"/>
          </p:nvPr>
        </p:nvSpPr>
        <p:spPr>
          <a:xfrm>
            <a:off x="408655" y="511443"/>
            <a:ext cx="4558553" cy="5021441"/>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670353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nsition_Image 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223DED-4585-F74E-BC9C-2599464E512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0112" y="-21265"/>
            <a:ext cx="12292224" cy="7019224"/>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50112" y="-37240"/>
            <a:ext cx="12292224" cy="7019224"/>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extBox 1">
            <a:extLst>
              <a:ext uri="{FF2B5EF4-FFF2-40B4-BE49-F238E27FC236}">
                <a16:creationId xmlns:a16="http://schemas.microsoft.com/office/drawing/2014/main" id="{6215581E-3ED5-CC47-BBF5-03361955FBF2}"/>
              </a:ext>
            </a:extLst>
          </p:cNvPr>
          <p:cNvSpPr txBox="1"/>
          <p:nvPr userDrawn="1"/>
        </p:nvSpPr>
        <p:spPr>
          <a:xfrm>
            <a:off x="7076661" y="168965"/>
            <a:ext cx="0" cy="0"/>
          </a:xfrm>
          <a:prstGeom prst="rect">
            <a:avLst/>
          </a:prstGeom>
        </p:spPr>
        <p:txBody>
          <a:bodyPr vert="horz" wrap="none" lIns="91440" tIns="45720" rIns="91440" bIns="45720" rtlCol="0" anchor="ctr">
            <a:noAutofit/>
          </a:bodyPr>
          <a:lstStyle/>
          <a:p>
            <a:pPr algn="l" fontAlgn="base"/>
            <a:endParaRPr lang="en-US" sz="8000" b="1">
              <a:solidFill>
                <a:srgbClr val="003B7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3570BF63-EF7F-3241-9C2D-8A00E3D8C4E5}"/>
              </a:ext>
            </a:extLst>
          </p:cNvPr>
          <p:cNvSpPr>
            <a:spLocks noGrp="1"/>
          </p:cNvSpPr>
          <p:nvPr>
            <p:ph type="title"/>
          </p:nvPr>
        </p:nvSpPr>
        <p:spPr>
          <a:xfrm>
            <a:off x="408655" y="728419"/>
            <a:ext cx="4558553" cy="4788975"/>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22011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te Board Goal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D9CDFB-04FC-1C45-BCF2-7BF44CD5916B}"/>
              </a:ext>
            </a:extLst>
          </p:cNvPr>
          <p:cNvSpPr>
            <a:spLocks noGrp="1"/>
          </p:cNvSpPr>
          <p:nvPr>
            <p:ph type="sldNum" sz="quarter" idx="12"/>
          </p:nvPr>
        </p:nvSpPr>
        <p:spPr>
          <a:xfrm>
            <a:off x="9066748" y="260350"/>
            <a:ext cx="2743200" cy="365125"/>
          </a:xfrm>
        </p:spPr>
        <p:txBody>
          <a:bodyPr/>
          <a:lstStyle>
            <a:lvl1pPr>
              <a:defRPr sz="28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a:p>
        </p:txBody>
      </p:sp>
      <p:pic>
        <p:nvPicPr>
          <p:cNvPr id="28" name="Graphic 27">
            <a:extLst>
              <a:ext uri="{FF2B5EF4-FFF2-40B4-BE49-F238E27FC236}">
                <a16:creationId xmlns:a16="http://schemas.microsoft.com/office/drawing/2014/main" id="{A709C453-856A-3246-893D-4B40BFCF6B9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349728" y="2951211"/>
            <a:ext cx="1027214" cy="914400"/>
          </a:xfrm>
          <a:prstGeom prst="rect">
            <a:avLst/>
          </a:prstGeom>
        </p:spPr>
      </p:pic>
      <p:cxnSp>
        <p:nvCxnSpPr>
          <p:cNvPr id="30" name="Straight Connector 29">
            <a:extLst>
              <a:ext uri="{FF2B5EF4-FFF2-40B4-BE49-F238E27FC236}">
                <a16:creationId xmlns:a16="http://schemas.microsoft.com/office/drawing/2014/main" id="{BDC82DC9-14B7-884D-A1F0-DD3535A167C0}"/>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7FDAB950-8708-1144-AF83-EB34DED0B4D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Mississi[ppi Department of Education logo">
            <a:extLst>
              <a:ext uri="{FF2B5EF4-FFF2-40B4-BE49-F238E27FC236}">
                <a16:creationId xmlns:a16="http://schemas.microsoft.com/office/drawing/2014/main" id="{EC068218-4799-9B4D-8F36-593A6CDCCC8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33" name="Rectangle 32">
            <a:extLst>
              <a:ext uri="{FF2B5EF4-FFF2-40B4-BE49-F238E27FC236}">
                <a16:creationId xmlns:a16="http://schemas.microsoft.com/office/drawing/2014/main" id="{18ADC1EF-E950-C542-A532-660435656B18}"/>
              </a:ext>
            </a:extLst>
          </p:cNvPr>
          <p:cNvSpPr/>
          <p:nvPr userDrawn="1"/>
        </p:nvSpPr>
        <p:spPr>
          <a:xfrm>
            <a:off x="1645920" y="1222408"/>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ALL</a:t>
            </a:r>
            <a:r>
              <a:rPr lang="en-US">
                <a:solidFill>
                  <a:schemeClr val="tx1">
                    <a:lumMod val="75000"/>
                    <a:lumOff val="25000"/>
                  </a:schemeClr>
                </a:solidFill>
                <a:latin typeface="Arial" panose="020B0604020202020204" pitchFamily="34" charset="0"/>
                <a:cs typeface="Arial" panose="020B0604020202020204" pitchFamily="34" charset="0"/>
              </a:rPr>
              <a:t> Students Proficient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and Showing Growth in All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Assessed Areas</a:t>
            </a:r>
          </a:p>
        </p:txBody>
      </p:sp>
      <p:sp>
        <p:nvSpPr>
          <p:cNvPr id="34" name="Rectangle 33">
            <a:extLst>
              <a:ext uri="{FF2B5EF4-FFF2-40B4-BE49-F238E27FC236}">
                <a16:creationId xmlns:a16="http://schemas.microsoft.com/office/drawing/2014/main" id="{74F33589-56F9-3549-89FB-15D80688A547}"/>
              </a:ext>
            </a:extLst>
          </p:cNvPr>
          <p:cNvSpPr/>
          <p:nvPr userDrawn="1"/>
        </p:nvSpPr>
        <p:spPr>
          <a:xfrm>
            <a:off x="1645920" y="266619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Student Graduates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from High School and is Ready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for College and Career</a:t>
            </a:r>
          </a:p>
        </p:txBody>
      </p:sp>
      <p:sp>
        <p:nvSpPr>
          <p:cNvPr id="35" name="Rectangle 34">
            <a:extLst>
              <a:ext uri="{FF2B5EF4-FFF2-40B4-BE49-F238E27FC236}">
                <a16:creationId xmlns:a16="http://schemas.microsoft.com/office/drawing/2014/main" id="{1698876D-FC4A-DA45-BCB6-D07D18AF04CE}"/>
              </a:ext>
            </a:extLst>
          </p:cNvPr>
          <p:cNvSpPr/>
          <p:nvPr userDrawn="1"/>
        </p:nvSpPr>
        <p:spPr>
          <a:xfrm>
            <a:off x="1645920" y="410998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Child Has Access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to a High-Quality Early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Childhood Program</a:t>
            </a:r>
          </a:p>
        </p:txBody>
      </p:sp>
      <p:sp>
        <p:nvSpPr>
          <p:cNvPr id="36" name="Rectangle 35">
            <a:extLst>
              <a:ext uri="{FF2B5EF4-FFF2-40B4-BE49-F238E27FC236}">
                <a16:creationId xmlns:a16="http://schemas.microsoft.com/office/drawing/2014/main" id="{77156B17-16E6-C941-A299-F7A86CF04FB3}"/>
              </a:ext>
            </a:extLst>
          </p:cNvPr>
          <p:cNvSpPr/>
          <p:nvPr userDrawn="1"/>
        </p:nvSpPr>
        <p:spPr>
          <a:xfrm>
            <a:off x="6294922" y="1222408"/>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274320" bIns="45720" rtlCol="0" anchor="ctr"/>
          <a:lstStyle/>
          <a:p>
            <a:pPr algn="r"/>
            <a:r>
              <a:rPr lang="en-US" b="1">
                <a:solidFill>
                  <a:schemeClr val="tx1">
                    <a:lumMod val="75000"/>
                    <a:lumOff val="25000"/>
                  </a:schemeClr>
                </a:solidFill>
                <a:latin typeface="Arial Black"/>
                <a:cs typeface="Arial Black" panose="020B0604020202020204" pitchFamily="34" charset="0"/>
              </a:rPr>
              <a:t>EVERY </a:t>
            </a:r>
            <a:r>
              <a:rPr lang="en-US">
                <a:solidFill>
                  <a:schemeClr val="tx1">
                    <a:lumMod val="75000"/>
                    <a:lumOff val="25000"/>
                  </a:schemeClr>
                </a:solidFill>
                <a:latin typeface="Arial"/>
                <a:cs typeface="Arial"/>
              </a:rPr>
              <a:t>School Has Effective Teachers and Leaders</a:t>
            </a:r>
          </a:p>
        </p:txBody>
      </p:sp>
      <p:sp>
        <p:nvSpPr>
          <p:cNvPr id="37" name="Rectangle 36">
            <a:extLst>
              <a:ext uri="{FF2B5EF4-FFF2-40B4-BE49-F238E27FC236}">
                <a16:creationId xmlns:a16="http://schemas.microsoft.com/office/drawing/2014/main" id="{60F2D9AD-F3C7-B94C-ADAC-5B40319ED59E}"/>
              </a:ext>
            </a:extLst>
          </p:cNvPr>
          <p:cNvSpPr/>
          <p:nvPr userDrawn="1"/>
        </p:nvSpPr>
        <p:spPr>
          <a:xfrm>
            <a:off x="6294922" y="266619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pPr algn="r"/>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Community Effectively Uses a World-Class Data System to Improve Student Outcomes</a:t>
            </a:r>
          </a:p>
        </p:txBody>
      </p:sp>
      <p:sp>
        <p:nvSpPr>
          <p:cNvPr id="38" name="Rectangle 37">
            <a:extLst>
              <a:ext uri="{FF2B5EF4-FFF2-40B4-BE49-F238E27FC236}">
                <a16:creationId xmlns:a16="http://schemas.microsoft.com/office/drawing/2014/main" id="{9B9B6281-3D75-E94D-AC04-61E0399F0D06}"/>
              </a:ext>
            </a:extLst>
          </p:cNvPr>
          <p:cNvSpPr/>
          <p:nvPr userDrawn="1"/>
        </p:nvSpPr>
        <p:spPr>
          <a:xfrm>
            <a:off x="6294922" y="410998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pPr algn="r"/>
            <a:r>
              <a:rPr lang="en-US" b="1">
                <a:solidFill>
                  <a:schemeClr val="tx1">
                    <a:lumMod val="75000"/>
                    <a:lumOff val="25000"/>
                  </a:schemeClr>
                </a:solidFill>
                <a:latin typeface="Arial Black" panose="020B0604020202020204" pitchFamily="34" charset="0"/>
                <a:cs typeface="Arial Black" panose="020B0604020202020204" pitchFamily="34" charset="0"/>
              </a:rPr>
              <a:t>EVERY </a:t>
            </a:r>
            <a:r>
              <a:rPr lang="en-US">
                <a:solidFill>
                  <a:schemeClr val="tx1">
                    <a:lumMod val="75000"/>
                    <a:lumOff val="25000"/>
                  </a:schemeClr>
                </a:solidFill>
                <a:latin typeface="Arial" panose="020B0604020202020204" pitchFamily="34" charset="0"/>
                <a:cs typeface="Arial" panose="020B0604020202020204" pitchFamily="34" charset="0"/>
              </a:rPr>
              <a:t>School and District is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Rated “C” or Higher</a:t>
            </a:r>
          </a:p>
        </p:txBody>
      </p:sp>
      <p:sp>
        <p:nvSpPr>
          <p:cNvPr id="39" name="Rectangle 38">
            <a:extLst>
              <a:ext uri="{FF2B5EF4-FFF2-40B4-BE49-F238E27FC236}">
                <a16:creationId xmlns:a16="http://schemas.microsoft.com/office/drawing/2014/main" id="{253633F8-E58F-C944-9EE7-A94D49E9DA88}"/>
              </a:ext>
            </a:extLst>
          </p:cNvPr>
          <p:cNvSpPr/>
          <p:nvPr userDrawn="1"/>
        </p:nvSpPr>
        <p:spPr>
          <a:xfrm>
            <a:off x="10510787" y="1222408"/>
            <a:ext cx="198966" cy="1164657"/>
          </a:xfrm>
          <a:prstGeom prst="rect">
            <a:avLst/>
          </a:prstGeom>
          <a:solidFill>
            <a:srgbClr val="69C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5E5AB30-A154-BD4A-A239-16499575701C}"/>
              </a:ext>
            </a:extLst>
          </p:cNvPr>
          <p:cNvSpPr/>
          <p:nvPr userDrawn="1"/>
        </p:nvSpPr>
        <p:spPr>
          <a:xfrm>
            <a:off x="10510787" y="2665766"/>
            <a:ext cx="198966" cy="1164657"/>
          </a:xfrm>
          <a:prstGeom prst="rect">
            <a:avLst/>
          </a:prstGeom>
          <a:solidFill>
            <a:srgbClr val="39A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70A6D1B-D464-A145-ACB9-8DD578CC9D13}"/>
              </a:ext>
            </a:extLst>
          </p:cNvPr>
          <p:cNvSpPr/>
          <p:nvPr userDrawn="1"/>
        </p:nvSpPr>
        <p:spPr>
          <a:xfrm>
            <a:off x="10510787" y="4113225"/>
            <a:ext cx="198966" cy="1164657"/>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473B032-CAF1-3B41-9C95-D43315DA64D7}"/>
              </a:ext>
            </a:extLst>
          </p:cNvPr>
          <p:cNvSpPr/>
          <p:nvPr userDrawn="1"/>
        </p:nvSpPr>
        <p:spPr>
          <a:xfrm>
            <a:off x="1460571" y="1222408"/>
            <a:ext cx="198966" cy="116465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383531C-D381-1448-80C5-E3B1D5B786D3}"/>
              </a:ext>
            </a:extLst>
          </p:cNvPr>
          <p:cNvSpPr/>
          <p:nvPr userDrawn="1"/>
        </p:nvSpPr>
        <p:spPr>
          <a:xfrm>
            <a:off x="1460571" y="2665766"/>
            <a:ext cx="198966" cy="1164657"/>
          </a:xfrm>
          <a:prstGeom prst="rect">
            <a:avLst/>
          </a:prstGeom>
          <a:solidFill>
            <a:srgbClr val="F3A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3B24343-DBE5-0E4B-B5F0-34121D4E14ED}"/>
              </a:ext>
            </a:extLst>
          </p:cNvPr>
          <p:cNvSpPr/>
          <p:nvPr userDrawn="1"/>
        </p:nvSpPr>
        <p:spPr>
          <a:xfrm>
            <a:off x="1460571" y="4113225"/>
            <a:ext cx="198966" cy="1164657"/>
          </a:xfrm>
          <a:prstGeom prst="rect">
            <a:avLst/>
          </a:prstGeom>
          <a:solidFill>
            <a:srgbClr val="B0D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1E646921-2DC8-1743-8FD1-96019FBEE02D}"/>
              </a:ext>
            </a:extLst>
          </p:cNvPr>
          <p:cNvSpPr txBox="1"/>
          <p:nvPr userDrawn="1"/>
        </p:nvSpPr>
        <p:spPr>
          <a:xfrm>
            <a:off x="793465" y="1683821"/>
            <a:ext cx="574431" cy="923330"/>
          </a:xfrm>
          <a:prstGeom prst="rect">
            <a:avLst/>
          </a:prstGeom>
          <a:noFill/>
        </p:spPr>
        <p:txBody>
          <a:bodyPr wrap="square" rtlCol="0" anchor="b" anchorCtr="1">
            <a:spAutoFit/>
          </a:bodyPr>
          <a:lstStyle/>
          <a:p>
            <a:r>
              <a:rPr lang="en-US" sz="5400" b="1">
                <a:solidFill>
                  <a:srgbClr val="EF3A5B"/>
                </a:solidFill>
                <a:latin typeface="Arial Black" panose="020B0604020202020204" pitchFamily="34" charset="0"/>
                <a:cs typeface="Arial Black" panose="020B0604020202020204" pitchFamily="34" charset="0"/>
              </a:rPr>
              <a:t>1</a:t>
            </a:r>
          </a:p>
        </p:txBody>
      </p:sp>
      <p:sp>
        <p:nvSpPr>
          <p:cNvPr id="46" name="TextBox 45">
            <a:extLst>
              <a:ext uri="{FF2B5EF4-FFF2-40B4-BE49-F238E27FC236}">
                <a16:creationId xmlns:a16="http://schemas.microsoft.com/office/drawing/2014/main" id="{34D6BD40-0F76-E544-BBB7-C36A9DEBC9AD}"/>
              </a:ext>
            </a:extLst>
          </p:cNvPr>
          <p:cNvSpPr txBox="1"/>
          <p:nvPr userDrawn="1"/>
        </p:nvSpPr>
        <p:spPr>
          <a:xfrm>
            <a:off x="793465" y="3114036"/>
            <a:ext cx="574431" cy="923330"/>
          </a:xfrm>
          <a:prstGeom prst="rect">
            <a:avLst/>
          </a:prstGeom>
          <a:noFill/>
        </p:spPr>
        <p:txBody>
          <a:bodyPr wrap="square" rtlCol="0" anchor="b" anchorCtr="1">
            <a:spAutoFit/>
          </a:bodyPr>
          <a:lstStyle/>
          <a:p>
            <a:r>
              <a:rPr lang="en-US" sz="5400" b="1">
                <a:solidFill>
                  <a:srgbClr val="F3A51E"/>
                </a:solidFill>
                <a:latin typeface="Arial Black" panose="020B0604020202020204" pitchFamily="34" charset="0"/>
                <a:cs typeface="Arial Black" panose="020B0604020202020204" pitchFamily="34" charset="0"/>
              </a:rPr>
              <a:t>2</a:t>
            </a:r>
          </a:p>
        </p:txBody>
      </p:sp>
      <p:sp>
        <p:nvSpPr>
          <p:cNvPr id="47" name="TextBox 46">
            <a:extLst>
              <a:ext uri="{FF2B5EF4-FFF2-40B4-BE49-F238E27FC236}">
                <a16:creationId xmlns:a16="http://schemas.microsoft.com/office/drawing/2014/main" id="{1BA6EAF3-33DB-F342-9364-26DDDD62B9CB}"/>
              </a:ext>
            </a:extLst>
          </p:cNvPr>
          <p:cNvSpPr txBox="1"/>
          <p:nvPr userDrawn="1"/>
        </p:nvSpPr>
        <p:spPr>
          <a:xfrm>
            <a:off x="793465" y="4567698"/>
            <a:ext cx="574431" cy="923330"/>
          </a:xfrm>
          <a:prstGeom prst="rect">
            <a:avLst/>
          </a:prstGeom>
          <a:noFill/>
        </p:spPr>
        <p:txBody>
          <a:bodyPr wrap="square" rtlCol="0" anchor="b" anchorCtr="1">
            <a:spAutoFit/>
          </a:bodyPr>
          <a:lstStyle/>
          <a:p>
            <a:r>
              <a:rPr lang="en-US" sz="5400" b="1">
                <a:solidFill>
                  <a:srgbClr val="B0D357"/>
                </a:solidFill>
                <a:latin typeface="Arial Black" panose="020B0604020202020204" pitchFamily="34" charset="0"/>
                <a:cs typeface="Arial Black" panose="020B0604020202020204" pitchFamily="34" charset="0"/>
              </a:rPr>
              <a:t>3</a:t>
            </a:r>
          </a:p>
        </p:txBody>
      </p:sp>
      <p:sp>
        <p:nvSpPr>
          <p:cNvPr id="48" name="TextBox 47">
            <a:extLst>
              <a:ext uri="{FF2B5EF4-FFF2-40B4-BE49-F238E27FC236}">
                <a16:creationId xmlns:a16="http://schemas.microsoft.com/office/drawing/2014/main" id="{A27CD245-96D5-FE42-84A2-1FF855372F8D}"/>
              </a:ext>
            </a:extLst>
          </p:cNvPr>
          <p:cNvSpPr txBox="1"/>
          <p:nvPr userDrawn="1"/>
        </p:nvSpPr>
        <p:spPr>
          <a:xfrm>
            <a:off x="10804973" y="1660375"/>
            <a:ext cx="574431" cy="923330"/>
          </a:xfrm>
          <a:prstGeom prst="rect">
            <a:avLst/>
          </a:prstGeom>
          <a:noFill/>
        </p:spPr>
        <p:txBody>
          <a:bodyPr wrap="square" rtlCol="0" anchor="b" anchorCtr="1">
            <a:spAutoFit/>
          </a:bodyPr>
          <a:lstStyle/>
          <a:p>
            <a:r>
              <a:rPr lang="en-US" sz="5400" b="1">
                <a:solidFill>
                  <a:srgbClr val="69C8C3"/>
                </a:solidFill>
                <a:latin typeface="Arial Black" panose="020B0604020202020204" pitchFamily="34" charset="0"/>
                <a:cs typeface="Arial Black" panose="020B0604020202020204" pitchFamily="34" charset="0"/>
              </a:rPr>
              <a:t>4</a:t>
            </a:r>
          </a:p>
        </p:txBody>
      </p:sp>
      <p:sp>
        <p:nvSpPr>
          <p:cNvPr id="49" name="TextBox 48">
            <a:extLst>
              <a:ext uri="{FF2B5EF4-FFF2-40B4-BE49-F238E27FC236}">
                <a16:creationId xmlns:a16="http://schemas.microsoft.com/office/drawing/2014/main" id="{62E990BB-8375-E548-98A0-9A3714984933}"/>
              </a:ext>
            </a:extLst>
          </p:cNvPr>
          <p:cNvSpPr txBox="1"/>
          <p:nvPr userDrawn="1"/>
        </p:nvSpPr>
        <p:spPr>
          <a:xfrm>
            <a:off x="10804973" y="3090590"/>
            <a:ext cx="574431" cy="923330"/>
          </a:xfrm>
          <a:prstGeom prst="rect">
            <a:avLst/>
          </a:prstGeom>
          <a:noFill/>
        </p:spPr>
        <p:txBody>
          <a:bodyPr wrap="square" rtlCol="0" anchor="b" anchorCtr="1">
            <a:spAutoFit/>
          </a:bodyPr>
          <a:lstStyle/>
          <a:p>
            <a:r>
              <a:rPr lang="en-US" sz="5400" b="1">
                <a:solidFill>
                  <a:srgbClr val="39A1BF"/>
                </a:solidFill>
                <a:latin typeface="Arial Black" panose="020B0604020202020204" pitchFamily="34" charset="0"/>
                <a:cs typeface="Arial Black" panose="020B0604020202020204" pitchFamily="34" charset="0"/>
              </a:rPr>
              <a:t>5</a:t>
            </a:r>
          </a:p>
        </p:txBody>
      </p:sp>
      <p:sp>
        <p:nvSpPr>
          <p:cNvPr id="50" name="TextBox 49">
            <a:extLst>
              <a:ext uri="{FF2B5EF4-FFF2-40B4-BE49-F238E27FC236}">
                <a16:creationId xmlns:a16="http://schemas.microsoft.com/office/drawing/2014/main" id="{7BB9E0B7-7E66-9A4D-B594-50C0E31271F0}"/>
              </a:ext>
            </a:extLst>
          </p:cNvPr>
          <p:cNvSpPr txBox="1"/>
          <p:nvPr userDrawn="1"/>
        </p:nvSpPr>
        <p:spPr>
          <a:xfrm>
            <a:off x="10804973" y="4544252"/>
            <a:ext cx="574431" cy="923330"/>
          </a:xfrm>
          <a:prstGeom prst="rect">
            <a:avLst/>
          </a:prstGeom>
          <a:noFill/>
        </p:spPr>
        <p:txBody>
          <a:bodyPr wrap="square" rtlCol="0" anchor="b" anchorCtr="1">
            <a:spAutoFit/>
          </a:bodyPr>
          <a:lstStyle/>
          <a:p>
            <a:r>
              <a:rPr lang="en-US" sz="5400" b="1">
                <a:solidFill>
                  <a:srgbClr val="A74A7A"/>
                </a:solidFill>
                <a:latin typeface="Arial Black" panose="020B0604020202020204" pitchFamily="34" charset="0"/>
                <a:cs typeface="Arial Black" panose="020B0604020202020204" pitchFamily="34" charset="0"/>
              </a:rPr>
              <a:t>6</a:t>
            </a:r>
          </a:p>
        </p:txBody>
      </p:sp>
      <p:pic>
        <p:nvPicPr>
          <p:cNvPr id="51" name="Graphic 50">
            <a:extLst>
              <a:ext uri="{FF2B5EF4-FFF2-40B4-BE49-F238E27FC236}">
                <a16:creationId xmlns:a16="http://schemas.microsoft.com/office/drawing/2014/main" id="{4B9E8D18-8B2B-F94E-8248-0FFE8B9C1DF9}"/>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20935" y="4576628"/>
            <a:ext cx="914400" cy="914400"/>
          </a:xfrm>
          <a:prstGeom prst="rect">
            <a:avLst/>
          </a:prstGeom>
        </p:spPr>
      </p:pic>
      <p:pic>
        <p:nvPicPr>
          <p:cNvPr id="52" name="Graphic 51">
            <a:extLst>
              <a:ext uri="{FF2B5EF4-FFF2-40B4-BE49-F238E27FC236}">
                <a16:creationId xmlns:a16="http://schemas.microsoft.com/office/drawing/2014/main" id="{DC4FCE0F-C54C-FA44-B108-E8F82851C87F}"/>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40162" y="1784518"/>
            <a:ext cx="914400" cy="914400"/>
          </a:xfrm>
          <a:prstGeom prst="rect">
            <a:avLst/>
          </a:prstGeom>
        </p:spPr>
      </p:pic>
      <p:pic>
        <p:nvPicPr>
          <p:cNvPr id="53" name="Graphic 52">
            <a:extLst>
              <a:ext uri="{FF2B5EF4-FFF2-40B4-BE49-F238E27FC236}">
                <a16:creationId xmlns:a16="http://schemas.microsoft.com/office/drawing/2014/main" id="{352AA6E4-2F0B-3F4F-87CD-44D0458173E1}"/>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11453591" y="1686529"/>
            <a:ext cx="952500" cy="952500"/>
          </a:xfrm>
          <a:prstGeom prst="rect">
            <a:avLst/>
          </a:prstGeom>
        </p:spPr>
      </p:pic>
      <p:pic>
        <p:nvPicPr>
          <p:cNvPr id="54" name="Graphic 53">
            <a:extLst>
              <a:ext uri="{FF2B5EF4-FFF2-40B4-BE49-F238E27FC236}">
                <a16:creationId xmlns:a16="http://schemas.microsoft.com/office/drawing/2014/main" id="{89475315-D462-FC49-AD4E-E6DDBC8C2273}"/>
              </a:ext>
            </a:extLst>
          </p:cNvPr>
          <p:cNvPicPr>
            <a:picLocks noChangeAspect="1"/>
          </p:cNvPicPr>
          <p:nvPr userDrawn="1"/>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1474624" y="4507821"/>
            <a:ext cx="914400" cy="914400"/>
          </a:xfrm>
          <a:prstGeom prst="rect">
            <a:avLst/>
          </a:prstGeom>
        </p:spPr>
      </p:pic>
      <p:pic>
        <p:nvPicPr>
          <p:cNvPr id="55" name="Graphic 54">
            <a:extLst>
              <a:ext uri="{FF2B5EF4-FFF2-40B4-BE49-F238E27FC236}">
                <a16:creationId xmlns:a16="http://schemas.microsoft.com/office/drawing/2014/main" id="{88DE9802-37C8-9F47-9827-7885E4E30CD6}"/>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flipH="1">
            <a:off x="-248588" y="3104476"/>
            <a:ext cx="1035471" cy="1035471"/>
          </a:xfrm>
          <a:prstGeom prst="rect">
            <a:avLst/>
          </a:prstGeom>
        </p:spPr>
      </p:pic>
    </p:spTree>
    <p:extLst>
      <p:ext uri="{BB962C8B-B14F-4D97-AF65-F5344CB8AC3E}">
        <p14:creationId xmlns:p14="http://schemas.microsoft.com/office/powerpoint/2010/main" val="2370117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ansition_Image 6">
    <p:spTree>
      <p:nvGrpSpPr>
        <p:cNvPr id="1" name=""/>
        <p:cNvGrpSpPr/>
        <p:nvPr/>
      </p:nvGrpSpPr>
      <p:grpSpPr>
        <a:xfrm>
          <a:off x="0" y="0"/>
          <a:ext cx="0" cy="0"/>
          <a:chOff x="0" y="0"/>
          <a:chExt cx="0" cy="0"/>
        </a:xfrm>
      </p:grpSpPr>
      <p:pic>
        <p:nvPicPr>
          <p:cNvPr id="9" name="Picture 8" descr="A pair of headphones on a chair in a classroom&#10;&#10;Description automatically generated with low confidence">
            <a:extLst>
              <a:ext uri="{FF2B5EF4-FFF2-40B4-BE49-F238E27FC236}">
                <a16:creationId xmlns:a16="http://schemas.microsoft.com/office/drawing/2014/main" id="{1674A74B-09C5-BD4E-963B-D2A8B69ED09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16"/>
          <a:stretch/>
        </p:blipFill>
        <p:spPr>
          <a:xfrm>
            <a:off x="-75168" y="1"/>
            <a:ext cx="12267168" cy="6942564"/>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0" y="0"/>
            <a:ext cx="12292224" cy="6858000"/>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98C0861C-C36B-9F4D-A3EC-F1137A1B1ED3}"/>
              </a:ext>
            </a:extLst>
          </p:cNvPr>
          <p:cNvSpPr>
            <a:spLocks noGrp="1"/>
          </p:cNvSpPr>
          <p:nvPr>
            <p:ph type="title"/>
          </p:nvPr>
        </p:nvSpPr>
        <p:spPr>
          <a:xfrm>
            <a:off x="387457" y="424562"/>
            <a:ext cx="4688237" cy="5029179"/>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275522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D9CDFB-04FC-1C45-BCF2-7BF44CD5916B}"/>
              </a:ext>
            </a:extLst>
          </p:cNvPr>
          <p:cNvSpPr>
            <a:spLocks noGrp="1"/>
          </p:cNvSpPr>
          <p:nvPr>
            <p:ph type="sldNum" sz="quarter" idx="12"/>
          </p:nvPr>
        </p:nvSpPr>
        <p:spPr>
          <a:xfrm>
            <a:off x="9138920" y="260350"/>
            <a:ext cx="2743200" cy="365125"/>
          </a:xfrm>
        </p:spPr>
        <p:txBody>
          <a:bodyPr/>
          <a:lstStyle>
            <a:lvl1pPr>
              <a:defRPr sz="28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a:p>
        </p:txBody>
      </p:sp>
      <p:sp>
        <p:nvSpPr>
          <p:cNvPr id="5" name="Rectangle 4">
            <a:extLst>
              <a:ext uri="{FF2B5EF4-FFF2-40B4-BE49-F238E27FC236}">
                <a16:creationId xmlns:a16="http://schemas.microsoft.com/office/drawing/2014/main" id="{CA2C0FA9-C06C-D849-9C30-F1672C75EB04}"/>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sign&#10;&#10;Description automatically generated">
            <a:extLst>
              <a:ext uri="{FF2B5EF4-FFF2-40B4-BE49-F238E27FC236}">
                <a16:creationId xmlns:a16="http://schemas.microsoft.com/office/drawing/2014/main" id="{0EA3CA18-3F3C-7840-B4C6-8C638E31B5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0906" y="4746632"/>
            <a:ext cx="2837793" cy="1097280"/>
          </a:xfrm>
          <a:prstGeom prst="rect">
            <a:avLst/>
          </a:prstGeom>
        </p:spPr>
      </p:pic>
      <p:pic>
        <p:nvPicPr>
          <p:cNvPr id="9" name="Picture 8" descr="A black and white logo&#10;&#10;Description automatically generated with low confidence">
            <a:extLst>
              <a:ext uri="{FF2B5EF4-FFF2-40B4-BE49-F238E27FC236}">
                <a16:creationId xmlns:a16="http://schemas.microsoft.com/office/drawing/2014/main" id="{17846ABD-3226-8443-9D8A-74A6E8E8A08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29626" y="6254936"/>
            <a:ext cx="1554480" cy="457200"/>
          </a:xfrm>
          <a:prstGeom prst="rect">
            <a:avLst/>
          </a:prstGeom>
        </p:spPr>
      </p:pic>
      <p:sp>
        <p:nvSpPr>
          <p:cNvPr id="10" name="Rectangle 9">
            <a:extLst>
              <a:ext uri="{FF2B5EF4-FFF2-40B4-BE49-F238E27FC236}">
                <a16:creationId xmlns:a16="http://schemas.microsoft.com/office/drawing/2014/main" id="{EC797C7B-1E37-6545-B842-2A117C45938B}"/>
              </a:ext>
            </a:extLst>
          </p:cNvPr>
          <p:cNvSpPr/>
          <p:nvPr userDrawn="1"/>
        </p:nvSpPr>
        <p:spPr>
          <a:xfrm>
            <a:off x="617584" y="1556185"/>
            <a:ext cx="3822087" cy="24250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11" name="Rectangle 10">
            <a:extLst>
              <a:ext uri="{FF2B5EF4-FFF2-40B4-BE49-F238E27FC236}">
                <a16:creationId xmlns:a16="http://schemas.microsoft.com/office/drawing/2014/main" id="{E70F7D88-3317-7B4C-8370-167250E236D2}"/>
              </a:ext>
            </a:extLst>
          </p:cNvPr>
          <p:cNvSpPr/>
          <p:nvPr userDrawn="1"/>
        </p:nvSpPr>
        <p:spPr>
          <a:xfrm>
            <a:off x="10566401" y="4436342"/>
            <a:ext cx="1625600" cy="365125"/>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50">
                <a:solidFill>
                  <a:schemeClr val="bg1"/>
                </a:solidFill>
                <a:latin typeface="Arial" panose="020B0604020202020204" pitchFamily="34" charset="0"/>
                <a:cs typeface="Arial" panose="020B0604020202020204" pitchFamily="34" charset="0"/>
              </a:rPr>
              <a:t>mdek12.org</a:t>
            </a:r>
          </a:p>
        </p:txBody>
      </p:sp>
      <p:sp>
        <p:nvSpPr>
          <p:cNvPr id="15" name="Text Placeholder 14">
            <a:extLst>
              <a:ext uri="{FF2B5EF4-FFF2-40B4-BE49-F238E27FC236}">
                <a16:creationId xmlns:a16="http://schemas.microsoft.com/office/drawing/2014/main" id="{53D73A61-D809-204A-9E99-77076591DE79}"/>
              </a:ext>
            </a:extLst>
          </p:cNvPr>
          <p:cNvSpPr>
            <a:spLocks noGrp="1"/>
          </p:cNvSpPr>
          <p:nvPr>
            <p:ph type="body" sz="quarter" idx="14"/>
          </p:nvPr>
        </p:nvSpPr>
        <p:spPr>
          <a:xfrm>
            <a:off x="504401" y="2994888"/>
            <a:ext cx="5011980" cy="868224"/>
          </a:xfrm>
        </p:spPr>
        <p:txBody>
          <a:bodyPr>
            <a:noAutofit/>
          </a:bodyPr>
          <a:lstStyle>
            <a:lvl1pPr marL="0" indent="0">
              <a:buNone/>
              <a:defRPr sz="2400">
                <a:solidFill>
                  <a:schemeClr val="tx1">
                    <a:lumMod val="50000"/>
                    <a:lumOff val="50000"/>
                  </a:schemeClr>
                </a:solidFill>
                <a:latin typeface="Arial" panose="020B0604020202020204" pitchFamily="34" charset="0"/>
                <a:cs typeface="Arial" panose="020B0604020202020204" pitchFamily="34" charset="0"/>
              </a:defRPr>
            </a:lvl1pPr>
            <a:lvl2pPr>
              <a:defRPr sz="2400">
                <a:solidFill>
                  <a:schemeClr val="tx1">
                    <a:lumMod val="50000"/>
                    <a:lumOff val="50000"/>
                  </a:schemeClr>
                </a:solidFill>
                <a:latin typeface="Arial" panose="020B0604020202020204" pitchFamily="34" charset="0"/>
                <a:cs typeface="Arial" panose="020B0604020202020204" pitchFamily="34" charset="0"/>
              </a:defRPr>
            </a:lvl2pPr>
            <a:lvl3pPr>
              <a:defRPr sz="2400">
                <a:solidFill>
                  <a:schemeClr val="tx1">
                    <a:lumMod val="50000"/>
                    <a:lumOff val="50000"/>
                  </a:schemeClr>
                </a:solidFill>
                <a:latin typeface="Arial" panose="020B0604020202020204" pitchFamily="34" charset="0"/>
                <a:cs typeface="Arial" panose="020B0604020202020204" pitchFamily="34" charset="0"/>
              </a:defRPr>
            </a:lvl3pPr>
            <a:lvl4pPr>
              <a:defRPr sz="2400">
                <a:solidFill>
                  <a:schemeClr val="tx1">
                    <a:lumMod val="50000"/>
                    <a:lumOff val="50000"/>
                  </a:schemeClr>
                </a:solidFill>
                <a:latin typeface="Arial" panose="020B0604020202020204" pitchFamily="34" charset="0"/>
                <a:cs typeface="Arial" panose="020B0604020202020204" pitchFamily="34" charset="0"/>
              </a:defRPr>
            </a:lvl4pPr>
            <a:lvl5pPr>
              <a:defRPr sz="2400">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 name="Title 1">
            <a:extLst>
              <a:ext uri="{FF2B5EF4-FFF2-40B4-BE49-F238E27FC236}">
                <a16:creationId xmlns:a16="http://schemas.microsoft.com/office/drawing/2014/main" id="{9512D961-B295-8943-B9BF-9EA8B4DD832C}"/>
              </a:ext>
            </a:extLst>
          </p:cNvPr>
          <p:cNvSpPr>
            <a:spLocks noGrp="1"/>
          </p:cNvSpPr>
          <p:nvPr>
            <p:ph type="title"/>
          </p:nvPr>
        </p:nvSpPr>
        <p:spPr>
          <a:xfrm>
            <a:off x="491266" y="2073713"/>
            <a:ext cx="8127212" cy="868225"/>
          </a:xfrm>
        </p:spPr>
        <p:txBody>
          <a:bodyPr/>
          <a:lstStyle>
            <a:lvl1pPr>
              <a:defRPr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85649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Vision and Miss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A75DB-D4C4-9F4B-A1CE-70ADEDA34595}"/>
              </a:ext>
            </a:extLst>
          </p:cNvPr>
          <p:cNvSpPr>
            <a:spLocks noGrp="1"/>
          </p:cNvSpPr>
          <p:nvPr>
            <p:ph type="title"/>
          </p:nvPr>
        </p:nvSpPr>
        <p:spPr>
          <a:xfrm>
            <a:off x="396853" y="295851"/>
            <a:ext cx="10574358" cy="371337"/>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4">
            <a:extLst>
              <a:ext uri="{FF2B5EF4-FFF2-40B4-BE49-F238E27FC236}">
                <a16:creationId xmlns:a16="http://schemas.microsoft.com/office/drawing/2014/main" id="{38F9EA09-CD93-4A4B-85D3-80C8ADEADBC7}"/>
              </a:ext>
            </a:extLst>
          </p:cNvPr>
          <p:cNvSpPr>
            <a:spLocks noGrp="1"/>
          </p:cNvSpPr>
          <p:nvPr>
            <p:ph type="sldNum" sz="quarter" idx="12"/>
          </p:nvPr>
        </p:nvSpPr>
        <p:spPr>
          <a:xfrm>
            <a:off x="11034273" y="302063"/>
            <a:ext cx="729343" cy="380297"/>
          </a:xfrm>
        </p:spPr>
        <p:txBody>
          <a:bodyPr/>
          <a:lstStyle>
            <a:lvl1pPr>
              <a:defRPr sz="28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a:p>
        </p:txBody>
      </p:sp>
      <p:sp>
        <p:nvSpPr>
          <p:cNvPr id="17" name="Rectangle 16">
            <a:extLst>
              <a:ext uri="{FF2B5EF4-FFF2-40B4-BE49-F238E27FC236}">
                <a16:creationId xmlns:a16="http://schemas.microsoft.com/office/drawing/2014/main" id="{9B09DCF1-2BDE-3C4D-BDF0-9CE5D40490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Mississi[ppi Department of Education logo">
            <a:extLst>
              <a:ext uri="{FF2B5EF4-FFF2-40B4-BE49-F238E27FC236}">
                <a16:creationId xmlns:a16="http://schemas.microsoft.com/office/drawing/2014/main" id="{33B5E5BF-349C-5947-BB03-984894C2EB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19" name="Rectangle 18">
            <a:extLst>
              <a:ext uri="{FF2B5EF4-FFF2-40B4-BE49-F238E27FC236}">
                <a16:creationId xmlns:a16="http://schemas.microsoft.com/office/drawing/2014/main" id="{9A18822B-FBFD-6F49-AB1E-F1B7B049325E}"/>
              </a:ext>
            </a:extLst>
          </p:cNvPr>
          <p:cNvSpPr/>
          <p:nvPr userDrawn="1"/>
        </p:nvSpPr>
        <p:spPr>
          <a:xfrm>
            <a:off x="2891808" y="2097742"/>
            <a:ext cx="3822087" cy="3402105"/>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hape 72">
            <a:extLst>
              <a:ext uri="{FF2B5EF4-FFF2-40B4-BE49-F238E27FC236}">
                <a16:creationId xmlns:a16="http://schemas.microsoft.com/office/drawing/2014/main" id="{4E68BEAF-CC7C-6845-BC92-B6384EF87D72}"/>
              </a:ext>
            </a:extLst>
          </p:cNvPr>
          <p:cNvSpPr txBox="1"/>
          <p:nvPr userDrawn="1"/>
        </p:nvSpPr>
        <p:spPr>
          <a:xfrm>
            <a:off x="3050742" y="2208305"/>
            <a:ext cx="3663153" cy="2827909"/>
          </a:xfrm>
          <a:prstGeom prst="rect">
            <a:avLst/>
          </a:prstGeom>
          <a:noFill/>
          <a:ln>
            <a:noFill/>
          </a:ln>
        </p:spPr>
        <p:txBody>
          <a:bodyPr lIns="91425" tIns="91425" rIns="91425" bIns="91425" anchor="t" anchorCtr="0">
            <a:noAutofit/>
          </a:bodyPr>
          <a:lstStyle/>
          <a:p>
            <a:pPr lvl="0" rtl="0">
              <a:lnSpc>
                <a:spcPct val="115000"/>
              </a:lnSpc>
              <a:spcBef>
                <a:spcPts val="500"/>
              </a:spcBef>
              <a:buNone/>
            </a:pP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To create a world-class educational system that gives students the knowledge and skills to be successful in college and the workforce, </a:t>
            </a:r>
            <a:b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b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and to flourish as parents </a:t>
            </a:r>
            <a:b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b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and citizens</a:t>
            </a:r>
          </a:p>
        </p:txBody>
      </p:sp>
      <p:sp>
        <p:nvSpPr>
          <p:cNvPr id="21" name="Shape 73">
            <a:extLst>
              <a:ext uri="{FF2B5EF4-FFF2-40B4-BE49-F238E27FC236}">
                <a16:creationId xmlns:a16="http://schemas.microsoft.com/office/drawing/2014/main" id="{9BEF04DF-069F-324B-8C11-D4A0DA0C14A3}"/>
              </a:ext>
            </a:extLst>
          </p:cNvPr>
          <p:cNvSpPr txBox="1"/>
          <p:nvPr userDrawn="1"/>
        </p:nvSpPr>
        <p:spPr>
          <a:xfrm>
            <a:off x="2838019" y="1062333"/>
            <a:ext cx="2971800" cy="682340"/>
          </a:xfrm>
          <a:prstGeom prst="rect">
            <a:avLst/>
          </a:prstGeom>
          <a:noFill/>
          <a:ln>
            <a:noFill/>
          </a:ln>
        </p:spPr>
        <p:txBody>
          <a:bodyPr lIns="91425" tIns="91425" rIns="91425" bIns="91425" anchor="t" anchorCtr="0">
            <a:noAutofit/>
          </a:bodyPr>
          <a:lstStyle/>
          <a:p>
            <a:pPr lvl="0">
              <a:spcBef>
                <a:spcPts val="0"/>
              </a:spcBef>
              <a:buNone/>
            </a:pPr>
            <a:r>
              <a:rPr lang="en" sz="4800" b="1" spc="100">
                <a:solidFill>
                  <a:srgbClr val="003B71"/>
                </a:solidFill>
                <a:latin typeface="Arial Black" panose="020B0604020202020204" pitchFamily="34" charset="0"/>
                <a:ea typeface="Arial" charset="0"/>
                <a:cs typeface="Arial Black" panose="020B0604020202020204" pitchFamily="34" charset="0"/>
                <a:sym typeface="Open Sans"/>
              </a:rPr>
              <a:t>VISION</a:t>
            </a:r>
            <a:endParaRPr lang="en" sz="4400" b="1" spc="100">
              <a:solidFill>
                <a:srgbClr val="003B71"/>
              </a:solidFill>
              <a:latin typeface="Arial Black" panose="020B0604020202020204" pitchFamily="34" charset="0"/>
              <a:ea typeface="Arial" charset="0"/>
              <a:cs typeface="Arial Black" panose="020B0604020202020204" pitchFamily="34" charset="0"/>
              <a:sym typeface="Open Sans"/>
            </a:endParaRPr>
          </a:p>
        </p:txBody>
      </p:sp>
      <p:sp>
        <p:nvSpPr>
          <p:cNvPr id="22" name="Rectangle 21">
            <a:extLst>
              <a:ext uri="{FF2B5EF4-FFF2-40B4-BE49-F238E27FC236}">
                <a16:creationId xmlns:a16="http://schemas.microsoft.com/office/drawing/2014/main" id="{9F8471E0-9BAF-364D-8CE8-ECC2537F3DD7}"/>
              </a:ext>
            </a:extLst>
          </p:cNvPr>
          <p:cNvSpPr/>
          <p:nvPr userDrawn="1"/>
        </p:nvSpPr>
        <p:spPr>
          <a:xfrm>
            <a:off x="2891808" y="1855235"/>
            <a:ext cx="3822087" cy="242507"/>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D46F02-1F3F-F04B-A89C-B5FF81178F60}"/>
              </a:ext>
            </a:extLst>
          </p:cNvPr>
          <p:cNvSpPr/>
          <p:nvPr userDrawn="1"/>
        </p:nvSpPr>
        <p:spPr>
          <a:xfrm>
            <a:off x="7343099" y="2097742"/>
            <a:ext cx="3822087" cy="3402106"/>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hape 76">
            <a:extLst>
              <a:ext uri="{FF2B5EF4-FFF2-40B4-BE49-F238E27FC236}">
                <a16:creationId xmlns:a16="http://schemas.microsoft.com/office/drawing/2014/main" id="{773A840E-13D2-DE41-9002-80FFD6C2A237}"/>
              </a:ext>
            </a:extLst>
          </p:cNvPr>
          <p:cNvSpPr txBox="1"/>
          <p:nvPr userDrawn="1"/>
        </p:nvSpPr>
        <p:spPr>
          <a:xfrm>
            <a:off x="7573425" y="2208305"/>
            <a:ext cx="3591761" cy="2538508"/>
          </a:xfrm>
          <a:prstGeom prst="rect">
            <a:avLst/>
          </a:prstGeom>
          <a:noFill/>
          <a:ln>
            <a:noFill/>
          </a:ln>
        </p:spPr>
        <p:txBody>
          <a:bodyPr lIns="91425" tIns="91425" rIns="91425" bIns="91425" anchor="t" anchorCtr="0">
            <a:noAutofit/>
          </a:bodyPr>
          <a:lstStyle/>
          <a:p>
            <a:pPr lvl="0" rtl="0">
              <a:lnSpc>
                <a:spcPct val="115000"/>
              </a:lnSpc>
              <a:spcBef>
                <a:spcPts val="500"/>
              </a:spcBef>
              <a:buNone/>
            </a:pPr>
            <a:r>
              <a:rPr lang="en" sz="2000">
                <a:solidFill>
                  <a:schemeClr val="accent3">
                    <a:lumMod val="50000"/>
                  </a:schemeClr>
                </a:solidFill>
                <a:latin typeface="Arial" charset="0"/>
                <a:ea typeface="Arial" charset="0"/>
                <a:cs typeface="Arial" charset="0"/>
                <a:sym typeface="Open Sans"/>
              </a:rPr>
              <a:t>To provide leadership </a:t>
            </a:r>
            <a:br>
              <a:rPr lang="en" sz="2000">
                <a:solidFill>
                  <a:schemeClr val="accent3">
                    <a:lumMod val="50000"/>
                  </a:schemeClr>
                </a:solidFill>
                <a:latin typeface="Arial" charset="0"/>
                <a:ea typeface="Arial" charset="0"/>
                <a:cs typeface="Arial" charset="0"/>
                <a:sym typeface="Open Sans"/>
              </a:rPr>
            </a:br>
            <a:r>
              <a:rPr lang="en" sz="2000">
                <a:solidFill>
                  <a:schemeClr val="accent3">
                    <a:lumMod val="50000"/>
                  </a:schemeClr>
                </a:solidFill>
                <a:latin typeface="Arial" charset="0"/>
                <a:ea typeface="Arial" charset="0"/>
                <a:cs typeface="Arial" charset="0"/>
                <a:sym typeface="Open Sans"/>
              </a:rPr>
              <a:t>through the development of policy and accountability systems so that all students are prepared to compete in </a:t>
            </a:r>
            <a:br>
              <a:rPr lang="en" sz="2000">
                <a:solidFill>
                  <a:schemeClr val="accent3">
                    <a:lumMod val="50000"/>
                  </a:schemeClr>
                </a:solidFill>
                <a:latin typeface="Arial" charset="0"/>
                <a:ea typeface="Arial" charset="0"/>
                <a:cs typeface="Arial" charset="0"/>
                <a:sym typeface="Open Sans"/>
              </a:rPr>
            </a:br>
            <a:r>
              <a:rPr lang="en" sz="2000">
                <a:solidFill>
                  <a:schemeClr val="accent3">
                    <a:lumMod val="50000"/>
                  </a:schemeClr>
                </a:solidFill>
                <a:latin typeface="Arial" charset="0"/>
                <a:ea typeface="Arial" charset="0"/>
                <a:cs typeface="Arial" charset="0"/>
                <a:sym typeface="Open Sans"/>
              </a:rPr>
              <a:t>the global community</a:t>
            </a:r>
          </a:p>
        </p:txBody>
      </p:sp>
      <p:sp>
        <p:nvSpPr>
          <p:cNvPr id="25" name="Shape 73">
            <a:extLst>
              <a:ext uri="{FF2B5EF4-FFF2-40B4-BE49-F238E27FC236}">
                <a16:creationId xmlns:a16="http://schemas.microsoft.com/office/drawing/2014/main" id="{9197D1F5-5734-6741-8ED3-E87D3EEB618E}"/>
              </a:ext>
            </a:extLst>
          </p:cNvPr>
          <p:cNvSpPr txBox="1"/>
          <p:nvPr userDrawn="1"/>
        </p:nvSpPr>
        <p:spPr>
          <a:xfrm>
            <a:off x="7227283" y="1048886"/>
            <a:ext cx="3743927" cy="682340"/>
          </a:xfrm>
          <a:prstGeom prst="rect">
            <a:avLst/>
          </a:prstGeom>
          <a:noFill/>
          <a:ln>
            <a:noFill/>
          </a:ln>
        </p:spPr>
        <p:txBody>
          <a:bodyPr lIns="91425" tIns="91425" rIns="91425" bIns="91425" anchor="t" anchorCtr="0">
            <a:noAutofit/>
          </a:bodyPr>
          <a:lstStyle/>
          <a:p>
            <a:pPr lvl="0">
              <a:spcBef>
                <a:spcPts val="0"/>
              </a:spcBef>
              <a:buNone/>
            </a:pPr>
            <a:r>
              <a:rPr lang="en" sz="4800" b="1" spc="100">
                <a:solidFill>
                  <a:srgbClr val="EF3A5B"/>
                </a:solidFill>
                <a:latin typeface="Arial Black" panose="020B0604020202020204" pitchFamily="34" charset="0"/>
                <a:ea typeface="Arial" charset="0"/>
                <a:cs typeface="Arial Black" panose="020B0604020202020204" pitchFamily="34" charset="0"/>
                <a:sym typeface="Open Sans"/>
              </a:rPr>
              <a:t>MISSION</a:t>
            </a:r>
            <a:endParaRPr lang="en" sz="4400" b="1" spc="100">
              <a:solidFill>
                <a:srgbClr val="EF3A5B"/>
              </a:solidFill>
              <a:latin typeface="Arial Black" panose="020B0604020202020204" pitchFamily="34" charset="0"/>
              <a:ea typeface="Arial" charset="0"/>
              <a:cs typeface="Arial Black" panose="020B0604020202020204" pitchFamily="34" charset="0"/>
              <a:sym typeface="Open Sans"/>
            </a:endParaRPr>
          </a:p>
        </p:txBody>
      </p:sp>
      <p:sp>
        <p:nvSpPr>
          <p:cNvPr id="26" name="Rectangle 25">
            <a:extLst>
              <a:ext uri="{FF2B5EF4-FFF2-40B4-BE49-F238E27FC236}">
                <a16:creationId xmlns:a16="http://schemas.microsoft.com/office/drawing/2014/main" id="{403D452E-57B1-C74D-93D3-8D0149826093}"/>
              </a:ext>
            </a:extLst>
          </p:cNvPr>
          <p:cNvSpPr/>
          <p:nvPr userDrawn="1"/>
        </p:nvSpPr>
        <p:spPr>
          <a:xfrm>
            <a:off x="7343099" y="1855235"/>
            <a:ext cx="3822087" cy="24250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F0A2C"/>
              </a:solidFill>
            </a:endParaRPr>
          </a:p>
        </p:txBody>
      </p:sp>
      <p:pic>
        <p:nvPicPr>
          <p:cNvPr id="27" name="Graphic 26">
            <a:extLst>
              <a:ext uri="{FF2B5EF4-FFF2-40B4-BE49-F238E27FC236}">
                <a16:creationId xmlns:a16="http://schemas.microsoft.com/office/drawing/2014/main" id="{5103C63F-1517-9D4B-AA78-403C59FB96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0166" y="3058273"/>
            <a:ext cx="3171441" cy="3171441"/>
          </a:xfrm>
          <a:prstGeom prst="rect">
            <a:avLst/>
          </a:prstGeom>
        </p:spPr>
      </p:pic>
      <p:cxnSp>
        <p:nvCxnSpPr>
          <p:cNvPr id="28" name="Straight Connector 27">
            <a:extLst>
              <a:ext uri="{FF2B5EF4-FFF2-40B4-BE49-F238E27FC236}">
                <a16:creationId xmlns:a16="http://schemas.microsoft.com/office/drawing/2014/main" id="{4AFABC2F-642F-9F48-AFA5-25C3D1C119E4}"/>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7134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Image/Graph">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D0693F-7196-2D41-8717-F87A0FB724FC}"/>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ississi[ppi Department of Education logo">
            <a:extLst>
              <a:ext uri="{FF2B5EF4-FFF2-40B4-BE49-F238E27FC236}">
                <a16:creationId xmlns:a16="http://schemas.microsoft.com/office/drawing/2014/main" id="{EF2E6BE5-F26E-4F44-A805-B5CA4037E9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4BE1E58-5AC0-CD4A-81AC-FEBCA41A8CC5}"/>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91FFDF0-1644-A046-A560-6F2CDCB872E0}"/>
              </a:ext>
            </a:extLst>
          </p:cNvPr>
          <p:cNvSpPr>
            <a:spLocks noGrp="1"/>
          </p:cNvSpPr>
          <p:nvPr>
            <p:ph type="title"/>
          </p:nvPr>
        </p:nvSpPr>
        <p:spPr>
          <a:xfrm>
            <a:off x="518673" y="421076"/>
            <a:ext cx="10515600" cy="380297"/>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367737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412618" y="275585"/>
            <a:ext cx="10605890"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2C77970-4E2E-5048-92F3-937EFE651729}"/>
              </a:ext>
            </a:extLst>
          </p:cNvPr>
          <p:cNvSpPr>
            <a:spLocks noGrp="1"/>
          </p:cNvSpPr>
          <p:nvPr>
            <p:ph idx="1"/>
          </p:nvPr>
        </p:nvSpPr>
        <p:spPr>
          <a:xfrm>
            <a:off x="838200" y="1166649"/>
            <a:ext cx="10515600" cy="4382814"/>
          </a:xfrm>
        </p:spPr>
        <p:txBody>
          <a:bodyPr/>
          <a:lstStyle>
            <a:lvl1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1pPr>
            <a:lvl2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2pPr>
            <a:lvl3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3pPr>
            <a:lvl4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4pPr>
            <a:lvl5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856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and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412618" y="275585"/>
            <a:ext cx="10605890"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2C77970-4E2E-5048-92F3-937EFE651729}"/>
              </a:ext>
            </a:extLst>
          </p:cNvPr>
          <p:cNvSpPr>
            <a:spLocks noGrp="1"/>
          </p:cNvSpPr>
          <p:nvPr>
            <p:ph idx="1"/>
          </p:nvPr>
        </p:nvSpPr>
        <p:spPr>
          <a:xfrm>
            <a:off x="2280356" y="1365955"/>
            <a:ext cx="9073444" cy="4438352"/>
          </a:xfrm>
        </p:spPr>
        <p:txBody>
          <a:bodyPr/>
          <a:lstStyle>
            <a:lvl1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1pPr>
            <a:lvl2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2pPr>
            <a:lvl3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3pPr>
            <a:lvl4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4pPr>
            <a:lvl5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003E9ACD-D2AC-ED42-B419-5F1A18F3E7C6}"/>
              </a:ext>
            </a:extLst>
          </p:cNvPr>
          <p:cNvSpPr>
            <a:spLocks noGrp="1"/>
          </p:cNvSpPr>
          <p:nvPr>
            <p:ph type="body" sz="quarter" idx="10"/>
          </p:nvPr>
        </p:nvSpPr>
        <p:spPr>
          <a:xfrm>
            <a:off x="412619" y="903288"/>
            <a:ext cx="5943732" cy="461962"/>
          </a:xfrm>
        </p:spPr>
        <p:txBody>
          <a:bodyPr>
            <a:normAutofit/>
          </a:bodyPr>
          <a:lstStyle>
            <a:lvl1pPr marL="0" indent="0">
              <a:buNone/>
              <a:defRPr sz="2400" b="1">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293532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5396458" y="275585"/>
            <a:ext cx="5622049"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2C77970-4E2E-5048-92F3-937EFE651729}"/>
              </a:ext>
            </a:extLst>
          </p:cNvPr>
          <p:cNvSpPr>
            <a:spLocks noGrp="1"/>
          </p:cNvSpPr>
          <p:nvPr>
            <p:ph idx="1"/>
          </p:nvPr>
        </p:nvSpPr>
        <p:spPr>
          <a:xfrm>
            <a:off x="5561351" y="921186"/>
            <a:ext cx="6139201" cy="4883121"/>
          </a:xfrm>
        </p:spPr>
        <p:txBody>
          <a:bodyPr/>
          <a:lstStyle>
            <a:lvl1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1pPr>
            <a:lvl2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2pPr>
            <a:lvl3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3pPr>
            <a:lvl4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4pPr>
            <a:lvl5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5396458" y="733806"/>
            <a:ext cx="630409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294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oxes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412618" y="275585"/>
            <a:ext cx="10605890"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9920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or Transition_1">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12/8/21</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EF3A5B"/>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1087371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1400A5-A2F9-8E45-B415-6DD7D1A08B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86A986-F23B-4549-8F88-5E5D2A6AC6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6DB1F0-8889-7141-9887-8BF33AE304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FE87F1-B258-4841-BE83-6BEF13A8E107}" type="datetime1">
              <a:rPr lang="en-US" smtClean="0"/>
              <a:t>12/8/21</a:t>
            </a:fld>
            <a:endParaRPr lang="en-US"/>
          </a:p>
        </p:txBody>
      </p:sp>
      <p:sp>
        <p:nvSpPr>
          <p:cNvPr id="5" name="Footer Placeholder 4">
            <a:extLst>
              <a:ext uri="{FF2B5EF4-FFF2-40B4-BE49-F238E27FC236}">
                <a16:creationId xmlns:a16="http://schemas.microsoft.com/office/drawing/2014/main" id="{1664F5D8-44C9-B043-B4CE-7B371693F4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755481-5126-3542-BD1F-05C5956718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E24DD3-0117-F947-8F74-C808912B5A2D}" type="slidenum">
              <a:rPr lang="en-US" smtClean="0"/>
              <a:t>‹#›</a:t>
            </a:fld>
            <a:endParaRPr lang="en-US"/>
          </a:p>
        </p:txBody>
      </p:sp>
    </p:spTree>
    <p:extLst>
      <p:ext uri="{BB962C8B-B14F-4D97-AF65-F5344CB8AC3E}">
        <p14:creationId xmlns:p14="http://schemas.microsoft.com/office/powerpoint/2010/main" val="3756047208"/>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73" r:id="rId3"/>
    <p:sldLayoutId id="2147483674" r:id="rId4"/>
    <p:sldLayoutId id="2147483650" r:id="rId5"/>
    <p:sldLayoutId id="2147483681" r:id="rId6"/>
    <p:sldLayoutId id="2147483682" r:id="rId7"/>
    <p:sldLayoutId id="2147483689" r:id="rId8"/>
    <p:sldLayoutId id="2147483683" r:id="rId9"/>
    <p:sldLayoutId id="2147483684" r:id="rId10"/>
    <p:sldLayoutId id="2147483685" r:id="rId11"/>
    <p:sldLayoutId id="2147483686" r:id="rId12"/>
    <p:sldLayoutId id="2147483687" r:id="rId13"/>
    <p:sldLayoutId id="2147483688" r:id="rId14"/>
    <p:sldLayoutId id="2147483675" r:id="rId15"/>
    <p:sldLayoutId id="2147483676" r:id="rId16"/>
    <p:sldLayoutId id="2147483677" r:id="rId17"/>
    <p:sldLayoutId id="2147483678" r:id="rId18"/>
    <p:sldLayoutId id="2147483679" r:id="rId19"/>
    <p:sldLayoutId id="2147483680" r:id="rId20"/>
    <p:sldLayoutId id="2147483655"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hyperlink" Target="https://www.youtube.com/watch?v=63bVfSNMQfs"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hyperlink" Target="https://youtu.be/Omx_iLtMjZA"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hyperlink" Target="https://www.brighthubeducation.com/categories/tips-strategies-for-teaching-the-gifted-student/" TargetMode="External"/><Relationship Id="rId3" Type="http://schemas.openxmlformats.org/officeDocument/2006/relationships/hyperlink" Target="https://drive.google.com/drive/folders/0B7kiQHkDTiEQR1pJQTZrdFhUYnc" TargetMode="External"/><Relationship Id="rId7" Type="http://schemas.openxmlformats.org/officeDocument/2006/relationships/hyperlink" Target="https://www.kaplanco.com/ii/gifted-students" TargetMode="External"/><Relationship Id="rId2" Type="http://schemas.openxmlformats.org/officeDocument/2006/relationships/hyperlink" Target="https://giftedandtalentedresourcesdirectory.com/Guide/SearchListing?searchTerm=reading+strategies+for+gifted+students&amp;PageNo=1&amp;PageSize=10&amp;sectionType=&amp;categoryId=0&amp;headingId=0&amp;Region=&amp;rbPhraseType=2&amp;Country=&amp;StateProvince=&amp;CityOrZip=" TargetMode="External"/><Relationship Id="rId1" Type="http://schemas.openxmlformats.org/officeDocument/2006/relationships/slideLayout" Target="../slideLayouts/slideLayout8.xml"/><Relationship Id="rId6" Type="http://schemas.openxmlformats.org/officeDocument/2006/relationships/hyperlink" Target="https://www.hoagiesgifted.org/levande.htm" TargetMode="External"/><Relationship Id="rId5" Type="http://schemas.openxmlformats.org/officeDocument/2006/relationships/hyperlink" Target="https://academicpartnerships.uta.edu/articles/education/reading-approach-gifted-students.aspx" TargetMode="External"/><Relationship Id="rId4" Type="http://schemas.openxmlformats.org/officeDocument/2006/relationships/hyperlink" Target="https://www.weareteachers.com/teaching-gifted-students/#:~:text=%2050%20Tips%2C%20Tricks%20and%20Ideas%20for%20Teaching,need%20to%20have%20the%20ability%20to...%20More%20" TargetMode="External"/><Relationship Id="rId9" Type="http://schemas.openxmlformats.org/officeDocument/2006/relationships/hyperlink" Target="https://www.freespirit.com/files/original/PLC_Differentiation_for_Gifted_Learners-1.pdf"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oxfordbibliographies.com/view/document/obo-9780190221911/obo-9780190221911-0077.xml" TargetMode="External"/><Relationship Id="rId7" Type="http://schemas.openxmlformats.org/officeDocument/2006/relationships/hyperlink" Target="https://gifted.uconn.edu/semr-about/" TargetMode="External"/><Relationship Id="rId2" Type="http://schemas.openxmlformats.org/officeDocument/2006/relationships/hyperlink" Target="https://literacytoday.ca/secondary/reading/reader-response/" TargetMode="External"/><Relationship Id="rId1" Type="http://schemas.openxmlformats.org/officeDocument/2006/relationships/slideLayout" Target="../slideLayouts/slideLayout8.xml"/><Relationship Id="rId6" Type="http://schemas.openxmlformats.org/officeDocument/2006/relationships/hyperlink" Target="https://gt.ops.org/Parent-Connection" TargetMode="External"/><Relationship Id="rId5" Type="http://schemas.openxmlformats.org/officeDocument/2006/relationships/hyperlink" Target="https://i.pinimg.com/originals/d0/3b/0c/d03b0c15145b8f3d9394f2465bf98c40.jpg" TargetMode="External"/><Relationship Id="rId4" Type="http://schemas.openxmlformats.org/officeDocument/2006/relationships/hyperlink" Target="https://i.pinimg.com/originals/8e/f1/64/8ef164f3f6b95dc94c654c92ccfc7d9c.pn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3279980-EBB3-E44B-BEA9-4BD8C5DD0115}"/>
              </a:ext>
            </a:extLst>
          </p:cNvPr>
          <p:cNvSpPr>
            <a:spLocks noGrp="1"/>
          </p:cNvSpPr>
          <p:nvPr>
            <p:ph type="body" sz="quarter" idx="13"/>
          </p:nvPr>
        </p:nvSpPr>
        <p:spPr/>
        <p:txBody>
          <a:bodyPr/>
          <a:lstStyle/>
          <a:p>
            <a:r>
              <a:rPr lang="en-US" dirty="0"/>
              <a:t>December 3, 2021</a:t>
            </a:r>
          </a:p>
        </p:txBody>
      </p:sp>
      <p:sp>
        <p:nvSpPr>
          <p:cNvPr id="6" name="Text Placeholder 5">
            <a:extLst>
              <a:ext uri="{FF2B5EF4-FFF2-40B4-BE49-F238E27FC236}">
                <a16:creationId xmlns:a16="http://schemas.microsoft.com/office/drawing/2014/main" id="{B0036E16-32E9-1A4D-85D0-F3853CD71F4A}"/>
              </a:ext>
            </a:extLst>
          </p:cNvPr>
          <p:cNvSpPr>
            <a:spLocks noGrp="1"/>
          </p:cNvSpPr>
          <p:nvPr>
            <p:ph type="body" sz="quarter" idx="14"/>
          </p:nvPr>
        </p:nvSpPr>
        <p:spPr/>
        <p:txBody>
          <a:bodyPr>
            <a:normAutofit/>
          </a:bodyPr>
          <a:lstStyle/>
          <a:p>
            <a:r>
              <a:rPr lang="en-US" dirty="0"/>
              <a:t>Academic Intervention and Gifted Specialist</a:t>
            </a:r>
          </a:p>
        </p:txBody>
      </p:sp>
      <p:sp>
        <p:nvSpPr>
          <p:cNvPr id="4" name="Subtitle 3">
            <a:extLst>
              <a:ext uri="{FF2B5EF4-FFF2-40B4-BE49-F238E27FC236}">
                <a16:creationId xmlns:a16="http://schemas.microsoft.com/office/drawing/2014/main" id="{0B6F1FEF-7EFD-DE44-8B24-4CA989814070}"/>
              </a:ext>
            </a:extLst>
          </p:cNvPr>
          <p:cNvSpPr>
            <a:spLocks noGrp="1"/>
          </p:cNvSpPr>
          <p:nvPr>
            <p:ph type="subTitle" idx="1"/>
          </p:nvPr>
        </p:nvSpPr>
        <p:spPr/>
        <p:txBody>
          <a:bodyPr/>
          <a:lstStyle/>
          <a:p>
            <a:r>
              <a:rPr lang="en-US" dirty="0"/>
              <a:t>Mat Sheriff </a:t>
            </a:r>
          </a:p>
        </p:txBody>
      </p:sp>
      <p:sp>
        <p:nvSpPr>
          <p:cNvPr id="7" name="Text Placeholder 2">
            <a:extLst>
              <a:ext uri="{FF2B5EF4-FFF2-40B4-BE49-F238E27FC236}">
                <a16:creationId xmlns:a16="http://schemas.microsoft.com/office/drawing/2014/main" id="{9F1750C9-B626-4F19-933B-9703443C5915}"/>
              </a:ext>
            </a:extLst>
          </p:cNvPr>
          <p:cNvSpPr>
            <a:spLocks noGrp="1"/>
          </p:cNvSpPr>
          <p:nvPr>
            <p:ph type="ctrTitle"/>
          </p:nvPr>
        </p:nvSpPr>
        <p:spPr>
          <a:xfrm>
            <a:off x="617537" y="835025"/>
            <a:ext cx="11464871" cy="2119313"/>
          </a:xfrm>
        </p:spPr>
        <p:txBody>
          <a:bodyPr>
            <a:normAutofit fontScale="90000"/>
          </a:bodyPr>
          <a:lstStyle/>
          <a:p>
            <a:r>
              <a:rPr lang="en-US" dirty="0"/>
              <a:t>Literacy Support for Gifted Students </a:t>
            </a:r>
            <a:endParaRPr lang="en-US" sz="4900" dirty="0"/>
          </a:p>
        </p:txBody>
      </p:sp>
    </p:spTree>
    <p:extLst>
      <p:ext uri="{BB962C8B-B14F-4D97-AF65-F5344CB8AC3E}">
        <p14:creationId xmlns:p14="http://schemas.microsoft.com/office/powerpoint/2010/main" val="438108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8BF7F-4EE2-43F0-9DC2-3EB2FC5752CB}"/>
              </a:ext>
            </a:extLst>
          </p:cNvPr>
          <p:cNvSpPr>
            <a:spLocks noGrp="1"/>
          </p:cNvSpPr>
          <p:nvPr>
            <p:ph type="title"/>
          </p:nvPr>
        </p:nvSpPr>
        <p:spPr/>
        <p:txBody>
          <a:bodyPr/>
          <a:lstStyle/>
          <a:p>
            <a:r>
              <a:rPr lang="en-US" dirty="0"/>
              <a:t>What is differentiation? </a:t>
            </a:r>
          </a:p>
        </p:txBody>
      </p:sp>
      <p:pic>
        <p:nvPicPr>
          <p:cNvPr id="7" name="Content Placeholder 6" descr="A yellow puzzle piece completing a black puzzle">
            <a:extLst>
              <a:ext uri="{FF2B5EF4-FFF2-40B4-BE49-F238E27FC236}">
                <a16:creationId xmlns:a16="http://schemas.microsoft.com/office/drawing/2014/main" id="{A525B1E0-A2D2-4D3C-AC9B-A56DCAAB18F1}"/>
              </a:ext>
            </a:extLst>
          </p:cNvPr>
          <p:cNvPicPr>
            <a:picLocks noGrp="1" noChangeAspect="1"/>
          </p:cNvPicPr>
          <p:nvPr>
            <p:ph idx="1"/>
          </p:nvPr>
        </p:nvPicPr>
        <p:blipFill>
          <a:blip r:embed="rId3"/>
          <a:stretch>
            <a:fillRect/>
          </a:stretch>
        </p:blipFill>
        <p:spPr>
          <a:xfrm>
            <a:off x="5561013" y="1316038"/>
            <a:ext cx="6138862" cy="4092574"/>
          </a:xfrm>
        </p:spPr>
      </p:pic>
      <p:sp>
        <p:nvSpPr>
          <p:cNvPr id="5" name="TextBox 4">
            <a:extLst>
              <a:ext uri="{FF2B5EF4-FFF2-40B4-BE49-F238E27FC236}">
                <a16:creationId xmlns:a16="http://schemas.microsoft.com/office/drawing/2014/main" id="{387E773D-EC25-4C23-8A44-6A15B61CF849}"/>
              </a:ext>
            </a:extLst>
          </p:cNvPr>
          <p:cNvSpPr txBox="1"/>
          <p:nvPr/>
        </p:nvSpPr>
        <p:spPr>
          <a:xfrm>
            <a:off x="892866" y="1820374"/>
            <a:ext cx="3629439" cy="2677656"/>
          </a:xfrm>
          <a:prstGeom prst="rect">
            <a:avLst/>
          </a:prstGeom>
          <a:noFill/>
        </p:spPr>
        <p:txBody>
          <a:bodyPr wrap="square">
            <a:spAutoFit/>
          </a:bodyPr>
          <a:lstStyle/>
          <a:p>
            <a:r>
              <a:rPr lang="en-US" sz="2400" dirty="0"/>
              <a:t>Differentiated instruction is a teaching approach that tailors instruction to students’ different learning needs. It lets students show what they know in different ways</a:t>
            </a:r>
            <a:r>
              <a:rPr lang="en-US" dirty="0"/>
              <a:t>.</a:t>
            </a:r>
          </a:p>
        </p:txBody>
      </p:sp>
    </p:spTree>
    <p:extLst>
      <p:ext uri="{BB962C8B-B14F-4D97-AF65-F5344CB8AC3E}">
        <p14:creationId xmlns:p14="http://schemas.microsoft.com/office/powerpoint/2010/main" val="2724942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B1506-73B6-4904-AB83-E40BBE93DE1A}"/>
              </a:ext>
            </a:extLst>
          </p:cNvPr>
          <p:cNvSpPr>
            <a:spLocks noGrp="1"/>
          </p:cNvSpPr>
          <p:nvPr>
            <p:ph type="title"/>
          </p:nvPr>
        </p:nvSpPr>
        <p:spPr/>
        <p:txBody>
          <a:bodyPr/>
          <a:lstStyle/>
          <a:p>
            <a:r>
              <a:rPr lang="en-US" dirty="0"/>
              <a:t>Differentiation </a:t>
            </a:r>
          </a:p>
        </p:txBody>
      </p:sp>
      <p:sp>
        <p:nvSpPr>
          <p:cNvPr id="10" name="TextBox 9">
            <a:extLst>
              <a:ext uri="{FF2B5EF4-FFF2-40B4-BE49-F238E27FC236}">
                <a16:creationId xmlns:a16="http://schemas.microsoft.com/office/drawing/2014/main" id="{323FA050-6A7B-49B6-BC4F-FD209876F85A}"/>
              </a:ext>
            </a:extLst>
          </p:cNvPr>
          <p:cNvSpPr txBox="1"/>
          <p:nvPr/>
        </p:nvSpPr>
        <p:spPr>
          <a:xfrm>
            <a:off x="295688" y="1483986"/>
            <a:ext cx="11249606" cy="3416320"/>
          </a:xfrm>
          <a:prstGeom prst="rect">
            <a:avLst/>
          </a:prstGeom>
          <a:noFill/>
        </p:spPr>
        <p:txBody>
          <a:bodyPr wrap="square">
            <a:spAutoFit/>
          </a:bodyPr>
          <a:lstStyle/>
          <a:p>
            <a:pPr marL="285750" indent="-285750">
              <a:buFont typeface="Arial" panose="020B0604020202020204" pitchFamily="34" charset="0"/>
              <a:buChar char="•"/>
            </a:pPr>
            <a:r>
              <a:rPr lang="en-US" sz="2400" dirty="0"/>
              <a:t>The original intent or the purpose of this strategy, as used in gifted education, was to design curriculum and instructional opportunities that sought to meet the individual needs, abilities, and interests of each gifted student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This should result in using enrichment, acceleration, and rigor* in providing individual academic challenge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It is important to recognize that differentiation for gifted students is different from general classroom differentiation  ​</a:t>
            </a:r>
          </a:p>
        </p:txBody>
      </p:sp>
    </p:spTree>
    <p:extLst>
      <p:ext uri="{BB962C8B-B14F-4D97-AF65-F5344CB8AC3E}">
        <p14:creationId xmlns:p14="http://schemas.microsoft.com/office/powerpoint/2010/main" val="53850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0C49D-9D60-4845-B697-23950439EC51}"/>
              </a:ext>
            </a:extLst>
          </p:cNvPr>
          <p:cNvSpPr>
            <a:spLocks noGrp="1"/>
          </p:cNvSpPr>
          <p:nvPr>
            <p:ph type="title"/>
          </p:nvPr>
        </p:nvSpPr>
        <p:spPr/>
        <p:txBody>
          <a:bodyPr/>
          <a:lstStyle/>
          <a:p>
            <a:r>
              <a:rPr lang="en-US" dirty="0"/>
              <a:t>A note on Rigor </a:t>
            </a:r>
          </a:p>
        </p:txBody>
      </p:sp>
      <p:pic>
        <p:nvPicPr>
          <p:cNvPr id="11" name="Content Placeholder 10" descr="3D rendering of shapes in different colors and are stacked">
            <a:extLst>
              <a:ext uri="{FF2B5EF4-FFF2-40B4-BE49-F238E27FC236}">
                <a16:creationId xmlns:a16="http://schemas.microsoft.com/office/drawing/2014/main" id="{9DA15FDE-7BE8-45C6-A30B-5CB8BD8AEBBA}"/>
              </a:ext>
            </a:extLst>
          </p:cNvPr>
          <p:cNvPicPr>
            <a:picLocks noGrp="1" noChangeAspect="1"/>
          </p:cNvPicPr>
          <p:nvPr>
            <p:ph idx="1"/>
          </p:nvPr>
        </p:nvPicPr>
        <p:blipFill>
          <a:blip r:embed="rId3"/>
          <a:stretch>
            <a:fillRect/>
          </a:stretch>
        </p:blipFill>
        <p:spPr>
          <a:xfrm>
            <a:off x="5561013" y="1316038"/>
            <a:ext cx="6138862" cy="4092574"/>
          </a:xfrm>
        </p:spPr>
      </p:pic>
      <p:sp>
        <p:nvSpPr>
          <p:cNvPr id="9" name="TextBox 8">
            <a:extLst>
              <a:ext uri="{FF2B5EF4-FFF2-40B4-BE49-F238E27FC236}">
                <a16:creationId xmlns:a16="http://schemas.microsoft.com/office/drawing/2014/main" id="{B9CA4A6E-1AAD-4C44-A1F8-042703FE12EE}"/>
              </a:ext>
            </a:extLst>
          </p:cNvPr>
          <p:cNvSpPr txBox="1"/>
          <p:nvPr/>
        </p:nvSpPr>
        <p:spPr>
          <a:xfrm>
            <a:off x="429371" y="1012954"/>
            <a:ext cx="5057030" cy="4832092"/>
          </a:xfrm>
          <a:prstGeom prst="rect">
            <a:avLst/>
          </a:prstGeom>
          <a:noFill/>
        </p:spPr>
        <p:txBody>
          <a:bodyPr wrap="square">
            <a:spAutoFit/>
          </a:bodyPr>
          <a:lstStyle/>
          <a:p>
            <a:r>
              <a:rPr lang="en-US" sz="2200" dirty="0"/>
              <a:t>Rigor denotes a greater concern for conceptual thinking rather than memorization as well as quality rather than quantity.  It is a variable rather than a standard and increases in response to individual progress. (</a:t>
            </a:r>
            <a:r>
              <a:rPr lang="en-US" sz="2200" dirty="0" err="1"/>
              <a:t>Kingore</a:t>
            </a:r>
            <a:r>
              <a:rPr lang="en-US" sz="2200" dirty="0"/>
              <a:t>: 2013, 2014)​</a:t>
            </a:r>
          </a:p>
          <a:p>
            <a:endParaRPr lang="en-US" sz="2200" dirty="0"/>
          </a:p>
          <a:p>
            <a:r>
              <a:rPr lang="en-US" sz="2200" dirty="0"/>
              <a:t>It involves relevant and realistic learning experiences with real world connections that provide academic challenges which result in in-depth thinking  and discovering deeper meaning.​</a:t>
            </a:r>
          </a:p>
          <a:p>
            <a:endParaRPr lang="en-US" sz="2200" dirty="0"/>
          </a:p>
          <a:p>
            <a:r>
              <a:rPr lang="en-US" sz="2200" b="1" u="sng" dirty="0"/>
              <a:t>Not simply more and harder stuff!​</a:t>
            </a:r>
          </a:p>
        </p:txBody>
      </p:sp>
    </p:spTree>
    <p:extLst>
      <p:ext uri="{BB962C8B-B14F-4D97-AF65-F5344CB8AC3E}">
        <p14:creationId xmlns:p14="http://schemas.microsoft.com/office/powerpoint/2010/main" val="3862767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A4E45-3463-46B1-A82B-6DE054AD97EA}"/>
              </a:ext>
            </a:extLst>
          </p:cNvPr>
          <p:cNvSpPr>
            <a:spLocks noGrp="1"/>
          </p:cNvSpPr>
          <p:nvPr>
            <p:ph type="title"/>
          </p:nvPr>
        </p:nvSpPr>
        <p:spPr/>
        <p:txBody>
          <a:bodyPr/>
          <a:lstStyle/>
          <a:p>
            <a:r>
              <a:rPr lang="en-US" dirty="0"/>
              <a:t>Differentiation for Gifted Students </a:t>
            </a:r>
          </a:p>
        </p:txBody>
      </p:sp>
      <p:sp>
        <p:nvSpPr>
          <p:cNvPr id="5" name="TextBox 4">
            <a:extLst>
              <a:ext uri="{FF2B5EF4-FFF2-40B4-BE49-F238E27FC236}">
                <a16:creationId xmlns:a16="http://schemas.microsoft.com/office/drawing/2014/main" id="{28F77490-731D-47AC-9C0D-82A4267DF226}"/>
              </a:ext>
            </a:extLst>
          </p:cNvPr>
          <p:cNvSpPr txBox="1"/>
          <p:nvPr/>
        </p:nvSpPr>
        <p:spPr>
          <a:xfrm>
            <a:off x="492125" y="857576"/>
            <a:ext cx="4623684" cy="5016758"/>
          </a:xfrm>
          <a:prstGeom prst="rect">
            <a:avLst/>
          </a:prstGeom>
          <a:noFill/>
        </p:spPr>
        <p:txBody>
          <a:bodyPr wrap="square">
            <a:spAutoFit/>
          </a:bodyPr>
          <a:lstStyle/>
          <a:p>
            <a:r>
              <a:rPr lang="en-US" sz="2000" dirty="0"/>
              <a:t>Differentiation for gifted students does not mean simply giving them more activities to do that the learner may see as more of the same (what we call ”MOTS”).  Instead, the content focuses on advanced concepts and complex ideas, and learners use strategies (step-by-step tasks) and thinking skills with greater degrees of sophistication.  Indeed, these students should be using the tools of a practicing professional – a disciplinarian – to produce authentic products that have value to a real-world audience.  This all takes place in an environment that builds students’ intrinsic motivation to take on more responsibility for their own learning; that is, they become autonomous learners.</a:t>
            </a:r>
          </a:p>
        </p:txBody>
      </p:sp>
      <p:pic>
        <p:nvPicPr>
          <p:cNvPr id="11" name="Content Placeholder 10" descr="Teacher showing scientific experiment to students">
            <a:extLst>
              <a:ext uri="{FF2B5EF4-FFF2-40B4-BE49-F238E27FC236}">
                <a16:creationId xmlns:a16="http://schemas.microsoft.com/office/drawing/2014/main" id="{93A972FC-43BB-48EE-A066-F5515D6C50DD}"/>
              </a:ext>
            </a:extLst>
          </p:cNvPr>
          <p:cNvPicPr>
            <a:picLocks noGrp="1" noChangeAspect="1"/>
          </p:cNvPicPr>
          <p:nvPr>
            <p:ph idx="1"/>
          </p:nvPr>
        </p:nvPicPr>
        <p:blipFill>
          <a:blip r:embed="rId3"/>
          <a:stretch>
            <a:fillRect/>
          </a:stretch>
        </p:blipFill>
        <p:spPr>
          <a:xfrm>
            <a:off x="5561013" y="1315039"/>
            <a:ext cx="6138862" cy="4094572"/>
          </a:xfrm>
        </p:spPr>
      </p:pic>
    </p:spTree>
    <p:extLst>
      <p:ext uri="{BB962C8B-B14F-4D97-AF65-F5344CB8AC3E}">
        <p14:creationId xmlns:p14="http://schemas.microsoft.com/office/powerpoint/2010/main" val="1962147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0428D-E304-4505-81FD-D04DA294B179}"/>
              </a:ext>
            </a:extLst>
          </p:cNvPr>
          <p:cNvSpPr>
            <a:spLocks noGrp="1"/>
          </p:cNvSpPr>
          <p:nvPr>
            <p:ph type="title"/>
          </p:nvPr>
        </p:nvSpPr>
        <p:spPr/>
        <p:txBody>
          <a:bodyPr/>
          <a:lstStyle/>
          <a:p>
            <a:r>
              <a:rPr lang="en-US" dirty="0"/>
              <a:t>Differentiation for Gifted Students</a:t>
            </a:r>
          </a:p>
        </p:txBody>
      </p:sp>
      <p:sp>
        <p:nvSpPr>
          <p:cNvPr id="4" name="TextBox 3">
            <a:extLst>
              <a:ext uri="{FF2B5EF4-FFF2-40B4-BE49-F238E27FC236}">
                <a16:creationId xmlns:a16="http://schemas.microsoft.com/office/drawing/2014/main" id="{AF0DBDB4-0D93-408F-9E8F-9D3EAA0D0A26}"/>
              </a:ext>
            </a:extLst>
          </p:cNvPr>
          <p:cNvSpPr txBox="1"/>
          <p:nvPr/>
        </p:nvSpPr>
        <p:spPr>
          <a:xfrm>
            <a:off x="412618" y="1000555"/>
            <a:ext cx="6668018" cy="4893647"/>
          </a:xfrm>
          <a:prstGeom prst="rect">
            <a:avLst/>
          </a:prstGeom>
          <a:noFill/>
        </p:spPr>
        <p:txBody>
          <a:bodyPr wrap="square">
            <a:spAutoFit/>
          </a:bodyPr>
          <a:lstStyle/>
          <a:p>
            <a:pPr marL="285750" indent="-285750">
              <a:buFont typeface="Arial" panose="020B0604020202020204" pitchFamily="34" charset="0"/>
              <a:buChar char="•"/>
            </a:pPr>
            <a:r>
              <a:rPr lang="en-US" sz="2400" dirty="0"/>
              <a:t>Heacox and Cash  base their approach on current brain research​</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Gifted students have more neural connectors in their frontal cortex​</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Gifted learners process information more quickly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Gifted learners can make complex connections between ideas and thoughts</a:t>
            </a:r>
          </a:p>
          <a:p>
            <a:endParaRPr lang="en-US" sz="2400" dirty="0"/>
          </a:p>
          <a:p>
            <a:r>
              <a:rPr lang="en-US" sz="2400" dirty="0"/>
              <a:t>Differentiation for Gifted Learners: Going Beyond the Basics.</a:t>
            </a:r>
          </a:p>
        </p:txBody>
      </p:sp>
      <p:pic>
        <p:nvPicPr>
          <p:cNvPr id="6" name="Picture 5" descr="Angle view of circuit shaped like a brain">
            <a:extLst>
              <a:ext uri="{FF2B5EF4-FFF2-40B4-BE49-F238E27FC236}">
                <a16:creationId xmlns:a16="http://schemas.microsoft.com/office/drawing/2014/main" id="{8D6E1686-2FC9-4E5F-92BF-8842BC48123C}"/>
              </a:ext>
            </a:extLst>
          </p:cNvPr>
          <p:cNvPicPr>
            <a:picLocks noChangeAspect="1"/>
          </p:cNvPicPr>
          <p:nvPr/>
        </p:nvPicPr>
        <p:blipFill>
          <a:blip r:embed="rId3"/>
          <a:stretch>
            <a:fillRect/>
          </a:stretch>
        </p:blipFill>
        <p:spPr>
          <a:xfrm>
            <a:off x="7194470" y="1627596"/>
            <a:ext cx="4245690" cy="2957197"/>
          </a:xfrm>
          <a:prstGeom prst="rect">
            <a:avLst/>
          </a:prstGeom>
        </p:spPr>
      </p:pic>
    </p:spTree>
    <p:extLst>
      <p:ext uri="{BB962C8B-B14F-4D97-AF65-F5344CB8AC3E}">
        <p14:creationId xmlns:p14="http://schemas.microsoft.com/office/powerpoint/2010/main" val="1509945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2795E-E336-418B-9186-500076DD6197}"/>
              </a:ext>
            </a:extLst>
          </p:cNvPr>
          <p:cNvSpPr>
            <a:spLocks noGrp="1"/>
          </p:cNvSpPr>
          <p:nvPr>
            <p:ph type="title"/>
          </p:nvPr>
        </p:nvSpPr>
        <p:spPr/>
        <p:txBody>
          <a:bodyPr/>
          <a:lstStyle/>
          <a:p>
            <a:r>
              <a:rPr lang="en-US" dirty="0"/>
              <a:t>Differentiation for Gifted Students </a:t>
            </a:r>
          </a:p>
        </p:txBody>
      </p:sp>
      <p:sp>
        <p:nvSpPr>
          <p:cNvPr id="4" name="TextBox 3">
            <a:extLst>
              <a:ext uri="{FF2B5EF4-FFF2-40B4-BE49-F238E27FC236}">
                <a16:creationId xmlns:a16="http://schemas.microsoft.com/office/drawing/2014/main" id="{E2BA294C-3FBA-43AF-BB5A-6323A9BE4EE9}"/>
              </a:ext>
            </a:extLst>
          </p:cNvPr>
          <p:cNvSpPr txBox="1"/>
          <p:nvPr/>
        </p:nvSpPr>
        <p:spPr>
          <a:xfrm>
            <a:off x="1216550" y="815602"/>
            <a:ext cx="9446149" cy="4893647"/>
          </a:xfrm>
          <a:prstGeom prst="rect">
            <a:avLst/>
          </a:prstGeom>
          <a:noFill/>
        </p:spPr>
        <p:txBody>
          <a:bodyPr wrap="square">
            <a:spAutoFit/>
          </a:bodyPr>
          <a:lstStyle/>
          <a:p>
            <a:r>
              <a:rPr lang="en-US" sz="2400" dirty="0"/>
              <a:t>Differentiation provides an optimal strategy for gifted students.  It allows them:​</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To take advantage of their basic nature and skills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Points them to study issues that are of importance to them</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Allows for more authentic learning: Real life problems – real life solutions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Encourages them to move to in-depth thinking to sort, categorize, and generalize into abstract concepts the great number of facts that they have “naturally” acquired </a:t>
            </a:r>
          </a:p>
        </p:txBody>
      </p:sp>
      <p:sp>
        <p:nvSpPr>
          <p:cNvPr id="5" name="TextBox 4">
            <a:extLst>
              <a:ext uri="{FF2B5EF4-FFF2-40B4-BE49-F238E27FC236}">
                <a16:creationId xmlns:a16="http://schemas.microsoft.com/office/drawing/2014/main" id="{930AE444-56F6-4909-A235-A058261E7CAF}"/>
              </a:ext>
            </a:extLst>
          </p:cNvPr>
          <p:cNvSpPr txBox="1"/>
          <p:nvPr/>
        </p:nvSpPr>
        <p:spPr>
          <a:xfrm>
            <a:off x="8193819" y="5524583"/>
            <a:ext cx="6098650" cy="461665"/>
          </a:xfrm>
          <a:prstGeom prst="rect">
            <a:avLst/>
          </a:prstGeom>
          <a:noFill/>
        </p:spPr>
        <p:txBody>
          <a:bodyPr wrap="square">
            <a:spAutoFit/>
          </a:bodyPr>
          <a:lstStyle/>
          <a:p>
            <a:r>
              <a:rPr lang="en-US" sz="2400" dirty="0"/>
              <a:t>Heacox and Cash </a:t>
            </a:r>
          </a:p>
        </p:txBody>
      </p:sp>
    </p:spTree>
    <p:extLst>
      <p:ext uri="{BB962C8B-B14F-4D97-AF65-F5344CB8AC3E}">
        <p14:creationId xmlns:p14="http://schemas.microsoft.com/office/powerpoint/2010/main" val="1452908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46B0C-F832-4688-A86D-6FE124396EA8}"/>
              </a:ext>
            </a:extLst>
          </p:cNvPr>
          <p:cNvSpPr>
            <a:spLocks noGrp="1"/>
          </p:cNvSpPr>
          <p:nvPr>
            <p:ph type="title"/>
          </p:nvPr>
        </p:nvSpPr>
        <p:spPr/>
        <p:txBody>
          <a:bodyPr/>
          <a:lstStyle/>
          <a:p>
            <a:r>
              <a:rPr lang="en-US" dirty="0"/>
              <a:t>What Might this Look Like? </a:t>
            </a:r>
          </a:p>
        </p:txBody>
      </p:sp>
      <p:pic>
        <p:nvPicPr>
          <p:cNvPr id="7" name="Content Placeholder 6" descr="Telescope at top of the Eiffel Tower looking down out at the city">
            <a:extLst>
              <a:ext uri="{FF2B5EF4-FFF2-40B4-BE49-F238E27FC236}">
                <a16:creationId xmlns:a16="http://schemas.microsoft.com/office/drawing/2014/main" id="{4B22794F-6986-4C3F-81DF-5A6E9D384DB0}"/>
              </a:ext>
            </a:extLst>
          </p:cNvPr>
          <p:cNvPicPr>
            <a:picLocks noGrp="1" noChangeAspect="1"/>
          </p:cNvPicPr>
          <p:nvPr>
            <p:ph idx="1"/>
          </p:nvPr>
        </p:nvPicPr>
        <p:blipFill>
          <a:blip r:embed="rId3"/>
          <a:stretch>
            <a:fillRect/>
          </a:stretch>
        </p:blipFill>
        <p:spPr>
          <a:xfrm>
            <a:off x="5561013" y="1262582"/>
            <a:ext cx="6138862" cy="4199485"/>
          </a:xfrm>
        </p:spPr>
      </p:pic>
      <p:sp>
        <p:nvSpPr>
          <p:cNvPr id="5" name="TextBox 4">
            <a:extLst>
              <a:ext uri="{FF2B5EF4-FFF2-40B4-BE49-F238E27FC236}">
                <a16:creationId xmlns:a16="http://schemas.microsoft.com/office/drawing/2014/main" id="{105B3382-8D5B-4217-9E76-3484E19BE62C}"/>
              </a:ext>
            </a:extLst>
          </p:cNvPr>
          <p:cNvSpPr txBox="1"/>
          <p:nvPr/>
        </p:nvSpPr>
        <p:spPr>
          <a:xfrm>
            <a:off x="262393" y="1367050"/>
            <a:ext cx="4540195" cy="4524315"/>
          </a:xfrm>
          <a:prstGeom prst="rect">
            <a:avLst/>
          </a:prstGeom>
          <a:noFill/>
        </p:spPr>
        <p:txBody>
          <a:bodyPr wrap="square">
            <a:spAutoFit/>
          </a:bodyPr>
          <a:lstStyle/>
          <a:p>
            <a:pPr marL="285750" indent="-285750">
              <a:buFont typeface="Arial" panose="020B0604020202020204" pitchFamily="34" charset="0"/>
              <a:buChar char="•"/>
            </a:pPr>
            <a:r>
              <a:rPr lang="en-US" sz="2400" dirty="0"/>
              <a:t>Students take the role of a professional and research areas of their interests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They learn the skills of that profession or discipline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This gives them the opportunity to view issues through the lens of a professional</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They produce real life solutions</a:t>
            </a:r>
          </a:p>
        </p:txBody>
      </p:sp>
    </p:spTree>
    <p:extLst>
      <p:ext uri="{BB962C8B-B14F-4D97-AF65-F5344CB8AC3E}">
        <p14:creationId xmlns:p14="http://schemas.microsoft.com/office/powerpoint/2010/main" val="1017070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6CB0C5-B050-4BE3-A727-E9890FECD820}"/>
              </a:ext>
            </a:extLst>
          </p:cNvPr>
          <p:cNvPicPr>
            <a:picLocks noChangeAspect="1"/>
          </p:cNvPicPr>
          <p:nvPr/>
        </p:nvPicPr>
        <p:blipFill>
          <a:blip r:embed="rId3"/>
          <a:stretch>
            <a:fillRect/>
          </a:stretch>
        </p:blipFill>
        <p:spPr>
          <a:xfrm>
            <a:off x="2628900" y="554355"/>
            <a:ext cx="6934200" cy="5200650"/>
          </a:xfrm>
          <a:prstGeom prst="rect">
            <a:avLst/>
          </a:prstGeom>
        </p:spPr>
      </p:pic>
    </p:spTree>
    <p:extLst>
      <p:ext uri="{BB962C8B-B14F-4D97-AF65-F5344CB8AC3E}">
        <p14:creationId xmlns:p14="http://schemas.microsoft.com/office/powerpoint/2010/main" val="2890886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6B645-2055-496E-A03A-7541A25E629C}"/>
              </a:ext>
            </a:extLst>
          </p:cNvPr>
          <p:cNvSpPr>
            <a:spLocks noGrp="1"/>
          </p:cNvSpPr>
          <p:nvPr>
            <p:ph type="title"/>
          </p:nvPr>
        </p:nvSpPr>
        <p:spPr>
          <a:xfrm>
            <a:off x="408655" y="511443"/>
            <a:ext cx="7972020" cy="5021441"/>
          </a:xfrm>
        </p:spPr>
        <p:txBody>
          <a:bodyPr/>
          <a:lstStyle/>
          <a:p>
            <a:r>
              <a:rPr lang="en-US" sz="4800" dirty="0"/>
              <a:t>Supporting Gifted Readers </a:t>
            </a:r>
          </a:p>
        </p:txBody>
      </p:sp>
    </p:spTree>
    <p:extLst>
      <p:ext uri="{BB962C8B-B14F-4D97-AF65-F5344CB8AC3E}">
        <p14:creationId xmlns:p14="http://schemas.microsoft.com/office/powerpoint/2010/main" val="500527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42C4D-D9E1-48CD-8520-C26FB42CF8D3}"/>
              </a:ext>
            </a:extLst>
          </p:cNvPr>
          <p:cNvSpPr>
            <a:spLocks noGrp="1"/>
          </p:cNvSpPr>
          <p:nvPr>
            <p:ph type="title"/>
          </p:nvPr>
        </p:nvSpPr>
        <p:spPr/>
        <p:txBody>
          <a:bodyPr/>
          <a:lstStyle/>
          <a:p>
            <a:r>
              <a:rPr lang="en-US" dirty="0"/>
              <a:t>Who are Gifted Readers? </a:t>
            </a:r>
          </a:p>
        </p:txBody>
      </p:sp>
      <p:pic>
        <p:nvPicPr>
          <p:cNvPr id="7" name="Content Placeholder 6" descr="Children reading a book">
            <a:extLst>
              <a:ext uri="{FF2B5EF4-FFF2-40B4-BE49-F238E27FC236}">
                <a16:creationId xmlns:a16="http://schemas.microsoft.com/office/drawing/2014/main" id="{DD3BD567-0D67-4D0F-ABAC-1841837FE2EF}"/>
              </a:ext>
            </a:extLst>
          </p:cNvPr>
          <p:cNvPicPr>
            <a:picLocks noGrp="1" noChangeAspect="1"/>
          </p:cNvPicPr>
          <p:nvPr>
            <p:ph idx="1"/>
          </p:nvPr>
        </p:nvPicPr>
        <p:blipFill>
          <a:blip r:embed="rId3"/>
          <a:stretch>
            <a:fillRect/>
          </a:stretch>
        </p:blipFill>
        <p:spPr>
          <a:xfrm>
            <a:off x="5561013" y="1316038"/>
            <a:ext cx="6138862" cy="4092574"/>
          </a:xfrm>
        </p:spPr>
      </p:pic>
      <p:sp>
        <p:nvSpPr>
          <p:cNvPr id="5" name="TextBox 4">
            <a:extLst>
              <a:ext uri="{FF2B5EF4-FFF2-40B4-BE49-F238E27FC236}">
                <a16:creationId xmlns:a16="http://schemas.microsoft.com/office/drawing/2014/main" id="{1BB3220E-53AC-40F4-B726-E4429A965A48}"/>
              </a:ext>
            </a:extLst>
          </p:cNvPr>
          <p:cNvSpPr txBox="1"/>
          <p:nvPr/>
        </p:nvSpPr>
        <p:spPr>
          <a:xfrm>
            <a:off x="894520" y="797510"/>
            <a:ext cx="4297681" cy="5262979"/>
          </a:xfrm>
          <a:prstGeom prst="rect">
            <a:avLst/>
          </a:prstGeom>
          <a:noFill/>
        </p:spPr>
        <p:txBody>
          <a:bodyPr wrap="square">
            <a:spAutoFit/>
          </a:bodyPr>
          <a:lstStyle/>
          <a:p>
            <a:pPr marL="285750" indent="-285750">
              <a:buFont typeface="Arial" panose="020B0604020202020204" pitchFamily="34" charset="0"/>
              <a:buChar char="•"/>
            </a:pPr>
            <a:r>
              <a:rPr lang="en-US" sz="2400" dirty="0"/>
              <a:t>They have a passion for reading​</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They learn to read earlier often spontaneously in preschool​</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They learn to read independently soon after classroom instruction begins​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They read better (advanced reading abilities) and at a faster rate</a:t>
            </a:r>
          </a:p>
        </p:txBody>
      </p:sp>
    </p:spTree>
    <p:extLst>
      <p:ext uri="{BB962C8B-B14F-4D97-AF65-F5344CB8AC3E}">
        <p14:creationId xmlns:p14="http://schemas.microsoft.com/office/powerpoint/2010/main" val="1577831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44AED0-6231-0542-A6C2-424358F916F2}"/>
              </a:ext>
            </a:extLst>
          </p:cNvPr>
          <p:cNvSpPr>
            <a:spLocks noGrp="1"/>
          </p:cNvSpPr>
          <p:nvPr>
            <p:ph type="sldNum" sz="quarter" idx="12"/>
          </p:nvPr>
        </p:nvSpPr>
        <p:spPr/>
        <p:txBody>
          <a:bodyPr/>
          <a:lstStyle/>
          <a:p>
            <a:fld id="{84E24DD3-0117-F947-8F74-C808912B5A2D}" type="slidenum">
              <a:rPr lang="en-US" smtClean="0"/>
              <a:pPr/>
              <a:t>2</a:t>
            </a:fld>
            <a:endParaRPr lang="en-US"/>
          </a:p>
        </p:txBody>
      </p:sp>
      <p:sp>
        <p:nvSpPr>
          <p:cNvPr id="6" name="Title 4">
            <a:extLst>
              <a:ext uri="{FF2B5EF4-FFF2-40B4-BE49-F238E27FC236}">
                <a16:creationId xmlns:a16="http://schemas.microsoft.com/office/drawing/2014/main" id="{4AD9B96B-BE1E-DA46-BD10-0F34714B937F}"/>
              </a:ext>
            </a:extLst>
          </p:cNvPr>
          <p:cNvSpPr>
            <a:spLocks noGrp="1"/>
          </p:cNvSpPr>
          <p:nvPr>
            <p:ph type="title" idx="4294967295"/>
          </p:nvPr>
        </p:nvSpPr>
        <p:spPr>
          <a:xfrm>
            <a:off x="413295" y="291882"/>
            <a:ext cx="10515600" cy="365125"/>
          </a:xfrm>
        </p:spPr>
        <p:txBody>
          <a:bodyPr>
            <a:normAutofit fontScale="90000"/>
          </a:bodyPr>
          <a:lstStyle/>
          <a:p>
            <a:r>
              <a:rPr lang="en-US" sz="2700" b="1">
                <a:solidFill>
                  <a:srgbClr val="003B71"/>
                </a:solidFill>
                <a:latin typeface="Arial"/>
                <a:ea typeface="+mn-ea"/>
                <a:cs typeface="Arial"/>
              </a:rPr>
              <a:t>State Board of Education  </a:t>
            </a:r>
            <a:r>
              <a:rPr lang="en-US" sz="2000" spc="200">
                <a:solidFill>
                  <a:srgbClr val="003B71"/>
                </a:solidFill>
                <a:latin typeface="Arial Narrow"/>
                <a:ea typeface="+mn-ea"/>
                <a:cs typeface="Arial Narrow" panose="020B0604020202020204" pitchFamily="34" charset="0"/>
              </a:rPr>
              <a:t>STRATEGIC PLAN GOALS</a:t>
            </a:r>
            <a:endParaRPr lang="en-US" sz="2000" spc="200">
              <a:solidFill>
                <a:srgbClr val="003B71"/>
              </a:solidFill>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450809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58172-23D7-4B76-874A-A6162D0942D1}"/>
              </a:ext>
            </a:extLst>
          </p:cNvPr>
          <p:cNvSpPr>
            <a:spLocks noGrp="1"/>
          </p:cNvSpPr>
          <p:nvPr>
            <p:ph type="title"/>
          </p:nvPr>
        </p:nvSpPr>
        <p:spPr/>
        <p:txBody>
          <a:bodyPr/>
          <a:lstStyle/>
          <a:p>
            <a:r>
              <a:rPr lang="en-US" dirty="0"/>
              <a:t>Who are Gifted Readers? </a:t>
            </a:r>
          </a:p>
        </p:txBody>
      </p:sp>
      <p:pic>
        <p:nvPicPr>
          <p:cNvPr id="7" name="Content Placeholder 6" descr="Children in a classroom">
            <a:extLst>
              <a:ext uri="{FF2B5EF4-FFF2-40B4-BE49-F238E27FC236}">
                <a16:creationId xmlns:a16="http://schemas.microsoft.com/office/drawing/2014/main" id="{2D11222D-A531-42ED-9E2D-F8EDF72239A7}"/>
              </a:ext>
            </a:extLst>
          </p:cNvPr>
          <p:cNvPicPr>
            <a:picLocks noGrp="1" noChangeAspect="1"/>
          </p:cNvPicPr>
          <p:nvPr>
            <p:ph idx="1"/>
          </p:nvPr>
        </p:nvPicPr>
        <p:blipFill>
          <a:blip r:embed="rId3"/>
          <a:stretch>
            <a:fillRect/>
          </a:stretch>
        </p:blipFill>
        <p:spPr>
          <a:xfrm>
            <a:off x="5561013" y="1316038"/>
            <a:ext cx="6138862" cy="4092574"/>
          </a:xfrm>
        </p:spPr>
      </p:pic>
      <p:sp>
        <p:nvSpPr>
          <p:cNvPr id="5" name="TextBox 4">
            <a:extLst>
              <a:ext uri="{FF2B5EF4-FFF2-40B4-BE49-F238E27FC236}">
                <a16:creationId xmlns:a16="http://schemas.microsoft.com/office/drawing/2014/main" id="{81030E57-395B-45C1-9361-4795E07FFCDB}"/>
              </a:ext>
            </a:extLst>
          </p:cNvPr>
          <p:cNvSpPr txBox="1"/>
          <p:nvPr/>
        </p:nvSpPr>
        <p:spPr>
          <a:xfrm>
            <a:off x="743447" y="851150"/>
            <a:ext cx="3916017" cy="3477875"/>
          </a:xfrm>
          <a:prstGeom prst="rect">
            <a:avLst/>
          </a:prstGeom>
          <a:noFill/>
        </p:spPr>
        <p:txBody>
          <a:bodyPr wrap="square">
            <a:spAutoFit/>
          </a:bodyPr>
          <a:lstStyle/>
          <a:p>
            <a:pPr marL="285750" indent="-285750">
              <a:buFont typeface="Arial" panose="020B0604020202020204" pitchFamily="34" charset="0"/>
              <a:buChar char="•"/>
            </a:pPr>
            <a:r>
              <a:rPr lang="en-US" sz="2000" dirty="0"/>
              <a:t>They read materials beyond the norm for their age​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They have an advanced and large vocabulary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They require less drill – if any – to master techniques of the reading process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They read longer</a:t>
            </a:r>
          </a:p>
        </p:txBody>
      </p:sp>
      <p:sp>
        <p:nvSpPr>
          <p:cNvPr id="11" name="TextBox 10">
            <a:extLst>
              <a:ext uri="{FF2B5EF4-FFF2-40B4-BE49-F238E27FC236}">
                <a16:creationId xmlns:a16="http://schemas.microsoft.com/office/drawing/2014/main" id="{92D3D6AE-94CC-4185-9AA6-9FD917456450}"/>
              </a:ext>
            </a:extLst>
          </p:cNvPr>
          <p:cNvSpPr txBox="1"/>
          <p:nvPr/>
        </p:nvSpPr>
        <p:spPr>
          <a:xfrm>
            <a:off x="2198536" y="4524291"/>
            <a:ext cx="8042744" cy="1631216"/>
          </a:xfrm>
          <a:prstGeom prst="rect">
            <a:avLst/>
          </a:prstGeom>
          <a:noFill/>
        </p:spPr>
        <p:txBody>
          <a:bodyPr wrap="square">
            <a:spAutoFit/>
          </a:bodyPr>
          <a:lstStyle/>
          <a:p>
            <a:r>
              <a:rPr lang="en-US" sz="2000" dirty="0"/>
              <a:t>“…a reading program for gifted and talented readers should emphasize reading to learn rather than learning to read, then program goals should be differentiated from those of beginning or struggling readers.”​</a:t>
            </a:r>
          </a:p>
          <a:p>
            <a:endParaRPr lang="en-US" sz="2000" dirty="0"/>
          </a:p>
          <a:p>
            <a:r>
              <a:rPr lang="en-US" sz="2000" dirty="0"/>
              <a:t>Patricia Wood</a:t>
            </a:r>
          </a:p>
        </p:txBody>
      </p:sp>
    </p:spTree>
    <p:extLst>
      <p:ext uri="{BB962C8B-B14F-4D97-AF65-F5344CB8AC3E}">
        <p14:creationId xmlns:p14="http://schemas.microsoft.com/office/powerpoint/2010/main" val="1645900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C8159-8462-4137-A26B-5EC15D45F183}"/>
              </a:ext>
            </a:extLst>
          </p:cNvPr>
          <p:cNvSpPr>
            <a:spLocks noGrp="1"/>
          </p:cNvSpPr>
          <p:nvPr>
            <p:ph type="title"/>
          </p:nvPr>
        </p:nvSpPr>
        <p:spPr/>
        <p:txBody>
          <a:bodyPr/>
          <a:lstStyle/>
          <a:p>
            <a:r>
              <a:rPr lang="en-US" dirty="0"/>
              <a:t>Strategies Supporting Gifted Readers </a:t>
            </a:r>
          </a:p>
        </p:txBody>
      </p:sp>
      <p:sp>
        <p:nvSpPr>
          <p:cNvPr id="6" name="TextBox 5">
            <a:extLst>
              <a:ext uri="{FF2B5EF4-FFF2-40B4-BE49-F238E27FC236}">
                <a16:creationId xmlns:a16="http://schemas.microsoft.com/office/drawing/2014/main" id="{201758C3-7D81-4D49-9CDF-D5990E6CA1C2}"/>
              </a:ext>
            </a:extLst>
          </p:cNvPr>
          <p:cNvSpPr txBox="1"/>
          <p:nvPr/>
        </p:nvSpPr>
        <p:spPr>
          <a:xfrm>
            <a:off x="485031" y="791963"/>
            <a:ext cx="10756962" cy="5262979"/>
          </a:xfrm>
          <a:prstGeom prst="rect">
            <a:avLst/>
          </a:prstGeom>
          <a:noFill/>
        </p:spPr>
        <p:txBody>
          <a:bodyPr wrap="square">
            <a:spAutoFit/>
          </a:bodyPr>
          <a:lstStyle/>
          <a:p>
            <a:pPr marL="285750" indent="-285750">
              <a:buFont typeface="Arial" panose="020B0604020202020204" pitchFamily="34" charset="0"/>
              <a:buChar char="•"/>
            </a:pPr>
            <a:r>
              <a:rPr lang="en-US" sz="2400" dirty="0"/>
              <a:t>Compacting the regular curriculum</a:t>
            </a:r>
          </a:p>
          <a:p>
            <a:pPr marL="285750" indent="-285750">
              <a:buFont typeface="Arial" panose="020B0604020202020204" pitchFamily="34" charset="0"/>
              <a:buChar char="•"/>
            </a:pPr>
            <a:r>
              <a:rPr lang="en-US" sz="2400" dirty="0"/>
              <a:t> Acceleration of content and/or text</a:t>
            </a:r>
          </a:p>
          <a:p>
            <a:pPr marL="285750" indent="-285750">
              <a:buFont typeface="Arial" panose="020B0604020202020204" pitchFamily="34" charset="0"/>
              <a:buChar char="•"/>
            </a:pPr>
            <a:r>
              <a:rPr lang="en-US" sz="2400" dirty="0"/>
              <a:t> Inquiry reading &amp; independent study opportunities</a:t>
            </a:r>
          </a:p>
          <a:p>
            <a:pPr marL="285750" indent="-285750">
              <a:buFont typeface="Arial" panose="020B0604020202020204" pitchFamily="34" charset="0"/>
              <a:buChar char="•"/>
            </a:pPr>
            <a:r>
              <a:rPr lang="en-US" sz="2400" dirty="0"/>
              <a:t> Use of more advanced trade books</a:t>
            </a:r>
          </a:p>
          <a:p>
            <a:pPr marL="285750" indent="-285750">
              <a:buFont typeface="Arial" panose="020B0604020202020204" pitchFamily="34" charset="0"/>
              <a:buChar char="•"/>
            </a:pPr>
            <a:r>
              <a:rPr lang="en-US" sz="2400" dirty="0"/>
              <a:t> Independent reading and writing choices</a:t>
            </a:r>
          </a:p>
          <a:p>
            <a:pPr marL="285750" indent="-285750">
              <a:buFont typeface="Arial" panose="020B0604020202020204" pitchFamily="34" charset="0"/>
              <a:buChar char="•"/>
            </a:pPr>
            <a:r>
              <a:rPr lang="en-US" sz="2400" dirty="0"/>
              <a:t>Focus on developing higher level comprehension skills, along with higher level questioning</a:t>
            </a:r>
          </a:p>
          <a:p>
            <a:pPr marL="285750" indent="-285750">
              <a:buFont typeface="Arial" panose="020B0604020202020204" pitchFamily="34" charset="0"/>
              <a:buChar char="•"/>
            </a:pPr>
            <a:r>
              <a:rPr lang="en-US" sz="2400" dirty="0"/>
              <a:t>Opportunities for book discussions – critical reading &amp; creative reading</a:t>
            </a:r>
          </a:p>
          <a:p>
            <a:pPr marL="285750" indent="-285750">
              <a:buFont typeface="Arial" panose="020B0604020202020204" pitchFamily="34" charset="0"/>
              <a:buChar char="•"/>
            </a:pPr>
            <a:r>
              <a:rPr lang="en-US" sz="2400" dirty="0"/>
              <a:t> Use of technology and the web</a:t>
            </a:r>
          </a:p>
          <a:p>
            <a:endParaRPr lang="en-US" sz="2400" dirty="0"/>
          </a:p>
          <a:p>
            <a:r>
              <a:rPr lang="en-US" sz="2400" dirty="0"/>
              <a:t>Adapted from “Reading Instruction with Gifted and Talented Readers” by Patricia F. Wood, Gifted Child Today </a:t>
            </a:r>
          </a:p>
          <a:p>
            <a:r>
              <a:rPr lang="en-US" sz="2400" dirty="0"/>
              <a:t>(Summer 2008) &amp; “Schoolwide Enrichment Model-Reading” &lt;http://www.gifted.uconn.edu/SEMR/&gt;</a:t>
            </a:r>
          </a:p>
        </p:txBody>
      </p:sp>
    </p:spTree>
    <p:extLst>
      <p:ext uri="{BB962C8B-B14F-4D97-AF65-F5344CB8AC3E}">
        <p14:creationId xmlns:p14="http://schemas.microsoft.com/office/powerpoint/2010/main" val="3878927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722B6-E179-4681-B21A-B9A885A8947B}"/>
              </a:ext>
            </a:extLst>
          </p:cNvPr>
          <p:cNvSpPr>
            <a:spLocks noGrp="1"/>
          </p:cNvSpPr>
          <p:nvPr>
            <p:ph type="title"/>
          </p:nvPr>
        </p:nvSpPr>
        <p:spPr/>
        <p:txBody>
          <a:bodyPr/>
          <a:lstStyle/>
          <a:p>
            <a:r>
              <a:rPr lang="en-US" dirty="0"/>
              <a:t>Book Talk</a:t>
            </a:r>
          </a:p>
        </p:txBody>
      </p:sp>
      <p:sp>
        <p:nvSpPr>
          <p:cNvPr id="3" name="Content Placeholder 2">
            <a:extLst>
              <a:ext uri="{FF2B5EF4-FFF2-40B4-BE49-F238E27FC236}">
                <a16:creationId xmlns:a16="http://schemas.microsoft.com/office/drawing/2014/main" id="{622762BD-7525-4832-9B9D-36B6BA04D215}"/>
              </a:ext>
            </a:extLst>
          </p:cNvPr>
          <p:cNvSpPr>
            <a:spLocks noGrp="1"/>
          </p:cNvSpPr>
          <p:nvPr>
            <p:ph idx="1"/>
          </p:nvPr>
        </p:nvSpPr>
        <p:spPr/>
        <p:txBody>
          <a:bodyPr/>
          <a:lstStyle/>
          <a:p>
            <a:r>
              <a:rPr lang="en-US" dirty="0">
                <a:hlinkClick r:id="rId2"/>
              </a:rPr>
              <a:t>Gifted readers book talk - Untwine by Edwidge Danticat - YouTube</a:t>
            </a:r>
            <a:endParaRPr lang="en-US" dirty="0"/>
          </a:p>
        </p:txBody>
      </p:sp>
    </p:spTree>
    <p:extLst>
      <p:ext uri="{BB962C8B-B14F-4D97-AF65-F5344CB8AC3E}">
        <p14:creationId xmlns:p14="http://schemas.microsoft.com/office/powerpoint/2010/main" val="1914650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B411A-B917-4AAA-BCDA-73ACE4F1BC42}"/>
              </a:ext>
            </a:extLst>
          </p:cNvPr>
          <p:cNvSpPr>
            <a:spLocks noGrp="1"/>
          </p:cNvSpPr>
          <p:nvPr>
            <p:ph type="title"/>
          </p:nvPr>
        </p:nvSpPr>
        <p:spPr>
          <a:xfrm>
            <a:off x="439651" y="380623"/>
            <a:ext cx="12171118" cy="5121273"/>
          </a:xfrm>
        </p:spPr>
        <p:txBody>
          <a:bodyPr/>
          <a:lstStyle/>
          <a:p>
            <a:r>
              <a:rPr lang="en-US" sz="4800" dirty="0"/>
              <a:t>Three Concepts in </a:t>
            </a:r>
            <a:br>
              <a:rPr lang="en-US" sz="4800" dirty="0"/>
            </a:br>
            <a:r>
              <a:rPr lang="en-US" sz="4800" dirty="0"/>
              <a:t>Supporting Gifted Readers</a:t>
            </a:r>
          </a:p>
        </p:txBody>
      </p:sp>
    </p:spTree>
    <p:extLst>
      <p:ext uri="{BB962C8B-B14F-4D97-AF65-F5344CB8AC3E}">
        <p14:creationId xmlns:p14="http://schemas.microsoft.com/office/powerpoint/2010/main" val="2894046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AC89B-2363-44AF-BF9D-7091682D970F}"/>
              </a:ext>
            </a:extLst>
          </p:cNvPr>
          <p:cNvSpPr>
            <a:spLocks noGrp="1"/>
          </p:cNvSpPr>
          <p:nvPr>
            <p:ph type="title"/>
          </p:nvPr>
        </p:nvSpPr>
        <p:spPr/>
        <p:txBody>
          <a:bodyPr/>
          <a:lstStyle/>
          <a:p>
            <a:r>
              <a:rPr lang="en-US" dirty="0"/>
              <a:t>Concept One </a:t>
            </a:r>
          </a:p>
        </p:txBody>
      </p:sp>
      <p:pic>
        <p:nvPicPr>
          <p:cNvPr id="7" name="Content Placeholder 6" descr="Blue colored book">
            <a:extLst>
              <a:ext uri="{FF2B5EF4-FFF2-40B4-BE49-F238E27FC236}">
                <a16:creationId xmlns:a16="http://schemas.microsoft.com/office/drawing/2014/main" id="{95B5BFBB-2D97-421F-98EA-B700D84D60DA}"/>
              </a:ext>
            </a:extLst>
          </p:cNvPr>
          <p:cNvPicPr>
            <a:picLocks noGrp="1" noChangeAspect="1"/>
          </p:cNvPicPr>
          <p:nvPr>
            <p:ph idx="1"/>
          </p:nvPr>
        </p:nvPicPr>
        <p:blipFill>
          <a:blip r:embed="rId3"/>
          <a:stretch>
            <a:fillRect/>
          </a:stretch>
        </p:blipFill>
        <p:spPr>
          <a:xfrm>
            <a:off x="5561013" y="1307582"/>
            <a:ext cx="6138862" cy="4109486"/>
          </a:xfrm>
        </p:spPr>
      </p:pic>
      <p:sp>
        <p:nvSpPr>
          <p:cNvPr id="5" name="TextBox 4">
            <a:extLst>
              <a:ext uri="{FF2B5EF4-FFF2-40B4-BE49-F238E27FC236}">
                <a16:creationId xmlns:a16="http://schemas.microsoft.com/office/drawing/2014/main" id="{15892DF5-8AD0-4FAA-B4F9-265D303257E5}"/>
              </a:ext>
            </a:extLst>
          </p:cNvPr>
          <p:cNvSpPr txBox="1"/>
          <p:nvPr/>
        </p:nvSpPr>
        <p:spPr>
          <a:xfrm>
            <a:off x="341907" y="937090"/>
            <a:ext cx="4838369" cy="5170646"/>
          </a:xfrm>
          <a:prstGeom prst="rect">
            <a:avLst/>
          </a:prstGeom>
          <a:noFill/>
        </p:spPr>
        <p:txBody>
          <a:bodyPr wrap="square">
            <a:spAutoFit/>
          </a:bodyPr>
          <a:lstStyle/>
          <a:p>
            <a:pPr marL="285750" indent="-285750">
              <a:buFont typeface="Arial" panose="020B0604020202020204" pitchFamily="34" charset="0"/>
              <a:buChar char="•"/>
            </a:pPr>
            <a:r>
              <a:rPr lang="en-US" sz="2200" dirty="0"/>
              <a:t>Use literature to supplement or better yet replace basal texts​</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Basal readers are designed to introduce basic vocabulary  and basic comprehension</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Gifted readers are already into “chapter books”​</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They are probably reading high above the level you might be planning to use​</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Gifted readers are into “story,” theme, and style</a:t>
            </a:r>
          </a:p>
        </p:txBody>
      </p:sp>
    </p:spTree>
    <p:extLst>
      <p:ext uri="{BB962C8B-B14F-4D97-AF65-F5344CB8AC3E}">
        <p14:creationId xmlns:p14="http://schemas.microsoft.com/office/powerpoint/2010/main" val="1619916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12762-AEEB-4139-B1B6-E12C27FEB4BA}"/>
              </a:ext>
            </a:extLst>
          </p:cNvPr>
          <p:cNvSpPr>
            <a:spLocks noGrp="1"/>
          </p:cNvSpPr>
          <p:nvPr>
            <p:ph type="title"/>
          </p:nvPr>
        </p:nvSpPr>
        <p:spPr/>
        <p:txBody>
          <a:bodyPr/>
          <a:lstStyle/>
          <a:p>
            <a:r>
              <a:rPr lang="en-US" dirty="0"/>
              <a:t>Concept Two</a:t>
            </a:r>
          </a:p>
        </p:txBody>
      </p:sp>
      <p:sp>
        <p:nvSpPr>
          <p:cNvPr id="4" name="TextBox 3">
            <a:extLst>
              <a:ext uri="{FF2B5EF4-FFF2-40B4-BE49-F238E27FC236}">
                <a16:creationId xmlns:a16="http://schemas.microsoft.com/office/drawing/2014/main" id="{D8B48BB2-3CFF-47B7-ABDA-94295828CA5C}"/>
              </a:ext>
            </a:extLst>
          </p:cNvPr>
          <p:cNvSpPr txBox="1"/>
          <p:nvPr/>
        </p:nvSpPr>
        <p:spPr>
          <a:xfrm>
            <a:off x="838863" y="1262949"/>
            <a:ext cx="6098650" cy="4801314"/>
          </a:xfrm>
          <a:prstGeom prst="rect">
            <a:avLst/>
          </a:prstGeom>
          <a:noFill/>
        </p:spPr>
        <p:txBody>
          <a:bodyPr wrap="square">
            <a:spAutoFit/>
          </a:bodyPr>
          <a:lstStyle/>
          <a:p>
            <a:pPr marL="285750" indent="-285750">
              <a:buFont typeface="Arial" panose="020B0604020202020204" pitchFamily="34" charset="0"/>
              <a:buChar char="•"/>
            </a:pPr>
            <a:r>
              <a:rPr lang="en-US" sz="2400" dirty="0"/>
              <a:t>Form discussion groups based on books​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Go beyond plot and fact questions​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Focus on themes and style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Use higher level questioning strategies​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Follow discussion formats from programs such as the Junior Great Books’ Shared Inquiry Method, which focuses on interpretation ​</a:t>
            </a:r>
          </a:p>
          <a:p>
            <a:pPr marL="285750" indent="-285750">
              <a:buFont typeface="Arial" panose="020B0604020202020204" pitchFamily="34" charset="0"/>
              <a:buChar char="•"/>
            </a:pPr>
            <a:endParaRPr lang="en-US" dirty="0"/>
          </a:p>
        </p:txBody>
      </p:sp>
      <p:pic>
        <p:nvPicPr>
          <p:cNvPr id="6" name="Picture 5" descr="Close-up of bookshelves in a public library">
            <a:extLst>
              <a:ext uri="{FF2B5EF4-FFF2-40B4-BE49-F238E27FC236}">
                <a16:creationId xmlns:a16="http://schemas.microsoft.com/office/drawing/2014/main" id="{ED97F84D-E038-46EA-8E2D-A9296F91EA29}"/>
              </a:ext>
            </a:extLst>
          </p:cNvPr>
          <p:cNvPicPr>
            <a:picLocks noChangeAspect="1"/>
          </p:cNvPicPr>
          <p:nvPr/>
        </p:nvPicPr>
        <p:blipFill>
          <a:blip r:embed="rId3"/>
          <a:stretch>
            <a:fillRect/>
          </a:stretch>
        </p:blipFill>
        <p:spPr>
          <a:xfrm>
            <a:off x="7073490" y="1398435"/>
            <a:ext cx="4478430" cy="3429000"/>
          </a:xfrm>
          <a:prstGeom prst="rect">
            <a:avLst/>
          </a:prstGeom>
        </p:spPr>
      </p:pic>
    </p:spTree>
    <p:extLst>
      <p:ext uri="{BB962C8B-B14F-4D97-AF65-F5344CB8AC3E}">
        <p14:creationId xmlns:p14="http://schemas.microsoft.com/office/powerpoint/2010/main" val="2530176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B0FFF-47CE-4852-825E-73A39999D785}"/>
              </a:ext>
            </a:extLst>
          </p:cNvPr>
          <p:cNvSpPr>
            <a:spLocks noGrp="1"/>
          </p:cNvSpPr>
          <p:nvPr>
            <p:ph type="title"/>
          </p:nvPr>
        </p:nvSpPr>
        <p:spPr/>
        <p:txBody>
          <a:bodyPr/>
          <a:lstStyle/>
          <a:p>
            <a:r>
              <a:rPr lang="en-US" dirty="0"/>
              <a:t>Concept Three </a:t>
            </a:r>
          </a:p>
        </p:txBody>
      </p:sp>
      <p:sp>
        <p:nvSpPr>
          <p:cNvPr id="4" name="TextBox 3">
            <a:extLst>
              <a:ext uri="{FF2B5EF4-FFF2-40B4-BE49-F238E27FC236}">
                <a16:creationId xmlns:a16="http://schemas.microsoft.com/office/drawing/2014/main" id="{FC3C6D49-1E57-4B75-9004-2B92233DEDEA}"/>
              </a:ext>
            </a:extLst>
          </p:cNvPr>
          <p:cNvSpPr txBox="1"/>
          <p:nvPr/>
        </p:nvSpPr>
        <p:spPr>
          <a:xfrm>
            <a:off x="242515" y="1025143"/>
            <a:ext cx="6098650" cy="3785652"/>
          </a:xfrm>
          <a:prstGeom prst="rect">
            <a:avLst/>
          </a:prstGeom>
          <a:noFill/>
        </p:spPr>
        <p:txBody>
          <a:bodyPr wrap="square">
            <a:spAutoFit/>
          </a:bodyPr>
          <a:lstStyle/>
          <a:p>
            <a:r>
              <a:rPr lang="en-US" sz="2400" dirty="0"/>
              <a:t>Provide instruction in the study of literature at an early age:​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Teach the Elements of Literature​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Discuss the different Methods of Analysis​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Use Rosenblatt’s Level of Responses​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Teach the Response Analysis Approach</a:t>
            </a:r>
          </a:p>
        </p:txBody>
      </p:sp>
      <p:pic>
        <p:nvPicPr>
          <p:cNvPr id="6" name="Picture 5" descr="Young girl reading a book">
            <a:extLst>
              <a:ext uri="{FF2B5EF4-FFF2-40B4-BE49-F238E27FC236}">
                <a16:creationId xmlns:a16="http://schemas.microsoft.com/office/drawing/2014/main" id="{F12A9BDA-8747-49D3-B6F2-A5AE085150CF}"/>
              </a:ext>
            </a:extLst>
          </p:cNvPr>
          <p:cNvPicPr>
            <a:picLocks noChangeAspect="1"/>
          </p:cNvPicPr>
          <p:nvPr/>
        </p:nvPicPr>
        <p:blipFill>
          <a:blip r:embed="rId3"/>
          <a:stretch>
            <a:fillRect/>
          </a:stretch>
        </p:blipFill>
        <p:spPr>
          <a:xfrm>
            <a:off x="6423044" y="1987825"/>
            <a:ext cx="5768955" cy="3845031"/>
          </a:xfrm>
          <a:prstGeom prst="rect">
            <a:avLst/>
          </a:prstGeom>
        </p:spPr>
      </p:pic>
    </p:spTree>
    <p:extLst>
      <p:ext uri="{BB962C8B-B14F-4D97-AF65-F5344CB8AC3E}">
        <p14:creationId xmlns:p14="http://schemas.microsoft.com/office/powerpoint/2010/main" val="1524725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01C10E-5FE5-4086-BD22-2196EDCBA8D0}"/>
              </a:ext>
            </a:extLst>
          </p:cNvPr>
          <p:cNvPicPr>
            <a:picLocks noChangeAspect="1"/>
          </p:cNvPicPr>
          <p:nvPr/>
        </p:nvPicPr>
        <p:blipFill>
          <a:blip r:embed="rId3"/>
          <a:stretch>
            <a:fillRect/>
          </a:stretch>
        </p:blipFill>
        <p:spPr>
          <a:xfrm>
            <a:off x="2324100" y="473075"/>
            <a:ext cx="6934200" cy="5200650"/>
          </a:xfrm>
          <a:prstGeom prst="rect">
            <a:avLst/>
          </a:prstGeom>
        </p:spPr>
      </p:pic>
    </p:spTree>
    <p:extLst>
      <p:ext uri="{BB962C8B-B14F-4D97-AF65-F5344CB8AC3E}">
        <p14:creationId xmlns:p14="http://schemas.microsoft.com/office/powerpoint/2010/main" val="3687056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493EF0-B7DB-475A-990C-2666A0208FEA}"/>
              </a:ext>
            </a:extLst>
          </p:cNvPr>
          <p:cNvPicPr>
            <a:picLocks noChangeAspect="1"/>
          </p:cNvPicPr>
          <p:nvPr/>
        </p:nvPicPr>
        <p:blipFill>
          <a:blip r:embed="rId3"/>
          <a:stretch>
            <a:fillRect/>
          </a:stretch>
        </p:blipFill>
        <p:spPr>
          <a:xfrm>
            <a:off x="2082800" y="508000"/>
            <a:ext cx="7630160" cy="4968557"/>
          </a:xfrm>
          <a:prstGeom prst="rect">
            <a:avLst/>
          </a:prstGeom>
        </p:spPr>
      </p:pic>
      <p:sp>
        <p:nvSpPr>
          <p:cNvPr id="4" name="TextBox 3">
            <a:extLst>
              <a:ext uri="{FF2B5EF4-FFF2-40B4-BE49-F238E27FC236}">
                <a16:creationId xmlns:a16="http://schemas.microsoft.com/office/drawing/2014/main" id="{5BDE8912-FD55-4C2B-B1C4-89D1044D3EC6}"/>
              </a:ext>
            </a:extLst>
          </p:cNvPr>
          <p:cNvSpPr txBox="1"/>
          <p:nvPr/>
        </p:nvSpPr>
        <p:spPr>
          <a:xfrm>
            <a:off x="2865120" y="314960"/>
            <a:ext cx="6959600" cy="486413"/>
          </a:xfrm>
          <a:prstGeom prst="rect">
            <a:avLst/>
          </a:prstGeom>
        </p:spPr>
        <p:txBody>
          <a:bodyPr vert="horz" wrap="square" lIns="91440" tIns="45720" rIns="91440" bIns="45720" rtlCol="0" anchor="ctr">
            <a:noAutofit/>
          </a:bodyPr>
          <a:lstStyle/>
          <a:p>
            <a:pPr algn="l" fontAlgn="base"/>
            <a:endParaRPr lang="en-US" sz="8000" b="1" dirty="0">
              <a:solidFill>
                <a:srgbClr val="003B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2619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8D228-E1C6-4464-87F3-773B66153B80}"/>
              </a:ext>
            </a:extLst>
          </p:cNvPr>
          <p:cNvSpPr>
            <a:spLocks noGrp="1"/>
          </p:cNvSpPr>
          <p:nvPr>
            <p:ph type="title"/>
          </p:nvPr>
        </p:nvSpPr>
        <p:spPr/>
        <p:txBody>
          <a:bodyPr/>
          <a:lstStyle/>
          <a:p>
            <a:r>
              <a:rPr lang="en-US" sz="4800" dirty="0"/>
              <a:t>Book Selection</a:t>
            </a:r>
          </a:p>
        </p:txBody>
      </p:sp>
    </p:spTree>
    <p:extLst>
      <p:ext uri="{BB962C8B-B14F-4D97-AF65-F5344CB8AC3E}">
        <p14:creationId xmlns:p14="http://schemas.microsoft.com/office/powerpoint/2010/main" val="1343685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8FA50-6086-8A4F-99F6-6737B35FFBC4}"/>
              </a:ext>
            </a:extLst>
          </p:cNvPr>
          <p:cNvSpPr>
            <a:spLocks noGrp="1"/>
          </p:cNvSpPr>
          <p:nvPr>
            <p:ph type="title"/>
          </p:nvPr>
        </p:nvSpPr>
        <p:spPr/>
        <p:txBody>
          <a:bodyPr/>
          <a:lstStyle/>
          <a:p>
            <a:r>
              <a:rPr lang="en-US"/>
              <a:t>Mississippi Department of Education</a:t>
            </a:r>
          </a:p>
        </p:txBody>
      </p:sp>
      <p:sp>
        <p:nvSpPr>
          <p:cNvPr id="3" name="Slide Number Placeholder 2">
            <a:extLst>
              <a:ext uri="{FF2B5EF4-FFF2-40B4-BE49-F238E27FC236}">
                <a16:creationId xmlns:a16="http://schemas.microsoft.com/office/drawing/2014/main" id="{2204A568-B0BD-8645-A781-E5705AA4E542}"/>
              </a:ext>
            </a:extLst>
          </p:cNvPr>
          <p:cNvSpPr>
            <a:spLocks noGrp="1"/>
          </p:cNvSpPr>
          <p:nvPr>
            <p:ph type="sldNum" sz="quarter" idx="12"/>
          </p:nvPr>
        </p:nvSpPr>
        <p:spPr/>
        <p:txBody>
          <a:bodyPr/>
          <a:lstStyle/>
          <a:p>
            <a:fld id="{84E24DD3-0117-F947-8F74-C808912B5A2D}" type="slidenum">
              <a:rPr lang="en-US" smtClean="0"/>
              <a:pPr/>
              <a:t>3</a:t>
            </a:fld>
            <a:endParaRPr lang="en-US"/>
          </a:p>
        </p:txBody>
      </p:sp>
    </p:spTree>
    <p:extLst>
      <p:ext uri="{BB962C8B-B14F-4D97-AF65-F5344CB8AC3E}">
        <p14:creationId xmlns:p14="http://schemas.microsoft.com/office/powerpoint/2010/main" val="2655570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83B8E-A8BA-4314-BBC1-89E303CD0553}"/>
              </a:ext>
            </a:extLst>
          </p:cNvPr>
          <p:cNvSpPr>
            <a:spLocks noGrp="1"/>
          </p:cNvSpPr>
          <p:nvPr>
            <p:ph type="title"/>
          </p:nvPr>
        </p:nvSpPr>
        <p:spPr/>
        <p:txBody>
          <a:bodyPr/>
          <a:lstStyle/>
          <a:p>
            <a:r>
              <a:rPr lang="en-US" dirty="0"/>
              <a:t>Types of Books for Gifted Learners</a:t>
            </a:r>
          </a:p>
        </p:txBody>
      </p:sp>
      <p:sp>
        <p:nvSpPr>
          <p:cNvPr id="4" name="TextBox 3">
            <a:extLst>
              <a:ext uri="{FF2B5EF4-FFF2-40B4-BE49-F238E27FC236}">
                <a16:creationId xmlns:a16="http://schemas.microsoft.com/office/drawing/2014/main" id="{EFD55B08-8AC1-44E6-91E1-49B89302E0D1}"/>
              </a:ext>
            </a:extLst>
          </p:cNvPr>
          <p:cNvSpPr txBox="1"/>
          <p:nvPr/>
        </p:nvSpPr>
        <p:spPr>
          <a:xfrm>
            <a:off x="715617" y="1054184"/>
            <a:ext cx="9255319" cy="4893647"/>
          </a:xfrm>
          <a:prstGeom prst="rect">
            <a:avLst/>
          </a:prstGeom>
          <a:noFill/>
        </p:spPr>
        <p:txBody>
          <a:bodyPr wrap="square">
            <a:spAutoFit/>
          </a:bodyPr>
          <a:lstStyle/>
          <a:p>
            <a:r>
              <a:rPr lang="en-US" sz="2400" dirty="0"/>
              <a:t>Gifted students should read books that are:</a:t>
            </a:r>
          </a:p>
          <a:p>
            <a:endParaRPr lang="en-US" sz="2400" dirty="0"/>
          </a:p>
          <a:p>
            <a:r>
              <a:rPr lang="en-US" sz="2400" dirty="0"/>
              <a:t>• Sophisticated beginning-to-read books</a:t>
            </a:r>
          </a:p>
          <a:p>
            <a:r>
              <a:rPr lang="en-US" sz="2400" dirty="0"/>
              <a:t>• Nuanced language - varied and complex language structures</a:t>
            </a:r>
          </a:p>
          <a:p>
            <a:r>
              <a:rPr lang="en-US" sz="2400" dirty="0"/>
              <a:t>• Multidimensional characters</a:t>
            </a:r>
          </a:p>
          <a:p>
            <a:r>
              <a:rPr lang="en-US" sz="2400" dirty="0"/>
              <a:t>• Visually inventive picture books</a:t>
            </a:r>
          </a:p>
          <a:p>
            <a:r>
              <a:rPr lang="en-US" sz="2400" dirty="0"/>
              <a:t>• Playful thinking</a:t>
            </a:r>
          </a:p>
          <a:p>
            <a:r>
              <a:rPr lang="en-US" sz="2400" dirty="0"/>
              <a:t>• Unusual connections; finding patterns and parallels within and among </a:t>
            </a:r>
          </a:p>
          <a:p>
            <a:r>
              <a:rPr lang="en-US" sz="2400" dirty="0"/>
              <a:t>    books</a:t>
            </a:r>
          </a:p>
          <a:p>
            <a:r>
              <a:rPr lang="en-US" sz="2400" dirty="0"/>
              <a:t>• Abstractions and analogies</a:t>
            </a:r>
          </a:p>
          <a:p>
            <a:r>
              <a:rPr lang="en-US" sz="2400" dirty="0"/>
              <a:t>• A blend of fantasy and non-fiction</a:t>
            </a:r>
          </a:p>
          <a:p>
            <a:r>
              <a:rPr lang="en-US" sz="2400" dirty="0"/>
              <a:t>• Extraordinary quantities of information about a favorite topic</a:t>
            </a:r>
          </a:p>
          <a:p>
            <a:r>
              <a:rPr lang="en-US" sz="2400" dirty="0"/>
              <a:t>• Books about gifted children</a:t>
            </a:r>
          </a:p>
        </p:txBody>
      </p:sp>
    </p:spTree>
    <p:extLst>
      <p:ext uri="{BB962C8B-B14F-4D97-AF65-F5344CB8AC3E}">
        <p14:creationId xmlns:p14="http://schemas.microsoft.com/office/powerpoint/2010/main" val="8342731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23508-0698-45FB-A442-BC426B598016}"/>
              </a:ext>
            </a:extLst>
          </p:cNvPr>
          <p:cNvSpPr>
            <a:spLocks noGrp="1"/>
          </p:cNvSpPr>
          <p:nvPr>
            <p:ph type="title"/>
          </p:nvPr>
        </p:nvSpPr>
        <p:spPr/>
        <p:txBody>
          <a:bodyPr/>
          <a:lstStyle/>
          <a:p>
            <a:r>
              <a:rPr lang="en-US" dirty="0"/>
              <a:t>Some Teacher Favorites…</a:t>
            </a:r>
          </a:p>
        </p:txBody>
      </p:sp>
      <p:sp>
        <p:nvSpPr>
          <p:cNvPr id="6" name="TextBox 5">
            <a:extLst>
              <a:ext uri="{FF2B5EF4-FFF2-40B4-BE49-F238E27FC236}">
                <a16:creationId xmlns:a16="http://schemas.microsoft.com/office/drawing/2014/main" id="{272D6658-A6A0-4D6A-A968-945062E8D8CD}"/>
              </a:ext>
            </a:extLst>
          </p:cNvPr>
          <p:cNvSpPr txBox="1"/>
          <p:nvPr/>
        </p:nvSpPr>
        <p:spPr>
          <a:xfrm>
            <a:off x="412618" y="956728"/>
            <a:ext cx="4110825" cy="5078313"/>
          </a:xfrm>
          <a:prstGeom prst="rect">
            <a:avLst/>
          </a:prstGeom>
          <a:noFill/>
        </p:spPr>
        <p:txBody>
          <a:bodyPr wrap="square">
            <a:spAutoFit/>
          </a:bodyPr>
          <a:lstStyle/>
          <a:p>
            <a:r>
              <a:rPr lang="en-US" dirty="0"/>
              <a:t>Black Beauty </a:t>
            </a:r>
          </a:p>
          <a:p>
            <a:r>
              <a:rPr lang="en-US" dirty="0"/>
              <a:t>Sarah Plain and Tall                            </a:t>
            </a:r>
          </a:p>
          <a:p>
            <a:r>
              <a:rPr lang="en-US" dirty="0"/>
              <a:t>Where the Red Fern Grows </a:t>
            </a:r>
          </a:p>
          <a:p>
            <a:r>
              <a:rPr lang="en-US" dirty="0"/>
              <a:t>Little House series </a:t>
            </a:r>
          </a:p>
          <a:p>
            <a:r>
              <a:rPr lang="en-US" dirty="0"/>
              <a:t>The Secret Garden </a:t>
            </a:r>
          </a:p>
          <a:p>
            <a:r>
              <a:rPr lang="en-US" dirty="0"/>
              <a:t>Narnia Tales </a:t>
            </a:r>
          </a:p>
          <a:p>
            <a:r>
              <a:rPr lang="en-US" dirty="0"/>
              <a:t>Charlotte’s Web</a:t>
            </a:r>
          </a:p>
          <a:p>
            <a:r>
              <a:rPr lang="en-US" dirty="0"/>
              <a:t>Harold and the Purple Crayon </a:t>
            </a:r>
          </a:p>
          <a:p>
            <a:r>
              <a:rPr lang="en-US" dirty="0"/>
              <a:t>Indian in the Cupboard </a:t>
            </a:r>
          </a:p>
          <a:p>
            <a:r>
              <a:rPr lang="en-US" dirty="0"/>
              <a:t>The Velveteen Rabbit </a:t>
            </a:r>
          </a:p>
          <a:p>
            <a:r>
              <a:rPr lang="en-US" dirty="0"/>
              <a:t>Dear America series </a:t>
            </a:r>
          </a:p>
          <a:p>
            <a:r>
              <a:rPr lang="en-US" dirty="0"/>
              <a:t>Grimm’s Fairy Tales </a:t>
            </a:r>
          </a:p>
          <a:p>
            <a:r>
              <a:rPr lang="en-US" dirty="0"/>
              <a:t>Stuart Little </a:t>
            </a:r>
          </a:p>
          <a:p>
            <a:r>
              <a:rPr lang="en-US" dirty="0"/>
              <a:t>Anne of Green Gables</a:t>
            </a:r>
          </a:p>
          <a:p>
            <a:r>
              <a:rPr lang="en-US" dirty="0"/>
              <a:t>Stone Fox </a:t>
            </a:r>
          </a:p>
          <a:p>
            <a:r>
              <a:rPr lang="en-US" dirty="0"/>
              <a:t>Charlotte’s Web </a:t>
            </a:r>
          </a:p>
          <a:p>
            <a:r>
              <a:rPr lang="en-US" dirty="0"/>
              <a:t>Fantastic Mr. Fox </a:t>
            </a:r>
          </a:p>
          <a:p>
            <a:r>
              <a:rPr lang="en-US" dirty="0"/>
              <a:t>Because of Winn Dixie </a:t>
            </a:r>
          </a:p>
        </p:txBody>
      </p:sp>
      <p:sp>
        <p:nvSpPr>
          <p:cNvPr id="8" name="TextBox 7">
            <a:extLst>
              <a:ext uri="{FF2B5EF4-FFF2-40B4-BE49-F238E27FC236}">
                <a16:creationId xmlns:a16="http://schemas.microsoft.com/office/drawing/2014/main" id="{3876C256-0221-40BE-8C70-81E01600C452}"/>
              </a:ext>
            </a:extLst>
          </p:cNvPr>
          <p:cNvSpPr txBox="1"/>
          <p:nvPr/>
        </p:nvSpPr>
        <p:spPr>
          <a:xfrm>
            <a:off x="4919858" y="955442"/>
            <a:ext cx="6098650" cy="4801314"/>
          </a:xfrm>
          <a:prstGeom prst="rect">
            <a:avLst/>
          </a:prstGeom>
          <a:noFill/>
        </p:spPr>
        <p:txBody>
          <a:bodyPr wrap="square">
            <a:spAutoFit/>
          </a:bodyPr>
          <a:lstStyle/>
          <a:p>
            <a:r>
              <a:rPr lang="en-US" dirty="0"/>
              <a:t>Love That Dog Tornado</a:t>
            </a:r>
          </a:p>
          <a:p>
            <a:r>
              <a:rPr lang="en-US" dirty="0"/>
              <a:t> A Wrinkle in Time</a:t>
            </a:r>
          </a:p>
          <a:p>
            <a:r>
              <a:rPr lang="en-US" dirty="0"/>
              <a:t>Joseph Had a Little Overcoat </a:t>
            </a:r>
          </a:p>
          <a:p>
            <a:r>
              <a:rPr lang="en-US" dirty="0"/>
              <a:t>Curious George </a:t>
            </a:r>
          </a:p>
          <a:p>
            <a:r>
              <a:rPr lang="en-US" dirty="0"/>
              <a:t>Peter Pan</a:t>
            </a:r>
          </a:p>
          <a:p>
            <a:r>
              <a:rPr lang="en-US" dirty="0"/>
              <a:t>Tales of a 4th Grade Nothing </a:t>
            </a:r>
          </a:p>
          <a:p>
            <a:r>
              <a:rPr lang="en-US" dirty="0"/>
              <a:t>Polar Express </a:t>
            </a:r>
          </a:p>
          <a:p>
            <a:r>
              <a:rPr lang="en-US" dirty="0"/>
              <a:t>Misty of Chincoteague</a:t>
            </a:r>
          </a:p>
          <a:p>
            <a:r>
              <a:rPr lang="en-US" dirty="0"/>
              <a:t>Fudge (all) </a:t>
            </a:r>
          </a:p>
          <a:p>
            <a:r>
              <a:rPr lang="en-US" dirty="0"/>
              <a:t>Green Eggs and Ham</a:t>
            </a:r>
          </a:p>
          <a:p>
            <a:r>
              <a:rPr lang="en-US" dirty="0"/>
              <a:t>Humphrey </a:t>
            </a:r>
          </a:p>
          <a:p>
            <a:r>
              <a:rPr lang="en-US" dirty="0"/>
              <a:t>Abel’s Island </a:t>
            </a:r>
          </a:p>
          <a:p>
            <a:r>
              <a:rPr lang="en-US" dirty="0"/>
              <a:t>Wind in the Willows</a:t>
            </a:r>
          </a:p>
          <a:p>
            <a:r>
              <a:rPr lang="en-US" dirty="0"/>
              <a:t>Love You Forever </a:t>
            </a:r>
          </a:p>
          <a:p>
            <a:r>
              <a:rPr lang="en-US" dirty="0"/>
              <a:t>Where the Wild Things Are</a:t>
            </a:r>
          </a:p>
          <a:p>
            <a:r>
              <a:rPr lang="en-US" dirty="0"/>
              <a:t>Andrew Henry’s Meadow </a:t>
            </a:r>
          </a:p>
          <a:p>
            <a:r>
              <a:rPr lang="en-US" dirty="0"/>
              <a:t>Little Women </a:t>
            </a:r>
          </a:p>
        </p:txBody>
      </p:sp>
    </p:spTree>
    <p:extLst>
      <p:ext uri="{BB962C8B-B14F-4D97-AF65-F5344CB8AC3E}">
        <p14:creationId xmlns:p14="http://schemas.microsoft.com/office/powerpoint/2010/main" val="1992313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DBED10-78DF-4B13-8BE1-D717DAD6F32C}"/>
              </a:ext>
            </a:extLst>
          </p:cNvPr>
          <p:cNvSpPr>
            <a:spLocks noGrp="1"/>
          </p:cNvSpPr>
          <p:nvPr>
            <p:ph idx="1"/>
          </p:nvPr>
        </p:nvSpPr>
        <p:spPr/>
        <p:txBody>
          <a:bodyPr/>
          <a:lstStyle/>
          <a:p>
            <a:r>
              <a:rPr lang="en-US" dirty="0">
                <a:hlinkClick r:id="rId3"/>
              </a:rPr>
              <a:t>https://youtu.be/Omx_iLtMjZA</a:t>
            </a:r>
            <a:endParaRPr lang="en-US" dirty="0"/>
          </a:p>
        </p:txBody>
      </p:sp>
    </p:spTree>
    <p:extLst>
      <p:ext uri="{BB962C8B-B14F-4D97-AF65-F5344CB8AC3E}">
        <p14:creationId xmlns:p14="http://schemas.microsoft.com/office/powerpoint/2010/main" val="2975314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7D4E7-3E86-4E1D-ABC1-BD4DCF426EA3}"/>
              </a:ext>
            </a:extLst>
          </p:cNvPr>
          <p:cNvSpPr>
            <a:spLocks noGrp="1"/>
          </p:cNvSpPr>
          <p:nvPr>
            <p:ph type="title"/>
          </p:nvPr>
        </p:nvSpPr>
        <p:spPr/>
        <p:txBody>
          <a:bodyPr/>
          <a:lstStyle/>
          <a:p>
            <a:r>
              <a:rPr lang="en-US" dirty="0"/>
              <a:t>Resources and References </a:t>
            </a:r>
          </a:p>
        </p:txBody>
      </p:sp>
      <p:sp>
        <p:nvSpPr>
          <p:cNvPr id="4" name="TextBox 3">
            <a:extLst>
              <a:ext uri="{FF2B5EF4-FFF2-40B4-BE49-F238E27FC236}">
                <a16:creationId xmlns:a16="http://schemas.microsoft.com/office/drawing/2014/main" id="{D48AC8BB-1167-4D44-A439-F84A2F7EA0D8}"/>
              </a:ext>
            </a:extLst>
          </p:cNvPr>
          <p:cNvSpPr txBox="1"/>
          <p:nvPr/>
        </p:nvSpPr>
        <p:spPr>
          <a:xfrm>
            <a:off x="659959" y="915403"/>
            <a:ext cx="8615238" cy="5570756"/>
          </a:xfrm>
          <a:prstGeom prst="rect">
            <a:avLst/>
          </a:prstGeom>
          <a:noFill/>
        </p:spPr>
        <p:txBody>
          <a:bodyPr wrap="square">
            <a:spAutoFit/>
          </a:bodyPr>
          <a:lstStyle/>
          <a:p>
            <a:pPr rtl="0">
              <a:spcBef>
                <a:spcPts val="0"/>
              </a:spcBef>
              <a:spcAft>
                <a:spcPts val="0"/>
              </a:spcAft>
            </a:pPr>
            <a:r>
              <a:rPr lang="en-US" sz="2000" b="0" i="0" u="sng" strike="noStrike" dirty="0">
                <a:solidFill>
                  <a:srgbClr val="1155CC"/>
                </a:solidFill>
                <a:effectLst/>
                <a:hlinkClick r:id="rId2"/>
              </a:rPr>
              <a:t>reading strategies for gifted students - Gifted and Talented Resources Directory</a:t>
            </a:r>
            <a:endParaRPr lang="en-US" sz="2000" b="0" dirty="0">
              <a:effectLst/>
            </a:endParaRPr>
          </a:p>
          <a:p>
            <a:pPr rtl="0">
              <a:spcBef>
                <a:spcPts val="0"/>
              </a:spcBef>
              <a:spcAft>
                <a:spcPts val="0"/>
              </a:spcAft>
            </a:pPr>
            <a:br>
              <a:rPr lang="en-US" sz="2000" b="0" dirty="0">
                <a:effectLst/>
              </a:rPr>
            </a:br>
            <a:r>
              <a:rPr lang="en-US" sz="2000" b="0" i="0" u="sng" strike="noStrike" dirty="0">
                <a:solidFill>
                  <a:srgbClr val="1155CC"/>
                </a:solidFill>
                <a:effectLst/>
                <a:hlinkClick r:id="rId3"/>
              </a:rPr>
              <a:t>https://drive.google.com/drive/folders/0B7kiQHkDTiEQR1pJQTZrdFhUYnc</a:t>
            </a:r>
            <a:endParaRPr lang="en-US" sz="2000" b="0" dirty="0">
              <a:effectLst/>
            </a:endParaRPr>
          </a:p>
          <a:p>
            <a:pPr rtl="0">
              <a:spcBef>
                <a:spcPts val="0"/>
              </a:spcBef>
              <a:spcAft>
                <a:spcPts val="0"/>
              </a:spcAft>
            </a:pPr>
            <a:br>
              <a:rPr lang="en-US" sz="2000" b="0" dirty="0">
                <a:effectLst/>
              </a:rPr>
            </a:br>
            <a:r>
              <a:rPr lang="en-US" sz="2000" b="0" i="0" u="sng" strike="noStrike" dirty="0">
                <a:solidFill>
                  <a:srgbClr val="1155CC"/>
                </a:solidFill>
                <a:effectLst/>
                <a:hlinkClick r:id="rId4"/>
              </a:rPr>
              <a:t>50 Tips, Tricks and Ideas for Teaching Gifted Students - </a:t>
            </a:r>
            <a:r>
              <a:rPr lang="en-US" sz="2000" b="0" i="0" u="sng" strike="noStrike" dirty="0" err="1">
                <a:solidFill>
                  <a:srgbClr val="1155CC"/>
                </a:solidFill>
                <a:effectLst/>
                <a:hlinkClick r:id="rId4"/>
              </a:rPr>
              <a:t>WeAreTeachers</a:t>
            </a:r>
            <a:endParaRPr lang="en-US" sz="2000" b="0" dirty="0">
              <a:effectLst/>
            </a:endParaRPr>
          </a:p>
          <a:p>
            <a:pPr rtl="0">
              <a:spcBef>
                <a:spcPts val="0"/>
              </a:spcBef>
              <a:spcAft>
                <a:spcPts val="0"/>
              </a:spcAft>
            </a:pPr>
            <a:br>
              <a:rPr lang="en-US" sz="2000" b="0" dirty="0">
                <a:effectLst/>
              </a:rPr>
            </a:br>
            <a:r>
              <a:rPr lang="en-US" sz="2000" b="0" i="0" u="sng" strike="noStrike" dirty="0">
                <a:solidFill>
                  <a:srgbClr val="1155CC"/>
                </a:solidFill>
                <a:effectLst/>
                <a:hlinkClick r:id="rId5"/>
              </a:rPr>
              <a:t>Support Literacy in Gifted Students with These Reading Strategies (uta.edu)</a:t>
            </a:r>
            <a:endParaRPr lang="en-US" sz="2000" b="0" dirty="0">
              <a:effectLst/>
            </a:endParaRPr>
          </a:p>
          <a:p>
            <a:pPr rtl="0">
              <a:spcBef>
                <a:spcPts val="0"/>
              </a:spcBef>
              <a:spcAft>
                <a:spcPts val="0"/>
              </a:spcAft>
            </a:pPr>
            <a:br>
              <a:rPr lang="en-US" sz="2000" b="0" dirty="0">
                <a:effectLst/>
              </a:rPr>
            </a:br>
            <a:r>
              <a:rPr lang="en-US" sz="2000" b="0" i="0" u="sng" strike="noStrike" dirty="0">
                <a:solidFill>
                  <a:srgbClr val="1155CC"/>
                </a:solidFill>
                <a:effectLst/>
                <a:hlinkClick r:id="rId6"/>
              </a:rPr>
              <a:t>Gifted Readers and Reading Instruction | Hoagies' Gifted (hoagiesgifted.org)</a:t>
            </a:r>
            <a:endParaRPr lang="en-US" sz="2000" b="0" dirty="0">
              <a:effectLst/>
            </a:endParaRPr>
          </a:p>
          <a:p>
            <a:pPr rtl="0">
              <a:spcBef>
                <a:spcPts val="0"/>
              </a:spcBef>
              <a:spcAft>
                <a:spcPts val="0"/>
              </a:spcAft>
            </a:pPr>
            <a:br>
              <a:rPr lang="en-US" sz="2000" b="0" dirty="0">
                <a:effectLst/>
              </a:rPr>
            </a:br>
            <a:r>
              <a:rPr lang="en-US" sz="2000" b="0" i="0" u="sng" strike="noStrike" dirty="0">
                <a:solidFill>
                  <a:srgbClr val="1155CC"/>
                </a:solidFill>
                <a:effectLst/>
                <a:hlinkClick r:id="rId7"/>
              </a:rPr>
              <a:t>Five Ways to Support Gifted Students in Your Classroom | Kaplan Early Learning Company (kaplanco.com)</a:t>
            </a:r>
            <a:endParaRPr lang="en-US" sz="2000" b="0" dirty="0">
              <a:effectLst/>
            </a:endParaRPr>
          </a:p>
          <a:p>
            <a:pPr rtl="0">
              <a:spcBef>
                <a:spcPts val="0"/>
              </a:spcBef>
              <a:spcAft>
                <a:spcPts val="0"/>
              </a:spcAft>
            </a:pPr>
            <a:br>
              <a:rPr lang="en-US" sz="2000" b="0" dirty="0">
                <a:effectLst/>
              </a:rPr>
            </a:br>
            <a:r>
              <a:rPr lang="en-US" sz="2000" b="0" i="0" u="sng" strike="noStrike" dirty="0">
                <a:solidFill>
                  <a:srgbClr val="1155CC"/>
                </a:solidFill>
                <a:effectLst/>
                <a:hlinkClick r:id="rId8"/>
              </a:rPr>
              <a:t>Tips &amp; Strategies for Teaching the Gifted Student - </a:t>
            </a:r>
            <a:r>
              <a:rPr lang="en-US" sz="2000" b="0" i="0" u="sng" strike="noStrike" dirty="0" err="1">
                <a:solidFill>
                  <a:srgbClr val="1155CC"/>
                </a:solidFill>
                <a:effectLst/>
                <a:hlinkClick r:id="rId8"/>
              </a:rPr>
              <a:t>BrightHub</a:t>
            </a:r>
            <a:r>
              <a:rPr lang="en-US" sz="2000" b="0" i="0" u="sng" strike="noStrike" dirty="0">
                <a:solidFill>
                  <a:srgbClr val="1155CC"/>
                </a:solidFill>
                <a:effectLst/>
                <a:hlinkClick r:id="rId8"/>
              </a:rPr>
              <a:t> Education</a:t>
            </a:r>
            <a:endParaRPr lang="en-US" sz="2000" b="0" dirty="0">
              <a:effectLst/>
            </a:endParaRPr>
          </a:p>
          <a:p>
            <a:pPr rtl="0">
              <a:spcBef>
                <a:spcPts val="0"/>
              </a:spcBef>
              <a:spcAft>
                <a:spcPts val="0"/>
              </a:spcAft>
            </a:pPr>
            <a:br>
              <a:rPr lang="en-US" sz="2000" b="0" dirty="0">
                <a:effectLst/>
              </a:rPr>
            </a:br>
            <a:r>
              <a:rPr lang="en-US" sz="2000" b="0" i="0" u="sng" strike="noStrike" dirty="0">
                <a:solidFill>
                  <a:srgbClr val="1155CC"/>
                </a:solidFill>
                <a:effectLst/>
                <a:hlinkClick r:id="rId9"/>
              </a:rPr>
              <a:t>PLC_Differentiation_for_Gifted_Learners-1.pdf (freespirit.com)</a:t>
            </a:r>
            <a:endParaRPr lang="en-US" sz="2000" b="0" dirty="0">
              <a:effectLst/>
            </a:endParaRPr>
          </a:p>
          <a:p>
            <a:br>
              <a:rPr lang="en-US" b="0" dirty="0">
                <a:effectLst/>
              </a:rPr>
            </a:br>
            <a:endParaRPr lang="en-US" dirty="0"/>
          </a:p>
        </p:txBody>
      </p:sp>
    </p:spTree>
    <p:extLst>
      <p:ext uri="{BB962C8B-B14F-4D97-AF65-F5344CB8AC3E}">
        <p14:creationId xmlns:p14="http://schemas.microsoft.com/office/powerpoint/2010/main" val="37949561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E57D1-97E1-4EE8-8988-5D8C303E608F}"/>
              </a:ext>
            </a:extLst>
          </p:cNvPr>
          <p:cNvSpPr>
            <a:spLocks noGrp="1"/>
          </p:cNvSpPr>
          <p:nvPr>
            <p:ph type="title"/>
          </p:nvPr>
        </p:nvSpPr>
        <p:spPr/>
        <p:txBody>
          <a:bodyPr/>
          <a:lstStyle/>
          <a:p>
            <a:r>
              <a:rPr lang="en-US" dirty="0"/>
              <a:t>Resources and References</a:t>
            </a:r>
          </a:p>
        </p:txBody>
      </p:sp>
      <p:sp>
        <p:nvSpPr>
          <p:cNvPr id="4" name="TextBox 3">
            <a:extLst>
              <a:ext uri="{FF2B5EF4-FFF2-40B4-BE49-F238E27FC236}">
                <a16:creationId xmlns:a16="http://schemas.microsoft.com/office/drawing/2014/main" id="{4DF331CD-BD96-4B2B-8A5A-61403C2E5FC4}"/>
              </a:ext>
            </a:extLst>
          </p:cNvPr>
          <p:cNvSpPr txBox="1"/>
          <p:nvPr/>
        </p:nvSpPr>
        <p:spPr>
          <a:xfrm>
            <a:off x="412618" y="1259175"/>
            <a:ext cx="8727406" cy="4339650"/>
          </a:xfrm>
          <a:prstGeom prst="rect">
            <a:avLst/>
          </a:prstGeom>
          <a:noFill/>
        </p:spPr>
        <p:txBody>
          <a:bodyPr wrap="square">
            <a:spAutoFit/>
          </a:bodyPr>
          <a:lstStyle/>
          <a:p>
            <a:pPr rtl="0">
              <a:spcBef>
                <a:spcPts val="0"/>
              </a:spcBef>
              <a:spcAft>
                <a:spcPts val="0"/>
              </a:spcAft>
            </a:pPr>
            <a:r>
              <a:rPr lang="en-US" sz="2000" b="0" i="0" u="sng" strike="noStrike" dirty="0">
                <a:solidFill>
                  <a:srgbClr val="1155CC"/>
                </a:solidFill>
                <a:effectLst/>
                <a:hlinkClick r:id="rId2"/>
              </a:rPr>
              <a:t>Literacy Today - teacher inspired Secondary ELA resources - Reader Response</a:t>
            </a:r>
            <a:endParaRPr lang="en-US" sz="2000" b="0" dirty="0">
              <a:effectLst/>
            </a:endParaRPr>
          </a:p>
          <a:p>
            <a:pPr rtl="0">
              <a:spcBef>
                <a:spcPts val="0"/>
              </a:spcBef>
              <a:spcAft>
                <a:spcPts val="0"/>
              </a:spcAft>
            </a:pPr>
            <a:br>
              <a:rPr lang="en-US" sz="2000" b="0" dirty="0">
                <a:effectLst/>
              </a:rPr>
            </a:br>
            <a:r>
              <a:rPr lang="en-US" sz="2000" b="0" i="0" u="sng" strike="noStrike" dirty="0">
                <a:solidFill>
                  <a:srgbClr val="1155CC"/>
                </a:solidFill>
                <a:effectLst/>
                <a:hlinkClick r:id="rId3"/>
              </a:rPr>
              <a:t>Louise Rosenblatt - Literary and Critical Theory - Oxford Bibliographies</a:t>
            </a:r>
            <a:endParaRPr lang="en-US" sz="2000" b="0" dirty="0">
              <a:effectLst/>
            </a:endParaRPr>
          </a:p>
          <a:p>
            <a:pPr rtl="0">
              <a:spcBef>
                <a:spcPts val="0"/>
              </a:spcBef>
              <a:spcAft>
                <a:spcPts val="0"/>
              </a:spcAft>
            </a:pPr>
            <a:br>
              <a:rPr lang="en-US" sz="2000" b="0" dirty="0">
                <a:effectLst/>
              </a:rPr>
            </a:br>
            <a:r>
              <a:rPr lang="en-US" sz="2000" b="0" i="0" u="sng" strike="noStrike" dirty="0">
                <a:solidFill>
                  <a:srgbClr val="1155CC"/>
                </a:solidFill>
                <a:effectLst/>
                <a:hlinkClick r:id="rId4"/>
              </a:rPr>
              <a:t>8ef164f3f6b95dc94c654c92ccfc7d9c.png (3150×2400) (pinimg.com)</a:t>
            </a:r>
            <a:endParaRPr lang="en-US" sz="2000" b="0" dirty="0">
              <a:effectLst/>
            </a:endParaRPr>
          </a:p>
          <a:p>
            <a:pPr rtl="0">
              <a:spcBef>
                <a:spcPts val="0"/>
              </a:spcBef>
              <a:spcAft>
                <a:spcPts val="0"/>
              </a:spcAft>
            </a:pPr>
            <a:br>
              <a:rPr lang="en-US" sz="2000" b="0" dirty="0">
                <a:effectLst/>
              </a:rPr>
            </a:br>
            <a:r>
              <a:rPr lang="en-US" sz="2000" b="0" i="0" u="sng" strike="noStrike" dirty="0">
                <a:solidFill>
                  <a:srgbClr val="1155CC"/>
                </a:solidFill>
                <a:effectLst/>
                <a:hlinkClick r:id="rId5"/>
              </a:rPr>
              <a:t>d03b0c15145b8f3d9394f2465bf98c40.jpg (642×494) (pinimg.com)</a:t>
            </a:r>
            <a:endParaRPr lang="en-US" sz="2000" b="0" dirty="0">
              <a:effectLst/>
            </a:endParaRPr>
          </a:p>
          <a:p>
            <a:pPr rtl="0">
              <a:spcBef>
                <a:spcPts val="0"/>
              </a:spcBef>
              <a:spcAft>
                <a:spcPts val="0"/>
              </a:spcAft>
            </a:pPr>
            <a:br>
              <a:rPr lang="en-US" sz="2000" b="0" dirty="0">
                <a:effectLst/>
              </a:rPr>
            </a:br>
            <a:r>
              <a:rPr lang="en-US" sz="2000" b="0" i="0" u="sng" strike="noStrike" dirty="0">
                <a:solidFill>
                  <a:srgbClr val="1155CC"/>
                </a:solidFill>
                <a:effectLst/>
                <a:hlinkClick r:id="rId6"/>
              </a:rPr>
              <a:t>Parent Connection (ops.org)</a:t>
            </a:r>
            <a:endParaRPr lang="en-US" sz="2000" b="0" dirty="0">
              <a:effectLst/>
            </a:endParaRPr>
          </a:p>
          <a:p>
            <a:pPr rtl="0">
              <a:spcBef>
                <a:spcPts val="0"/>
              </a:spcBef>
              <a:spcAft>
                <a:spcPts val="0"/>
              </a:spcAft>
            </a:pPr>
            <a:br>
              <a:rPr lang="en-US" sz="2000" b="0" dirty="0">
                <a:effectLst/>
              </a:rPr>
            </a:br>
            <a:r>
              <a:rPr lang="en-US" sz="2000" b="0" i="0" u="sng" strike="noStrike" dirty="0">
                <a:solidFill>
                  <a:srgbClr val="1155CC"/>
                </a:solidFill>
                <a:effectLst/>
                <a:hlinkClick r:id="rId7"/>
              </a:rPr>
              <a:t>Schoolwide Enrichment Model-Reading | </a:t>
            </a:r>
            <a:r>
              <a:rPr lang="en-US" sz="2000" b="0" i="0" u="sng" strike="noStrike" dirty="0" err="1">
                <a:solidFill>
                  <a:srgbClr val="1155CC"/>
                </a:solidFill>
                <a:effectLst/>
                <a:hlinkClick r:id="rId7"/>
              </a:rPr>
              <a:t>Renzulli</a:t>
            </a:r>
            <a:r>
              <a:rPr lang="en-US" sz="2000" b="0" i="0" u="sng" strike="noStrike" dirty="0">
                <a:solidFill>
                  <a:srgbClr val="1155CC"/>
                </a:solidFill>
                <a:effectLst/>
                <a:hlinkClick r:id="rId7"/>
              </a:rPr>
              <a:t> Center for Creativity, Gifted Education, and Talent Development (uconn.edu)</a:t>
            </a:r>
            <a:endParaRPr lang="en-US" sz="2000" b="0" dirty="0">
              <a:effectLst/>
            </a:endParaRPr>
          </a:p>
          <a:p>
            <a:br>
              <a:rPr lang="en-US" dirty="0"/>
            </a:br>
            <a:endParaRPr lang="en-US" dirty="0"/>
          </a:p>
        </p:txBody>
      </p:sp>
    </p:spTree>
    <p:extLst>
      <p:ext uri="{BB962C8B-B14F-4D97-AF65-F5344CB8AC3E}">
        <p14:creationId xmlns:p14="http://schemas.microsoft.com/office/powerpoint/2010/main" val="38778861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B73EE-301D-4DAB-B0F8-00E286A51A28}"/>
              </a:ext>
            </a:extLst>
          </p:cNvPr>
          <p:cNvSpPr>
            <a:spLocks noGrp="1"/>
          </p:cNvSpPr>
          <p:nvPr>
            <p:ph type="title"/>
          </p:nvPr>
        </p:nvSpPr>
        <p:spPr/>
        <p:txBody>
          <a:bodyPr/>
          <a:lstStyle/>
          <a:p>
            <a:r>
              <a:rPr lang="en-US" dirty="0"/>
              <a:t>Resources </a:t>
            </a:r>
          </a:p>
        </p:txBody>
      </p:sp>
      <p:pic>
        <p:nvPicPr>
          <p:cNvPr id="6" name="Picture 5" descr="Qr code&#10;&#10;Description automatically generated">
            <a:extLst>
              <a:ext uri="{FF2B5EF4-FFF2-40B4-BE49-F238E27FC236}">
                <a16:creationId xmlns:a16="http://schemas.microsoft.com/office/drawing/2014/main" id="{2F74F397-7F5F-42BD-A27B-AD5793C3B0F2}"/>
              </a:ext>
            </a:extLst>
          </p:cNvPr>
          <p:cNvPicPr>
            <a:picLocks noChangeAspect="1"/>
          </p:cNvPicPr>
          <p:nvPr/>
        </p:nvPicPr>
        <p:blipFill>
          <a:blip r:embed="rId3"/>
          <a:stretch>
            <a:fillRect/>
          </a:stretch>
        </p:blipFill>
        <p:spPr>
          <a:xfrm>
            <a:off x="3809681" y="1142681"/>
            <a:ext cx="4572638" cy="4572638"/>
          </a:xfrm>
          <a:prstGeom prst="rect">
            <a:avLst/>
          </a:prstGeom>
        </p:spPr>
      </p:pic>
    </p:spTree>
    <p:extLst>
      <p:ext uri="{BB962C8B-B14F-4D97-AF65-F5344CB8AC3E}">
        <p14:creationId xmlns:p14="http://schemas.microsoft.com/office/powerpoint/2010/main" val="32540268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E777E5-DB0E-944C-888B-F1EB1B00095E}"/>
              </a:ext>
            </a:extLst>
          </p:cNvPr>
          <p:cNvSpPr>
            <a:spLocks noGrp="1"/>
          </p:cNvSpPr>
          <p:nvPr>
            <p:ph type="sldNum" sz="quarter" idx="12"/>
          </p:nvPr>
        </p:nvSpPr>
        <p:spPr>
          <a:xfrm>
            <a:off x="9138920" y="260350"/>
            <a:ext cx="2743200" cy="365125"/>
          </a:xfrm>
        </p:spPr>
        <p:txBody>
          <a:bodyPr/>
          <a:lstStyle/>
          <a:p>
            <a:fld id="{84E24DD3-0117-F947-8F74-C808912B5A2D}" type="slidenum">
              <a:rPr lang="en-US" smtClean="0"/>
              <a:pPr/>
              <a:t>36</a:t>
            </a:fld>
            <a:endParaRPr lang="en-US"/>
          </a:p>
        </p:txBody>
      </p:sp>
      <p:sp>
        <p:nvSpPr>
          <p:cNvPr id="4" name="Text Placeholder 3">
            <a:extLst>
              <a:ext uri="{FF2B5EF4-FFF2-40B4-BE49-F238E27FC236}">
                <a16:creationId xmlns:a16="http://schemas.microsoft.com/office/drawing/2014/main" id="{75713F0B-D724-E84D-8482-3F03D228CDCD}"/>
              </a:ext>
            </a:extLst>
          </p:cNvPr>
          <p:cNvSpPr>
            <a:spLocks noGrp="1"/>
          </p:cNvSpPr>
          <p:nvPr>
            <p:ph type="body" sz="quarter" idx="14"/>
          </p:nvPr>
        </p:nvSpPr>
        <p:spPr>
          <a:xfrm>
            <a:off x="504400" y="2994888"/>
            <a:ext cx="6440929" cy="868224"/>
          </a:xfrm>
        </p:spPr>
        <p:txBody>
          <a:bodyPr/>
          <a:lstStyle/>
          <a:p>
            <a:r>
              <a:rPr lang="en-US" dirty="0"/>
              <a:t>Academic Intervention and Gifted Specialist </a:t>
            </a:r>
          </a:p>
          <a:p>
            <a:r>
              <a:rPr lang="en-US" dirty="0"/>
              <a:t>msheriff@mdek12.org</a:t>
            </a:r>
          </a:p>
        </p:txBody>
      </p:sp>
      <p:sp>
        <p:nvSpPr>
          <p:cNvPr id="7" name="Title 6">
            <a:extLst>
              <a:ext uri="{FF2B5EF4-FFF2-40B4-BE49-F238E27FC236}">
                <a16:creationId xmlns:a16="http://schemas.microsoft.com/office/drawing/2014/main" id="{76A3AAB8-F29F-764E-B5C9-42DFED79A186}"/>
              </a:ext>
            </a:extLst>
          </p:cNvPr>
          <p:cNvSpPr>
            <a:spLocks noGrp="1"/>
          </p:cNvSpPr>
          <p:nvPr>
            <p:ph type="title"/>
          </p:nvPr>
        </p:nvSpPr>
        <p:spPr/>
        <p:txBody>
          <a:bodyPr/>
          <a:lstStyle/>
          <a:p>
            <a:r>
              <a:rPr lang="en-US" dirty="0"/>
              <a:t>Mat Sheriff </a:t>
            </a:r>
          </a:p>
        </p:txBody>
      </p:sp>
      <p:sp>
        <p:nvSpPr>
          <p:cNvPr id="3" name="TextBox 2">
            <a:extLst>
              <a:ext uri="{FF2B5EF4-FFF2-40B4-BE49-F238E27FC236}">
                <a16:creationId xmlns:a16="http://schemas.microsoft.com/office/drawing/2014/main" id="{671876D4-64CA-CE4C-8E5E-09956B96310A}"/>
              </a:ext>
            </a:extLst>
          </p:cNvPr>
          <p:cNvSpPr txBox="1"/>
          <p:nvPr/>
        </p:nvSpPr>
        <p:spPr>
          <a:xfrm>
            <a:off x="10951779" y="4656083"/>
            <a:ext cx="0" cy="0"/>
          </a:xfrm>
          <a:prstGeom prst="rect">
            <a:avLst/>
          </a:prstGeom>
        </p:spPr>
        <p:txBody>
          <a:bodyPr vert="horz" wrap="none" lIns="91440" tIns="45720" rIns="91440" bIns="45720" rtlCol="0" anchor="ctr">
            <a:noAutofit/>
          </a:bodyPr>
          <a:lstStyle/>
          <a:p>
            <a:pPr algn="l" fontAlgn="base"/>
            <a:endParaRPr lang="en-US" sz="8000" b="1">
              <a:solidFill>
                <a:srgbClr val="003B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9537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229564-E650-AA4E-9AAB-5A94CC90CC7F}"/>
              </a:ext>
            </a:extLst>
          </p:cNvPr>
          <p:cNvSpPr>
            <a:spLocks noGrp="1"/>
          </p:cNvSpPr>
          <p:nvPr>
            <p:ph type="title"/>
          </p:nvPr>
        </p:nvSpPr>
        <p:spPr>
          <a:xfrm>
            <a:off x="408655" y="4601817"/>
            <a:ext cx="4558553" cy="869081"/>
          </a:xfrm>
        </p:spPr>
        <p:txBody>
          <a:bodyPr>
            <a:noAutofit/>
          </a:bodyPr>
          <a:lstStyle/>
          <a:p>
            <a:r>
              <a:rPr lang="en-US" dirty="0"/>
              <a:t>Goals</a:t>
            </a:r>
          </a:p>
        </p:txBody>
      </p:sp>
    </p:spTree>
    <p:extLst>
      <p:ext uri="{BB962C8B-B14F-4D97-AF65-F5344CB8AC3E}">
        <p14:creationId xmlns:p14="http://schemas.microsoft.com/office/powerpoint/2010/main" val="564880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B24EA-4E6D-4B57-AED1-A16A537478BF}"/>
              </a:ext>
            </a:extLst>
          </p:cNvPr>
          <p:cNvSpPr>
            <a:spLocks noGrp="1"/>
          </p:cNvSpPr>
          <p:nvPr>
            <p:ph type="title"/>
          </p:nvPr>
        </p:nvSpPr>
        <p:spPr/>
        <p:txBody>
          <a:bodyPr/>
          <a:lstStyle/>
          <a:p>
            <a:r>
              <a:rPr lang="en-US" dirty="0"/>
              <a:t>Session Goals </a:t>
            </a:r>
          </a:p>
        </p:txBody>
      </p:sp>
      <p:sp>
        <p:nvSpPr>
          <p:cNvPr id="12" name="TextBox 11">
            <a:extLst>
              <a:ext uri="{FF2B5EF4-FFF2-40B4-BE49-F238E27FC236}">
                <a16:creationId xmlns:a16="http://schemas.microsoft.com/office/drawing/2014/main" id="{69D36108-27DE-4967-93B4-6B54C2BD678D}"/>
              </a:ext>
            </a:extLst>
          </p:cNvPr>
          <p:cNvSpPr txBox="1"/>
          <p:nvPr/>
        </p:nvSpPr>
        <p:spPr>
          <a:xfrm>
            <a:off x="1021244" y="1525083"/>
            <a:ext cx="9800481" cy="3416320"/>
          </a:xfrm>
          <a:prstGeom prst="rect">
            <a:avLst/>
          </a:prstGeom>
          <a:noFill/>
        </p:spPr>
        <p:txBody>
          <a:bodyPr wrap="square">
            <a:spAutoFit/>
          </a:bodyPr>
          <a:lstStyle/>
          <a:p>
            <a:pPr marL="285750" indent="-285750">
              <a:buFont typeface="Arial" panose="020B0604020202020204" pitchFamily="34" charset="0"/>
              <a:buChar char="•"/>
            </a:pPr>
            <a:r>
              <a:rPr lang="en-US" sz="2400" dirty="0"/>
              <a:t>Discuss characteristics of gifted learners</a:t>
            </a:r>
          </a:p>
          <a:p>
            <a:endParaRPr lang="en-US" sz="2400" dirty="0"/>
          </a:p>
          <a:p>
            <a:pPr marL="285750" indent="-285750">
              <a:buFont typeface="Arial" panose="020B0604020202020204" pitchFamily="34" charset="0"/>
              <a:buChar char="•"/>
            </a:pPr>
            <a:r>
              <a:rPr lang="en-US" sz="2400" dirty="0"/>
              <a:t>Discuss the concept of differentiation for the gifted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Review the unique needs of gifted readers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Provide best practices that include a literature-based approach, writing in response to literature, and moving readers into the “personal art” of reading</a:t>
            </a:r>
          </a:p>
        </p:txBody>
      </p:sp>
    </p:spTree>
    <p:extLst>
      <p:ext uri="{BB962C8B-B14F-4D97-AF65-F5344CB8AC3E}">
        <p14:creationId xmlns:p14="http://schemas.microsoft.com/office/powerpoint/2010/main" val="2172410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6E5AEA-55AC-AE40-B772-32984C455C22}"/>
              </a:ext>
            </a:extLst>
          </p:cNvPr>
          <p:cNvSpPr>
            <a:spLocks noGrp="1"/>
          </p:cNvSpPr>
          <p:nvPr>
            <p:ph type="title"/>
          </p:nvPr>
        </p:nvSpPr>
        <p:spPr>
          <a:xfrm>
            <a:off x="193070" y="3708971"/>
            <a:ext cx="9402993" cy="2512116"/>
          </a:xfrm>
        </p:spPr>
        <p:txBody>
          <a:bodyPr/>
          <a:lstStyle/>
          <a:p>
            <a:r>
              <a:rPr lang="en-US" sz="5400" dirty="0"/>
              <a:t>Characteristics of Gifted Learners  </a:t>
            </a:r>
            <a:br>
              <a:rPr lang="en-US" dirty="0"/>
            </a:br>
            <a:endParaRPr lang="en-US" sz="3200" dirty="0"/>
          </a:p>
        </p:txBody>
      </p:sp>
    </p:spTree>
    <p:extLst>
      <p:ext uri="{BB962C8B-B14F-4D97-AF65-F5344CB8AC3E}">
        <p14:creationId xmlns:p14="http://schemas.microsoft.com/office/powerpoint/2010/main" val="2411585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7076220-1DEE-4B8E-8310-743E6CA6A399}"/>
              </a:ext>
            </a:extLst>
          </p:cNvPr>
          <p:cNvSpPr>
            <a:spLocks noGrp="1"/>
          </p:cNvSpPr>
          <p:nvPr>
            <p:ph type="title"/>
          </p:nvPr>
        </p:nvSpPr>
        <p:spPr/>
        <p:txBody>
          <a:bodyPr/>
          <a:lstStyle/>
          <a:p>
            <a:r>
              <a:rPr lang="en-US" dirty="0"/>
              <a:t>Characteristics of Gifted Learners </a:t>
            </a:r>
          </a:p>
        </p:txBody>
      </p:sp>
      <p:graphicFrame>
        <p:nvGraphicFramePr>
          <p:cNvPr id="10" name="Table 9">
            <a:extLst>
              <a:ext uri="{FF2B5EF4-FFF2-40B4-BE49-F238E27FC236}">
                <a16:creationId xmlns:a16="http://schemas.microsoft.com/office/drawing/2014/main" id="{B8857FE0-14A6-4FB4-A023-86DF5C7623B0}"/>
              </a:ext>
            </a:extLst>
          </p:cNvPr>
          <p:cNvGraphicFramePr>
            <a:graphicFrameLocks noGrp="1"/>
          </p:cNvGraphicFramePr>
          <p:nvPr>
            <p:extLst>
              <p:ext uri="{D42A27DB-BD31-4B8C-83A1-F6EECF244321}">
                <p14:modId xmlns:p14="http://schemas.microsoft.com/office/powerpoint/2010/main" val="641314623"/>
              </p:ext>
            </p:extLst>
          </p:nvPr>
        </p:nvGraphicFramePr>
        <p:xfrm>
          <a:off x="1474692" y="986319"/>
          <a:ext cx="8840562" cy="4510353"/>
        </p:xfrm>
        <a:graphic>
          <a:graphicData uri="http://schemas.openxmlformats.org/drawingml/2006/table">
            <a:tbl>
              <a:tblPr firstRow="1" bandRow="1">
                <a:tableStyleId>{93296810-A885-4BE3-A3E7-6D5BEEA58F35}</a:tableStyleId>
              </a:tblPr>
              <a:tblGrid>
                <a:gridCol w="4471247">
                  <a:extLst>
                    <a:ext uri="{9D8B030D-6E8A-4147-A177-3AD203B41FA5}">
                      <a16:colId xmlns:a16="http://schemas.microsoft.com/office/drawing/2014/main" val="2323480017"/>
                    </a:ext>
                  </a:extLst>
                </a:gridCol>
                <a:gridCol w="4369315">
                  <a:extLst>
                    <a:ext uri="{9D8B030D-6E8A-4147-A177-3AD203B41FA5}">
                      <a16:colId xmlns:a16="http://schemas.microsoft.com/office/drawing/2014/main" val="2185898394"/>
                    </a:ext>
                  </a:extLst>
                </a:gridCol>
              </a:tblGrid>
              <a:tr h="663377">
                <a:tc>
                  <a:txBody>
                    <a:bodyPr/>
                    <a:lstStyle/>
                    <a:p>
                      <a:pPr algn="ctr"/>
                      <a:r>
                        <a:rPr lang="en-US" sz="2800" dirty="0"/>
                        <a:t>Intellectual</a:t>
                      </a:r>
                      <a:endParaRPr lang="en-US" sz="2800" i="0" dirty="0"/>
                    </a:p>
                  </a:txBody>
                  <a:tcPr/>
                </a:tc>
                <a:tc>
                  <a:txBody>
                    <a:bodyPr/>
                    <a:lstStyle/>
                    <a:p>
                      <a:pPr algn="ctr"/>
                      <a:r>
                        <a:rPr lang="en-US" sz="2800" dirty="0"/>
                        <a:t>Creative</a:t>
                      </a:r>
                    </a:p>
                  </a:txBody>
                  <a:tcPr/>
                </a:tc>
                <a:extLst>
                  <a:ext uri="{0D108BD9-81ED-4DB2-BD59-A6C34878D82A}">
                    <a16:rowId xmlns:a16="http://schemas.microsoft.com/office/drawing/2014/main" val="1516080820"/>
                  </a:ext>
                </a:extLst>
              </a:tr>
              <a:tr h="542763">
                <a:tc>
                  <a:txBody>
                    <a:bodyPr/>
                    <a:lstStyle/>
                    <a:p>
                      <a:pPr algn="ctr"/>
                      <a:r>
                        <a:rPr lang="en-US" sz="2000" dirty="0"/>
                        <a:t>Curious</a:t>
                      </a:r>
                    </a:p>
                  </a:txBody>
                  <a:tcPr/>
                </a:tc>
                <a:tc>
                  <a:txBody>
                    <a:bodyPr/>
                    <a:lstStyle/>
                    <a:p>
                      <a:pPr algn="ctr"/>
                      <a:r>
                        <a:rPr lang="en-US" sz="2000" dirty="0"/>
                        <a:t>Wonders</a:t>
                      </a:r>
                    </a:p>
                  </a:txBody>
                  <a:tcPr/>
                </a:tc>
                <a:extLst>
                  <a:ext uri="{0D108BD9-81ED-4DB2-BD59-A6C34878D82A}">
                    <a16:rowId xmlns:a16="http://schemas.microsoft.com/office/drawing/2014/main" val="1239985520"/>
                  </a:ext>
                </a:extLst>
              </a:tr>
              <a:tr h="542763">
                <a:tc>
                  <a:txBody>
                    <a:bodyPr/>
                    <a:lstStyle/>
                    <a:p>
                      <a:pPr algn="ctr"/>
                      <a:r>
                        <a:rPr lang="en-US" sz="2000" dirty="0"/>
                        <a:t>Complex, abstract ideas</a:t>
                      </a:r>
                    </a:p>
                  </a:txBody>
                  <a:tcPr/>
                </a:tc>
                <a:tc>
                  <a:txBody>
                    <a:bodyPr/>
                    <a:lstStyle/>
                    <a:p>
                      <a:pPr algn="ctr"/>
                      <a:r>
                        <a:rPr lang="en-US" sz="2000" dirty="0"/>
                        <a:t>Daydreams/Off-task</a:t>
                      </a:r>
                    </a:p>
                  </a:txBody>
                  <a:tcPr/>
                </a:tc>
                <a:extLst>
                  <a:ext uri="{0D108BD9-81ED-4DB2-BD59-A6C34878D82A}">
                    <a16:rowId xmlns:a16="http://schemas.microsoft.com/office/drawing/2014/main" val="3496031229"/>
                  </a:ext>
                </a:extLst>
              </a:tr>
              <a:tr h="542763">
                <a:tc>
                  <a:txBody>
                    <a:bodyPr/>
                    <a:lstStyle/>
                    <a:p>
                      <a:pPr algn="ctr"/>
                      <a:r>
                        <a:rPr lang="en-US" sz="2000" dirty="0"/>
                        <a:t>Makes connections</a:t>
                      </a:r>
                    </a:p>
                  </a:txBody>
                  <a:tcPr/>
                </a:tc>
                <a:tc>
                  <a:txBody>
                    <a:bodyPr/>
                    <a:lstStyle/>
                    <a:p>
                      <a:pPr algn="ctr"/>
                      <a:r>
                        <a:rPr lang="en-US" sz="2000" dirty="0"/>
                        <a:t>Lots of ideas</a:t>
                      </a:r>
                    </a:p>
                  </a:txBody>
                  <a:tcPr/>
                </a:tc>
                <a:extLst>
                  <a:ext uri="{0D108BD9-81ED-4DB2-BD59-A6C34878D82A}">
                    <a16:rowId xmlns:a16="http://schemas.microsoft.com/office/drawing/2014/main" val="3958855499"/>
                  </a:ext>
                </a:extLst>
              </a:tr>
              <a:tr h="542763">
                <a:tc>
                  <a:txBody>
                    <a:bodyPr/>
                    <a:lstStyle/>
                    <a:p>
                      <a:pPr algn="ctr"/>
                      <a:r>
                        <a:rPr lang="en-US" sz="2000" dirty="0"/>
                        <a:t>Intense</a:t>
                      </a:r>
                    </a:p>
                  </a:txBody>
                  <a:tcPr/>
                </a:tc>
                <a:tc>
                  <a:txBody>
                    <a:bodyPr/>
                    <a:lstStyle/>
                    <a:p>
                      <a:pPr algn="ctr"/>
                      <a:r>
                        <a:rPr lang="en-US" sz="2000" dirty="0"/>
                        <a:t>Improvises</a:t>
                      </a:r>
                    </a:p>
                  </a:txBody>
                  <a:tcPr/>
                </a:tc>
                <a:extLst>
                  <a:ext uri="{0D108BD9-81ED-4DB2-BD59-A6C34878D82A}">
                    <a16:rowId xmlns:a16="http://schemas.microsoft.com/office/drawing/2014/main" val="822890842"/>
                  </a:ext>
                </a:extLst>
              </a:tr>
              <a:tr h="542763">
                <a:tc>
                  <a:txBody>
                    <a:bodyPr/>
                    <a:lstStyle/>
                    <a:p>
                      <a:pPr algn="ctr"/>
                      <a:r>
                        <a:rPr lang="en-US" sz="2000" dirty="0"/>
                        <a:t>Guesses well</a:t>
                      </a:r>
                    </a:p>
                  </a:txBody>
                  <a:tcPr/>
                </a:tc>
                <a:tc>
                  <a:txBody>
                    <a:bodyPr/>
                    <a:lstStyle/>
                    <a:p>
                      <a:pPr algn="ctr"/>
                      <a:r>
                        <a:rPr lang="en-US" sz="2000" dirty="0"/>
                        <a:t>Intuitive</a:t>
                      </a:r>
                    </a:p>
                  </a:txBody>
                  <a:tcPr/>
                </a:tc>
                <a:extLst>
                  <a:ext uri="{0D108BD9-81ED-4DB2-BD59-A6C34878D82A}">
                    <a16:rowId xmlns:a16="http://schemas.microsoft.com/office/drawing/2014/main" val="4215802165"/>
                  </a:ext>
                </a:extLst>
              </a:tr>
              <a:tr h="542763">
                <a:tc>
                  <a:txBody>
                    <a:bodyPr/>
                    <a:lstStyle/>
                    <a:p>
                      <a:pPr algn="ctr"/>
                      <a:r>
                        <a:rPr lang="en-US" sz="2000" dirty="0"/>
                        <a:t>Sees multiple viewpoints</a:t>
                      </a:r>
                    </a:p>
                  </a:txBody>
                  <a:tcPr/>
                </a:tc>
                <a:tc>
                  <a:txBody>
                    <a:bodyPr/>
                    <a:lstStyle/>
                    <a:p>
                      <a:pPr algn="ctr"/>
                      <a:r>
                        <a:rPr lang="en-US" sz="2000" dirty="0"/>
                        <a:t>Questions mastery</a:t>
                      </a:r>
                    </a:p>
                  </a:txBody>
                  <a:tcPr/>
                </a:tc>
                <a:extLst>
                  <a:ext uri="{0D108BD9-81ED-4DB2-BD59-A6C34878D82A}">
                    <a16:rowId xmlns:a16="http://schemas.microsoft.com/office/drawing/2014/main" val="1456782156"/>
                  </a:ext>
                </a:extLst>
              </a:tr>
              <a:tr h="590398">
                <a:tc>
                  <a:txBody>
                    <a:bodyPr/>
                    <a:lstStyle/>
                    <a:p>
                      <a:pPr algn="ctr"/>
                      <a:r>
                        <a:rPr lang="en-US" sz="2000" dirty="0"/>
                        <a:t>Very original</a:t>
                      </a:r>
                    </a:p>
                  </a:txBody>
                  <a:tcPr/>
                </a:tc>
                <a:tc>
                  <a:txBody>
                    <a:bodyPr/>
                    <a:lstStyle/>
                    <a:p>
                      <a:pPr algn="ctr"/>
                      <a:r>
                        <a:rPr lang="en-US" sz="2000" dirty="0"/>
                        <a:t>Bizarre ideas/ plays with concepts</a:t>
                      </a:r>
                    </a:p>
                  </a:txBody>
                  <a:tcPr/>
                </a:tc>
                <a:extLst>
                  <a:ext uri="{0D108BD9-81ED-4DB2-BD59-A6C34878D82A}">
                    <a16:rowId xmlns:a16="http://schemas.microsoft.com/office/drawing/2014/main" val="1046733005"/>
                  </a:ext>
                </a:extLst>
              </a:tr>
            </a:tbl>
          </a:graphicData>
        </a:graphic>
      </p:graphicFrame>
    </p:spTree>
    <p:extLst>
      <p:ext uri="{BB962C8B-B14F-4D97-AF65-F5344CB8AC3E}">
        <p14:creationId xmlns:p14="http://schemas.microsoft.com/office/powerpoint/2010/main" val="124646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E6189-71D2-4D51-A96D-9804B8071FC3}"/>
              </a:ext>
            </a:extLst>
          </p:cNvPr>
          <p:cNvSpPr>
            <a:spLocks noGrp="1"/>
          </p:cNvSpPr>
          <p:nvPr>
            <p:ph type="title"/>
          </p:nvPr>
        </p:nvSpPr>
        <p:spPr/>
        <p:txBody>
          <a:bodyPr/>
          <a:lstStyle/>
          <a:p>
            <a:r>
              <a:rPr lang="en-US" dirty="0"/>
              <a:t>Characteristics of Gifted Learners </a:t>
            </a:r>
          </a:p>
        </p:txBody>
      </p:sp>
      <p:pic>
        <p:nvPicPr>
          <p:cNvPr id="1026" name="Picture 2" descr="One aspect which sets apart gifted students from their fellow classmates is their ability to make connections which others...">
            <a:extLst>
              <a:ext uri="{FF2B5EF4-FFF2-40B4-BE49-F238E27FC236}">
                <a16:creationId xmlns:a16="http://schemas.microsoft.com/office/drawing/2014/main" id="{354E0853-AB55-4609-A38E-BF7792917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900" y="828675"/>
            <a:ext cx="6934200" cy="520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892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AEDD5-F30C-4575-9264-DAE7BCA5F9A1}"/>
              </a:ext>
            </a:extLst>
          </p:cNvPr>
          <p:cNvSpPr>
            <a:spLocks noGrp="1"/>
          </p:cNvSpPr>
          <p:nvPr>
            <p:ph type="title"/>
          </p:nvPr>
        </p:nvSpPr>
        <p:spPr>
          <a:xfrm>
            <a:off x="408655" y="1741336"/>
            <a:ext cx="11263860" cy="3776058"/>
          </a:xfrm>
        </p:spPr>
        <p:txBody>
          <a:bodyPr/>
          <a:lstStyle/>
          <a:p>
            <a:r>
              <a:rPr lang="en-US" sz="4400" dirty="0"/>
              <a:t>A Current Understanding of Differentiation for Gifted Students:</a:t>
            </a:r>
          </a:p>
        </p:txBody>
      </p:sp>
      <p:sp>
        <p:nvSpPr>
          <p:cNvPr id="4" name="TextBox 3">
            <a:extLst>
              <a:ext uri="{FF2B5EF4-FFF2-40B4-BE49-F238E27FC236}">
                <a16:creationId xmlns:a16="http://schemas.microsoft.com/office/drawing/2014/main" id="{693DF6B7-0056-4698-B4EF-02FDFB0E2805}"/>
              </a:ext>
            </a:extLst>
          </p:cNvPr>
          <p:cNvSpPr txBox="1"/>
          <p:nvPr/>
        </p:nvSpPr>
        <p:spPr>
          <a:xfrm>
            <a:off x="711641" y="5822544"/>
            <a:ext cx="6146358" cy="369332"/>
          </a:xfrm>
          <a:prstGeom prst="rect">
            <a:avLst/>
          </a:prstGeom>
          <a:noFill/>
        </p:spPr>
        <p:txBody>
          <a:bodyPr wrap="square">
            <a:spAutoFit/>
          </a:bodyPr>
          <a:lstStyle/>
          <a:p>
            <a:r>
              <a:rPr lang="en-US" dirty="0">
                <a:solidFill>
                  <a:schemeClr val="bg1"/>
                </a:solidFill>
              </a:rPr>
              <a:t>From Diane Heacox and Richard Cash </a:t>
            </a:r>
          </a:p>
        </p:txBody>
      </p:sp>
    </p:spTree>
    <p:extLst>
      <p:ext uri="{BB962C8B-B14F-4D97-AF65-F5344CB8AC3E}">
        <p14:creationId xmlns:p14="http://schemas.microsoft.com/office/powerpoint/2010/main" val="2210152038"/>
      </p:ext>
    </p:extLst>
  </p:cSld>
  <p:clrMapOvr>
    <a:masterClrMapping/>
  </p:clrMapOvr>
</p:sld>
</file>

<file path=ppt/theme/theme1.xml><?xml version="1.0" encoding="utf-8"?>
<a:theme xmlns:a="http://schemas.openxmlformats.org/drawingml/2006/main" name="Office Theme">
  <a:themeElements>
    <a:clrScheme name="MDE">
      <a:dk1>
        <a:srgbClr val="000000"/>
      </a:dk1>
      <a:lt1>
        <a:srgbClr val="FFFFFF"/>
      </a:lt1>
      <a:dk2>
        <a:srgbClr val="44546A"/>
      </a:dk2>
      <a:lt2>
        <a:srgbClr val="E7E6E6"/>
      </a:lt2>
      <a:accent1>
        <a:srgbClr val="A74979"/>
      </a:accent1>
      <a:accent2>
        <a:srgbClr val="EF3A5B"/>
      </a:accent2>
      <a:accent3>
        <a:srgbClr val="A5A5A5"/>
      </a:accent3>
      <a:accent4>
        <a:srgbClr val="F3A51E"/>
      </a:accent4>
      <a:accent5>
        <a:srgbClr val="69C8C3"/>
      </a:accent5>
      <a:accent6>
        <a:srgbClr val="007FDC"/>
      </a:accent6>
      <a:hlink>
        <a:srgbClr val="20B7FF"/>
      </a:hlink>
      <a:folHlink>
        <a:srgbClr val="0053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Autofit/>
      </a:bodyPr>
      <a:lstStyle>
        <a:defPPr algn="l" fontAlgn="base">
          <a:defRPr sz="8000" b="1" dirty="0" smtClean="0">
            <a:solidFill>
              <a:srgbClr val="003B7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26915</TotalTime>
  <Words>1463</Words>
  <Application>Microsoft Macintosh PowerPoint</Application>
  <PresentationFormat>Widescreen</PresentationFormat>
  <Paragraphs>256</Paragraphs>
  <Slides>36</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Arial Black</vt:lpstr>
      <vt:lpstr>Arial Narrow</vt:lpstr>
      <vt:lpstr>Calibri</vt:lpstr>
      <vt:lpstr>Calibri Light</vt:lpstr>
      <vt:lpstr>Office Theme</vt:lpstr>
      <vt:lpstr>Literacy Support for Gifted Students </vt:lpstr>
      <vt:lpstr>State Board of Education  STRATEGIC PLAN GOALS</vt:lpstr>
      <vt:lpstr>Mississippi Department of Education</vt:lpstr>
      <vt:lpstr>Goals</vt:lpstr>
      <vt:lpstr>Session Goals </vt:lpstr>
      <vt:lpstr>Characteristics of Gifted Learners   </vt:lpstr>
      <vt:lpstr>Characteristics of Gifted Learners </vt:lpstr>
      <vt:lpstr>Characteristics of Gifted Learners </vt:lpstr>
      <vt:lpstr>A Current Understanding of Differentiation for Gifted Students:</vt:lpstr>
      <vt:lpstr>What is differentiation? </vt:lpstr>
      <vt:lpstr>Differentiation </vt:lpstr>
      <vt:lpstr>A note on Rigor </vt:lpstr>
      <vt:lpstr>Differentiation for Gifted Students </vt:lpstr>
      <vt:lpstr>Differentiation for Gifted Students</vt:lpstr>
      <vt:lpstr>Differentiation for Gifted Students </vt:lpstr>
      <vt:lpstr>What Might this Look Like? </vt:lpstr>
      <vt:lpstr>PowerPoint Presentation</vt:lpstr>
      <vt:lpstr>Supporting Gifted Readers </vt:lpstr>
      <vt:lpstr>Who are Gifted Readers? </vt:lpstr>
      <vt:lpstr>Who are Gifted Readers? </vt:lpstr>
      <vt:lpstr>Strategies Supporting Gifted Readers </vt:lpstr>
      <vt:lpstr>Book Talk</vt:lpstr>
      <vt:lpstr>Three Concepts in  Supporting Gifted Readers</vt:lpstr>
      <vt:lpstr>Concept One </vt:lpstr>
      <vt:lpstr>Concept Two</vt:lpstr>
      <vt:lpstr>Concept Three </vt:lpstr>
      <vt:lpstr>PowerPoint Presentation</vt:lpstr>
      <vt:lpstr>PowerPoint Presentation</vt:lpstr>
      <vt:lpstr>Book Selection</vt:lpstr>
      <vt:lpstr>Types of Books for Gifted Learners</vt:lpstr>
      <vt:lpstr>Some Teacher Favorites…</vt:lpstr>
      <vt:lpstr>PowerPoint Presentation</vt:lpstr>
      <vt:lpstr>Resources and References </vt:lpstr>
      <vt:lpstr>Resources and References</vt:lpstr>
      <vt:lpstr>Resources </vt:lpstr>
      <vt:lpstr>Mat Sheriff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Melissa Banks</dc:creator>
  <cp:keywords/>
  <dc:description/>
  <cp:lastModifiedBy>Anna Gillentine Gillentine</cp:lastModifiedBy>
  <cp:revision>13</cp:revision>
  <cp:lastPrinted>2021-11-30T20:54:02Z</cp:lastPrinted>
  <dcterms:created xsi:type="dcterms:W3CDTF">2020-12-28T15:17:46Z</dcterms:created>
  <dcterms:modified xsi:type="dcterms:W3CDTF">2021-12-08T15:59:00Z</dcterms:modified>
  <cp:category/>
</cp:coreProperties>
</file>