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1" r:id="rId1"/>
  </p:sldMasterIdLst>
  <p:notesMasterIdLst>
    <p:notesMasterId r:id="rId22"/>
  </p:notesMasterIdLst>
  <p:sldIdLst>
    <p:sldId id="256" r:id="rId2"/>
    <p:sldId id="267" r:id="rId3"/>
    <p:sldId id="269" r:id="rId4"/>
    <p:sldId id="274" r:id="rId5"/>
    <p:sldId id="257" r:id="rId6"/>
    <p:sldId id="266" r:id="rId7"/>
    <p:sldId id="275" r:id="rId8"/>
    <p:sldId id="258" r:id="rId9"/>
    <p:sldId id="268" r:id="rId10"/>
    <p:sldId id="259" r:id="rId11"/>
    <p:sldId id="260" r:id="rId12"/>
    <p:sldId id="272" r:id="rId13"/>
    <p:sldId id="261" r:id="rId14"/>
    <p:sldId id="271" r:id="rId15"/>
    <p:sldId id="262" r:id="rId16"/>
    <p:sldId id="263" r:id="rId17"/>
    <p:sldId id="264" r:id="rId18"/>
    <p:sldId id="265" r:id="rId19"/>
    <p:sldId id="273"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01"/>
    <p:restoredTop sz="94583"/>
  </p:normalViewPr>
  <p:slideViewPr>
    <p:cSldViewPr snapToGrid="0" snapToObjects="1">
      <p:cViewPr varScale="1">
        <p:scale>
          <a:sx n="118" d="100"/>
          <a:sy n="118" d="100"/>
        </p:scale>
        <p:origin x="3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3B242E-4901-354C-9FBD-B26C4F0AE74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0183FC08-9D51-6A4A-999C-59615EC9B24D}">
      <dgm:prSet phldrT="[Text]"/>
      <dgm:spPr>
        <a:solidFill>
          <a:schemeClr val="accent5">
            <a:lumMod val="75000"/>
          </a:schemeClr>
        </a:solidFill>
      </dgm:spPr>
      <dgm:t>
        <a:bodyPr/>
        <a:lstStyle/>
        <a:p>
          <a:r>
            <a:rPr lang="en-US" dirty="0"/>
            <a:t>Galinsky’s Seven Essential Life Skills</a:t>
          </a:r>
        </a:p>
      </dgm:t>
    </dgm:pt>
    <dgm:pt modelId="{D7AAFAFC-0146-1A42-BE44-70201770A5DA}" type="parTrans" cxnId="{5EDABCE7-D0EE-9D49-8747-9EB21304873A}">
      <dgm:prSet/>
      <dgm:spPr/>
      <dgm:t>
        <a:bodyPr/>
        <a:lstStyle/>
        <a:p>
          <a:endParaRPr lang="en-US"/>
        </a:p>
      </dgm:t>
    </dgm:pt>
    <dgm:pt modelId="{B1FD8651-0038-6044-BE39-1D4F8EB96379}" type="sibTrans" cxnId="{5EDABCE7-D0EE-9D49-8747-9EB21304873A}">
      <dgm:prSet/>
      <dgm:spPr/>
      <dgm:t>
        <a:bodyPr/>
        <a:lstStyle/>
        <a:p>
          <a:endParaRPr lang="en-US"/>
        </a:p>
      </dgm:t>
    </dgm:pt>
    <dgm:pt modelId="{0F1F33A0-E8EA-3441-BC37-96947810543B}">
      <dgm:prSet/>
      <dgm:spPr>
        <a:solidFill>
          <a:schemeClr val="accent5">
            <a:lumMod val="75000"/>
          </a:schemeClr>
        </a:solidFill>
      </dgm:spPr>
      <dgm:t>
        <a:bodyPr/>
        <a:lstStyle/>
        <a:p>
          <a:r>
            <a:rPr lang="en-US" dirty="0"/>
            <a:t>Life Skills and Their Pivotal Role in Learning to Read</a:t>
          </a:r>
        </a:p>
      </dgm:t>
    </dgm:pt>
    <dgm:pt modelId="{11A2C6C7-9BD0-3747-9716-199FBE714885}" type="parTrans" cxnId="{75A9376B-142D-584C-812C-61D557FD4677}">
      <dgm:prSet/>
      <dgm:spPr/>
      <dgm:t>
        <a:bodyPr/>
        <a:lstStyle/>
        <a:p>
          <a:endParaRPr lang="en-US"/>
        </a:p>
      </dgm:t>
    </dgm:pt>
    <dgm:pt modelId="{0F8C838F-4193-B846-8FED-95BDAFBFC892}" type="sibTrans" cxnId="{75A9376B-142D-584C-812C-61D557FD4677}">
      <dgm:prSet/>
      <dgm:spPr/>
      <dgm:t>
        <a:bodyPr/>
        <a:lstStyle/>
        <a:p>
          <a:endParaRPr lang="en-US"/>
        </a:p>
      </dgm:t>
    </dgm:pt>
    <dgm:pt modelId="{BA42C8C4-17B2-3840-BDDE-FFEEAF1262DC}">
      <dgm:prSet/>
      <dgm:spPr>
        <a:solidFill>
          <a:schemeClr val="accent5">
            <a:lumMod val="75000"/>
          </a:schemeClr>
        </a:solidFill>
      </dgm:spPr>
      <dgm:t>
        <a:bodyPr/>
        <a:lstStyle/>
        <a:p>
          <a:r>
            <a:rPr lang="en-US" dirty="0"/>
            <a:t>Promoting Executive Function-based Life Skills During the Reading Block</a:t>
          </a:r>
        </a:p>
      </dgm:t>
    </dgm:pt>
    <dgm:pt modelId="{4852ECCF-495C-844E-ABCA-CC5510AD0FD7}" type="parTrans" cxnId="{9AA1AE4B-195E-2148-A8C5-ECF573DA27B3}">
      <dgm:prSet/>
      <dgm:spPr/>
      <dgm:t>
        <a:bodyPr/>
        <a:lstStyle/>
        <a:p>
          <a:endParaRPr lang="en-US"/>
        </a:p>
      </dgm:t>
    </dgm:pt>
    <dgm:pt modelId="{62D853EE-0662-5E49-8F6C-229D92F79BF7}" type="sibTrans" cxnId="{9AA1AE4B-195E-2148-A8C5-ECF573DA27B3}">
      <dgm:prSet/>
      <dgm:spPr/>
      <dgm:t>
        <a:bodyPr/>
        <a:lstStyle/>
        <a:p>
          <a:endParaRPr lang="en-US"/>
        </a:p>
      </dgm:t>
    </dgm:pt>
    <dgm:pt modelId="{77727DC0-314E-4643-A4F8-60EE1DA61898}" type="pres">
      <dgm:prSet presAssocID="{2B3B242E-4901-354C-9FBD-B26C4F0AE748}" presName="linear" presStyleCnt="0">
        <dgm:presLayoutVars>
          <dgm:dir/>
          <dgm:animLvl val="lvl"/>
          <dgm:resizeHandles val="exact"/>
        </dgm:presLayoutVars>
      </dgm:prSet>
      <dgm:spPr/>
    </dgm:pt>
    <dgm:pt modelId="{9DDE9635-CEA4-334E-B874-C7A78F970C04}" type="pres">
      <dgm:prSet presAssocID="{0183FC08-9D51-6A4A-999C-59615EC9B24D}" presName="parentLin" presStyleCnt="0"/>
      <dgm:spPr/>
    </dgm:pt>
    <dgm:pt modelId="{E076D334-7983-EA44-AB1E-FF58F53DCFB6}" type="pres">
      <dgm:prSet presAssocID="{0183FC08-9D51-6A4A-999C-59615EC9B24D}" presName="parentLeftMargin" presStyleLbl="node1" presStyleIdx="0" presStyleCnt="3"/>
      <dgm:spPr/>
    </dgm:pt>
    <dgm:pt modelId="{6C656687-939B-084E-8BC5-1879BEB30E5A}" type="pres">
      <dgm:prSet presAssocID="{0183FC08-9D51-6A4A-999C-59615EC9B24D}" presName="parentText" presStyleLbl="node1" presStyleIdx="0" presStyleCnt="3">
        <dgm:presLayoutVars>
          <dgm:chMax val="0"/>
          <dgm:bulletEnabled val="1"/>
        </dgm:presLayoutVars>
      </dgm:prSet>
      <dgm:spPr/>
    </dgm:pt>
    <dgm:pt modelId="{6D66D4A8-3F25-E640-8526-E2DE0BF4A5AA}" type="pres">
      <dgm:prSet presAssocID="{0183FC08-9D51-6A4A-999C-59615EC9B24D}" presName="negativeSpace" presStyleCnt="0"/>
      <dgm:spPr/>
    </dgm:pt>
    <dgm:pt modelId="{999EAC5A-E862-F246-B3B7-72A5E07528D9}" type="pres">
      <dgm:prSet presAssocID="{0183FC08-9D51-6A4A-999C-59615EC9B24D}" presName="childText" presStyleLbl="conFgAcc1" presStyleIdx="0" presStyleCnt="3">
        <dgm:presLayoutVars>
          <dgm:bulletEnabled val="1"/>
        </dgm:presLayoutVars>
      </dgm:prSet>
      <dgm:spPr/>
    </dgm:pt>
    <dgm:pt modelId="{763E1C0C-A3AE-2E4B-869C-9C0B2C741373}" type="pres">
      <dgm:prSet presAssocID="{B1FD8651-0038-6044-BE39-1D4F8EB96379}" presName="spaceBetweenRectangles" presStyleCnt="0"/>
      <dgm:spPr/>
    </dgm:pt>
    <dgm:pt modelId="{66303F0F-8980-EF4F-8DBB-827790388708}" type="pres">
      <dgm:prSet presAssocID="{0F1F33A0-E8EA-3441-BC37-96947810543B}" presName="parentLin" presStyleCnt="0"/>
      <dgm:spPr/>
    </dgm:pt>
    <dgm:pt modelId="{D8D53ABC-3FE3-7A4B-8AE5-337B5AFC365E}" type="pres">
      <dgm:prSet presAssocID="{0F1F33A0-E8EA-3441-BC37-96947810543B}" presName="parentLeftMargin" presStyleLbl="node1" presStyleIdx="0" presStyleCnt="3"/>
      <dgm:spPr/>
    </dgm:pt>
    <dgm:pt modelId="{3733E5C9-5BC2-DD48-87DA-FA5ECDE62698}" type="pres">
      <dgm:prSet presAssocID="{0F1F33A0-E8EA-3441-BC37-96947810543B}" presName="parentText" presStyleLbl="node1" presStyleIdx="1" presStyleCnt="3">
        <dgm:presLayoutVars>
          <dgm:chMax val="0"/>
          <dgm:bulletEnabled val="1"/>
        </dgm:presLayoutVars>
      </dgm:prSet>
      <dgm:spPr/>
    </dgm:pt>
    <dgm:pt modelId="{2B20D0D6-C0A4-CC4D-8C2E-82F6915983DE}" type="pres">
      <dgm:prSet presAssocID="{0F1F33A0-E8EA-3441-BC37-96947810543B}" presName="negativeSpace" presStyleCnt="0"/>
      <dgm:spPr/>
    </dgm:pt>
    <dgm:pt modelId="{926F65B2-7D9C-4449-9D95-F2EFF647EE01}" type="pres">
      <dgm:prSet presAssocID="{0F1F33A0-E8EA-3441-BC37-96947810543B}" presName="childText" presStyleLbl="conFgAcc1" presStyleIdx="1" presStyleCnt="3">
        <dgm:presLayoutVars>
          <dgm:bulletEnabled val="1"/>
        </dgm:presLayoutVars>
      </dgm:prSet>
      <dgm:spPr/>
    </dgm:pt>
    <dgm:pt modelId="{06AB5588-C0D7-8C49-AE9E-DF61E1597474}" type="pres">
      <dgm:prSet presAssocID="{0F8C838F-4193-B846-8FED-95BDAFBFC892}" presName="spaceBetweenRectangles" presStyleCnt="0"/>
      <dgm:spPr/>
    </dgm:pt>
    <dgm:pt modelId="{96269DC7-D9B9-8F48-B0AE-658B318F1F72}" type="pres">
      <dgm:prSet presAssocID="{BA42C8C4-17B2-3840-BDDE-FFEEAF1262DC}" presName="parentLin" presStyleCnt="0"/>
      <dgm:spPr/>
    </dgm:pt>
    <dgm:pt modelId="{33F5F729-7F1A-C34C-8D29-D1E9A163090B}" type="pres">
      <dgm:prSet presAssocID="{BA42C8C4-17B2-3840-BDDE-FFEEAF1262DC}" presName="parentLeftMargin" presStyleLbl="node1" presStyleIdx="1" presStyleCnt="3"/>
      <dgm:spPr/>
    </dgm:pt>
    <dgm:pt modelId="{0DF86FD3-431F-3740-81A3-181756FB49A5}" type="pres">
      <dgm:prSet presAssocID="{BA42C8C4-17B2-3840-BDDE-FFEEAF1262DC}" presName="parentText" presStyleLbl="node1" presStyleIdx="2" presStyleCnt="3">
        <dgm:presLayoutVars>
          <dgm:chMax val="0"/>
          <dgm:bulletEnabled val="1"/>
        </dgm:presLayoutVars>
      </dgm:prSet>
      <dgm:spPr/>
    </dgm:pt>
    <dgm:pt modelId="{79D5E99F-8678-6D4A-A3CC-F433648646A6}" type="pres">
      <dgm:prSet presAssocID="{BA42C8C4-17B2-3840-BDDE-FFEEAF1262DC}" presName="negativeSpace" presStyleCnt="0"/>
      <dgm:spPr/>
    </dgm:pt>
    <dgm:pt modelId="{75159317-7746-C04A-A987-5950D1C63AE0}" type="pres">
      <dgm:prSet presAssocID="{BA42C8C4-17B2-3840-BDDE-FFEEAF1262DC}" presName="childText" presStyleLbl="conFgAcc1" presStyleIdx="2" presStyleCnt="3">
        <dgm:presLayoutVars>
          <dgm:bulletEnabled val="1"/>
        </dgm:presLayoutVars>
      </dgm:prSet>
      <dgm:spPr/>
    </dgm:pt>
  </dgm:ptLst>
  <dgm:cxnLst>
    <dgm:cxn modelId="{36AF4E0F-3630-B54A-AA7E-348C3E096BD5}" type="presOf" srcId="{0F1F33A0-E8EA-3441-BC37-96947810543B}" destId="{3733E5C9-5BC2-DD48-87DA-FA5ECDE62698}" srcOrd="1" destOrd="0" presId="urn:microsoft.com/office/officeart/2005/8/layout/list1"/>
    <dgm:cxn modelId="{50EA9E47-DD06-DB44-8EA0-E814CB6D427E}" type="presOf" srcId="{2B3B242E-4901-354C-9FBD-B26C4F0AE748}" destId="{77727DC0-314E-4643-A4F8-60EE1DA61898}" srcOrd="0" destOrd="0" presId="urn:microsoft.com/office/officeart/2005/8/layout/list1"/>
    <dgm:cxn modelId="{0F976048-EC11-BE41-9314-CF2D614D2DC6}" type="presOf" srcId="{0183FC08-9D51-6A4A-999C-59615EC9B24D}" destId="{E076D334-7983-EA44-AB1E-FF58F53DCFB6}" srcOrd="0" destOrd="0" presId="urn:microsoft.com/office/officeart/2005/8/layout/list1"/>
    <dgm:cxn modelId="{9AA1AE4B-195E-2148-A8C5-ECF573DA27B3}" srcId="{2B3B242E-4901-354C-9FBD-B26C4F0AE748}" destId="{BA42C8C4-17B2-3840-BDDE-FFEEAF1262DC}" srcOrd="2" destOrd="0" parTransId="{4852ECCF-495C-844E-ABCA-CC5510AD0FD7}" sibTransId="{62D853EE-0662-5E49-8F6C-229D92F79BF7}"/>
    <dgm:cxn modelId="{75A9376B-142D-584C-812C-61D557FD4677}" srcId="{2B3B242E-4901-354C-9FBD-B26C4F0AE748}" destId="{0F1F33A0-E8EA-3441-BC37-96947810543B}" srcOrd="1" destOrd="0" parTransId="{11A2C6C7-9BD0-3747-9716-199FBE714885}" sibTransId="{0F8C838F-4193-B846-8FED-95BDAFBFC892}"/>
    <dgm:cxn modelId="{871DDF8F-45F4-474C-A024-175A6BD0ED61}" type="presOf" srcId="{BA42C8C4-17B2-3840-BDDE-FFEEAF1262DC}" destId="{33F5F729-7F1A-C34C-8D29-D1E9A163090B}" srcOrd="0" destOrd="0" presId="urn:microsoft.com/office/officeart/2005/8/layout/list1"/>
    <dgm:cxn modelId="{CEB36D9B-0582-9E47-854F-37EEA9094D28}" type="presOf" srcId="{0183FC08-9D51-6A4A-999C-59615EC9B24D}" destId="{6C656687-939B-084E-8BC5-1879BEB30E5A}" srcOrd="1" destOrd="0" presId="urn:microsoft.com/office/officeart/2005/8/layout/list1"/>
    <dgm:cxn modelId="{000ACDC1-C010-6741-92D9-DE8B9234AD00}" type="presOf" srcId="{BA42C8C4-17B2-3840-BDDE-FFEEAF1262DC}" destId="{0DF86FD3-431F-3740-81A3-181756FB49A5}" srcOrd="1" destOrd="0" presId="urn:microsoft.com/office/officeart/2005/8/layout/list1"/>
    <dgm:cxn modelId="{5EDABCE7-D0EE-9D49-8747-9EB21304873A}" srcId="{2B3B242E-4901-354C-9FBD-B26C4F0AE748}" destId="{0183FC08-9D51-6A4A-999C-59615EC9B24D}" srcOrd="0" destOrd="0" parTransId="{D7AAFAFC-0146-1A42-BE44-70201770A5DA}" sibTransId="{B1FD8651-0038-6044-BE39-1D4F8EB96379}"/>
    <dgm:cxn modelId="{2E58A2F6-B3B3-D049-815F-CA10DD76DB6F}" type="presOf" srcId="{0F1F33A0-E8EA-3441-BC37-96947810543B}" destId="{D8D53ABC-3FE3-7A4B-8AE5-337B5AFC365E}" srcOrd="0" destOrd="0" presId="urn:microsoft.com/office/officeart/2005/8/layout/list1"/>
    <dgm:cxn modelId="{13EB56AA-2DD5-D64C-8DD3-D4169450C13D}" type="presParOf" srcId="{77727DC0-314E-4643-A4F8-60EE1DA61898}" destId="{9DDE9635-CEA4-334E-B874-C7A78F970C04}" srcOrd="0" destOrd="0" presId="urn:microsoft.com/office/officeart/2005/8/layout/list1"/>
    <dgm:cxn modelId="{E18A56CE-7776-5944-9D9E-E19465349D65}" type="presParOf" srcId="{9DDE9635-CEA4-334E-B874-C7A78F970C04}" destId="{E076D334-7983-EA44-AB1E-FF58F53DCFB6}" srcOrd="0" destOrd="0" presId="urn:microsoft.com/office/officeart/2005/8/layout/list1"/>
    <dgm:cxn modelId="{6F9DBA2C-1B02-BB47-B913-239B28F5B35F}" type="presParOf" srcId="{9DDE9635-CEA4-334E-B874-C7A78F970C04}" destId="{6C656687-939B-084E-8BC5-1879BEB30E5A}" srcOrd="1" destOrd="0" presId="urn:microsoft.com/office/officeart/2005/8/layout/list1"/>
    <dgm:cxn modelId="{C31EFB82-EB82-4B45-A97B-8735C319D609}" type="presParOf" srcId="{77727DC0-314E-4643-A4F8-60EE1DA61898}" destId="{6D66D4A8-3F25-E640-8526-E2DE0BF4A5AA}" srcOrd="1" destOrd="0" presId="urn:microsoft.com/office/officeart/2005/8/layout/list1"/>
    <dgm:cxn modelId="{66255454-36CA-7D4C-9AC3-DEC4928C601D}" type="presParOf" srcId="{77727DC0-314E-4643-A4F8-60EE1DA61898}" destId="{999EAC5A-E862-F246-B3B7-72A5E07528D9}" srcOrd="2" destOrd="0" presId="urn:microsoft.com/office/officeart/2005/8/layout/list1"/>
    <dgm:cxn modelId="{E55258C4-DCAF-BF47-82D7-8C8F58CB9A75}" type="presParOf" srcId="{77727DC0-314E-4643-A4F8-60EE1DA61898}" destId="{763E1C0C-A3AE-2E4B-869C-9C0B2C741373}" srcOrd="3" destOrd="0" presId="urn:microsoft.com/office/officeart/2005/8/layout/list1"/>
    <dgm:cxn modelId="{D8BA1252-141A-CA4C-9C1D-0233E46A1829}" type="presParOf" srcId="{77727DC0-314E-4643-A4F8-60EE1DA61898}" destId="{66303F0F-8980-EF4F-8DBB-827790388708}" srcOrd="4" destOrd="0" presId="urn:microsoft.com/office/officeart/2005/8/layout/list1"/>
    <dgm:cxn modelId="{434DEBC0-B157-544B-9F12-35DE7F5AAF8D}" type="presParOf" srcId="{66303F0F-8980-EF4F-8DBB-827790388708}" destId="{D8D53ABC-3FE3-7A4B-8AE5-337B5AFC365E}" srcOrd="0" destOrd="0" presId="urn:microsoft.com/office/officeart/2005/8/layout/list1"/>
    <dgm:cxn modelId="{552497FB-635D-D440-AF40-1BA84C8EC0C6}" type="presParOf" srcId="{66303F0F-8980-EF4F-8DBB-827790388708}" destId="{3733E5C9-5BC2-DD48-87DA-FA5ECDE62698}" srcOrd="1" destOrd="0" presId="urn:microsoft.com/office/officeart/2005/8/layout/list1"/>
    <dgm:cxn modelId="{977B61B9-4320-7244-99DE-3908018C031D}" type="presParOf" srcId="{77727DC0-314E-4643-A4F8-60EE1DA61898}" destId="{2B20D0D6-C0A4-CC4D-8C2E-82F6915983DE}" srcOrd="5" destOrd="0" presId="urn:microsoft.com/office/officeart/2005/8/layout/list1"/>
    <dgm:cxn modelId="{56A6D1F2-A33A-3147-9BB3-2BBE0553A130}" type="presParOf" srcId="{77727DC0-314E-4643-A4F8-60EE1DA61898}" destId="{926F65B2-7D9C-4449-9D95-F2EFF647EE01}" srcOrd="6" destOrd="0" presId="urn:microsoft.com/office/officeart/2005/8/layout/list1"/>
    <dgm:cxn modelId="{7D6F0A91-56DD-4D41-B338-D65B1700DE41}" type="presParOf" srcId="{77727DC0-314E-4643-A4F8-60EE1DA61898}" destId="{06AB5588-C0D7-8C49-AE9E-DF61E1597474}" srcOrd="7" destOrd="0" presId="urn:microsoft.com/office/officeart/2005/8/layout/list1"/>
    <dgm:cxn modelId="{2FC6F0B1-9814-4241-8600-9AB099368672}" type="presParOf" srcId="{77727DC0-314E-4643-A4F8-60EE1DA61898}" destId="{96269DC7-D9B9-8F48-B0AE-658B318F1F72}" srcOrd="8" destOrd="0" presId="urn:microsoft.com/office/officeart/2005/8/layout/list1"/>
    <dgm:cxn modelId="{45BCFE1F-DB6C-CB4D-825B-98E3CDC7C57E}" type="presParOf" srcId="{96269DC7-D9B9-8F48-B0AE-658B318F1F72}" destId="{33F5F729-7F1A-C34C-8D29-D1E9A163090B}" srcOrd="0" destOrd="0" presId="urn:microsoft.com/office/officeart/2005/8/layout/list1"/>
    <dgm:cxn modelId="{7C99EC37-6505-5846-8B34-1D83D34E5A46}" type="presParOf" srcId="{96269DC7-D9B9-8F48-B0AE-658B318F1F72}" destId="{0DF86FD3-431F-3740-81A3-181756FB49A5}" srcOrd="1" destOrd="0" presId="urn:microsoft.com/office/officeart/2005/8/layout/list1"/>
    <dgm:cxn modelId="{AD50A505-864B-E84B-8A9B-A151CC1E457D}" type="presParOf" srcId="{77727DC0-314E-4643-A4F8-60EE1DA61898}" destId="{79D5E99F-8678-6D4A-A3CC-F433648646A6}" srcOrd="9" destOrd="0" presId="urn:microsoft.com/office/officeart/2005/8/layout/list1"/>
    <dgm:cxn modelId="{FCC2445D-49A6-4C49-B42E-B0A1C2CF8D84}" type="presParOf" srcId="{77727DC0-314E-4643-A4F8-60EE1DA61898}" destId="{75159317-7746-C04A-A987-5950D1C63AE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EAC5A-E862-F246-B3B7-72A5E07528D9}">
      <dsp:nvSpPr>
        <dsp:cNvPr id="0" name=""/>
        <dsp:cNvSpPr/>
      </dsp:nvSpPr>
      <dsp:spPr>
        <a:xfrm>
          <a:off x="0" y="1875599"/>
          <a:ext cx="8721725" cy="7056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656687-939B-084E-8BC5-1879BEB30E5A}">
      <dsp:nvSpPr>
        <dsp:cNvPr id="0" name=""/>
        <dsp:cNvSpPr/>
      </dsp:nvSpPr>
      <dsp:spPr>
        <a:xfrm>
          <a:off x="436086" y="1462319"/>
          <a:ext cx="6105207" cy="826560"/>
        </a:xfrm>
        <a:prstGeom prst="roundRect">
          <a:avLst/>
        </a:prstGeom>
        <a:solidFill>
          <a:schemeClr val="accent5">
            <a:lumMod val="7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762" tIns="0" rIns="230762" bIns="0" numCol="1" spcCol="1270" anchor="ctr" anchorCtr="0">
          <a:noAutofit/>
        </a:bodyPr>
        <a:lstStyle/>
        <a:p>
          <a:pPr marL="0" lvl="0" indent="0" algn="l" defTabSz="1244600">
            <a:lnSpc>
              <a:spcPct val="90000"/>
            </a:lnSpc>
            <a:spcBef>
              <a:spcPct val="0"/>
            </a:spcBef>
            <a:spcAft>
              <a:spcPct val="35000"/>
            </a:spcAft>
            <a:buNone/>
          </a:pPr>
          <a:r>
            <a:rPr lang="en-US" sz="2800" kern="1200" dirty="0"/>
            <a:t>Galinsky’s Seven Essential Life Skills</a:t>
          </a:r>
        </a:p>
      </dsp:txBody>
      <dsp:txXfrm>
        <a:off x="476435" y="1502668"/>
        <a:ext cx="6024509" cy="745862"/>
      </dsp:txXfrm>
    </dsp:sp>
    <dsp:sp modelId="{926F65B2-7D9C-4449-9D95-F2EFF647EE01}">
      <dsp:nvSpPr>
        <dsp:cNvPr id="0" name=""/>
        <dsp:cNvSpPr/>
      </dsp:nvSpPr>
      <dsp:spPr>
        <a:xfrm>
          <a:off x="0" y="3145680"/>
          <a:ext cx="8721725" cy="7056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33E5C9-5BC2-DD48-87DA-FA5ECDE62698}">
      <dsp:nvSpPr>
        <dsp:cNvPr id="0" name=""/>
        <dsp:cNvSpPr/>
      </dsp:nvSpPr>
      <dsp:spPr>
        <a:xfrm>
          <a:off x="436086" y="2732399"/>
          <a:ext cx="6105207" cy="826560"/>
        </a:xfrm>
        <a:prstGeom prst="roundRect">
          <a:avLst/>
        </a:prstGeom>
        <a:solidFill>
          <a:schemeClr val="accent5">
            <a:lumMod val="7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762" tIns="0" rIns="230762" bIns="0" numCol="1" spcCol="1270" anchor="ctr" anchorCtr="0">
          <a:noAutofit/>
        </a:bodyPr>
        <a:lstStyle/>
        <a:p>
          <a:pPr marL="0" lvl="0" indent="0" algn="l" defTabSz="1244600">
            <a:lnSpc>
              <a:spcPct val="90000"/>
            </a:lnSpc>
            <a:spcBef>
              <a:spcPct val="0"/>
            </a:spcBef>
            <a:spcAft>
              <a:spcPct val="35000"/>
            </a:spcAft>
            <a:buNone/>
          </a:pPr>
          <a:r>
            <a:rPr lang="en-US" sz="2800" kern="1200" dirty="0"/>
            <a:t>Life Skills and Their Pivotal Role in Learning to Read</a:t>
          </a:r>
        </a:p>
      </dsp:txBody>
      <dsp:txXfrm>
        <a:off x="476435" y="2772748"/>
        <a:ext cx="6024509" cy="745862"/>
      </dsp:txXfrm>
    </dsp:sp>
    <dsp:sp modelId="{75159317-7746-C04A-A987-5950D1C63AE0}">
      <dsp:nvSpPr>
        <dsp:cNvPr id="0" name=""/>
        <dsp:cNvSpPr/>
      </dsp:nvSpPr>
      <dsp:spPr>
        <a:xfrm>
          <a:off x="0" y="4415760"/>
          <a:ext cx="8721725" cy="7056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86FD3-431F-3740-81A3-181756FB49A5}">
      <dsp:nvSpPr>
        <dsp:cNvPr id="0" name=""/>
        <dsp:cNvSpPr/>
      </dsp:nvSpPr>
      <dsp:spPr>
        <a:xfrm>
          <a:off x="436086" y="4002480"/>
          <a:ext cx="6105207" cy="826560"/>
        </a:xfrm>
        <a:prstGeom prst="roundRect">
          <a:avLst/>
        </a:prstGeom>
        <a:solidFill>
          <a:schemeClr val="accent5">
            <a:lumMod val="7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762" tIns="0" rIns="230762" bIns="0" numCol="1" spcCol="1270" anchor="ctr" anchorCtr="0">
          <a:noAutofit/>
        </a:bodyPr>
        <a:lstStyle/>
        <a:p>
          <a:pPr marL="0" lvl="0" indent="0" algn="l" defTabSz="1244600">
            <a:lnSpc>
              <a:spcPct val="90000"/>
            </a:lnSpc>
            <a:spcBef>
              <a:spcPct val="0"/>
            </a:spcBef>
            <a:spcAft>
              <a:spcPct val="35000"/>
            </a:spcAft>
            <a:buNone/>
          </a:pPr>
          <a:r>
            <a:rPr lang="en-US" sz="2800" kern="1200" dirty="0"/>
            <a:t>Promoting Executive Function-based Life Skills During the Reading Block</a:t>
          </a:r>
        </a:p>
      </dsp:txBody>
      <dsp:txXfrm>
        <a:off x="476435" y="4042829"/>
        <a:ext cx="6024509"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FECA7-DFBC-5342-8DBB-0AAA985B1CAB}"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6184C-6258-EF49-BEAE-9B82872EF5F0}" type="slidenum">
              <a:rPr lang="en-US" smtClean="0"/>
              <a:t>‹#›</a:t>
            </a:fld>
            <a:endParaRPr lang="en-US"/>
          </a:p>
        </p:txBody>
      </p:sp>
    </p:spTree>
    <p:extLst>
      <p:ext uri="{BB962C8B-B14F-4D97-AF65-F5344CB8AC3E}">
        <p14:creationId xmlns:p14="http://schemas.microsoft.com/office/powerpoint/2010/main" val="293493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a:t>
            </a:r>
          </a:p>
          <a:p>
            <a:pPr marL="171450" indent="-171450">
              <a:buFont typeface="Arial" panose="020B0604020202020204" pitchFamily="34" charset="0"/>
              <a:buChar char="•"/>
            </a:pPr>
            <a:r>
              <a:rPr lang="en-US" dirty="0"/>
              <a:t>This presentation will follow a structure progressing from the conception of the skill, to the role that skill plays in reading, to practical application in reading classrooms. </a:t>
            </a:r>
          </a:p>
          <a:p>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2</a:t>
            </a:fld>
            <a:endParaRPr lang="en-US"/>
          </a:p>
        </p:txBody>
      </p:sp>
    </p:spTree>
    <p:extLst>
      <p:ext uri="{BB962C8B-B14F-4D97-AF65-F5344CB8AC3E}">
        <p14:creationId xmlns:p14="http://schemas.microsoft.com/office/powerpoint/2010/main" val="356799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slide 9 Communication and point out how the activities require students to analyze and evaluate.</a:t>
            </a:r>
          </a:p>
        </p:txBody>
      </p:sp>
      <p:sp>
        <p:nvSpPr>
          <p:cNvPr id="4" name="Slide Number Placeholder 3"/>
          <p:cNvSpPr>
            <a:spLocks noGrp="1"/>
          </p:cNvSpPr>
          <p:nvPr>
            <p:ph type="sldNum" sz="quarter" idx="5"/>
          </p:nvPr>
        </p:nvSpPr>
        <p:spPr/>
        <p:txBody>
          <a:bodyPr/>
          <a:lstStyle/>
          <a:p>
            <a:fld id="{6CA6184C-6258-EF49-BEAE-9B82872EF5F0}" type="slidenum">
              <a:rPr lang="en-US" smtClean="0"/>
              <a:t>15</a:t>
            </a:fld>
            <a:endParaRPr lang="en-US"/>
          </a:p>
        </p:txBody>
      </p:sp>
    </p:spTree>
    <p:extLst>
      <p:ext uri="{BB962C8B-B14F-4D97-AF65-F5344CB8AC3E}">
        <p14:creationId xmlns:p14="http://schemas.microsoft.com/office/powerpoint/2010/main" val="327888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slide 10, Danny had an opportunity to continue taking on the challenge and succeed or give up and cope by playing with the slime instead. </a:t>
            </a:r>
          </a:p>
        </p:txBody>
      </p:sp>
      <p:sp>
        <p:nvSpPr>
          <p:cNvPr id="4" name="Slide Number Placeholder 3"/>
          <p:cNvSpPr>
            <a:spLocks noGrp="1"/>
          </p:cNvSpPr>
          <p:nvPr>
            <p:ph type="sldNum" sz="quarter" idx="5"/>
          </p:nvPr>
        </p:nvSpPr>
        <p:spPr/>
        <p:txBody>
          <a:bodyPr/>
          <a:lstStyle/>
          <a:p>
            <a:fld id="{6CA6184C-6258-EF49-BEAE-9B82872EF5F0}" type="slidenum">
              <a:rPr lang="en-US" smtClean="0"/>
              <a:t>16</a:t>
            </a:fld>
            <a:endParaRPr lang="en-US"/>
          </a:p>
        </p:txBody>
      </p:sp>
    </p:spTree>
    <p:extLst>
      <p:ext uri="{BB962C8B-B14F-4D97-AF65-F5344CB8AC3E}">
        <p14:creationId xmlns:p14="http://schemas.microsoft.com/office/powerpoint/2010/main" val="358599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ANGELA: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are they called executive functions? Executives have the power to put plans into effect. It is the top dog who does the controlling. Executive functions are the functions that come from the pre-frontal cortex and command /make decisions about what to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each of these executive functions entail?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Working memory: Retaining information while working with it (reading/ decoding AND understanding the text/ predicting, analyzing simultaneously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Cognitive flexibility: The ability to change gears when needed, to think outside the box/change priorities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Inhibitory control: Take oneself off auto-pilot and do what is appropriate despite impulse. </a:t>
            </a:r>
          </a:p>
          <a:p>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3</a:t>
            </a:fld>
            <a:endParaRPr lang="en-US"/>
          </a:p>
        </p:txBody>
      </p:sp>
    </p:spTree>
    <p:extLst>
      <p:ext uri="{BB962C8B-B14F-4D97-AF65-F5344CB8AC3E}">
        <p14:creationId xmlns:p14="http://schemas.microsoft.com/office/powerpoint/2010/main" val="162298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 (Quick overview)</a:t>
            </a:r>
          </a:p>
          <a:p>
            <a:r>
              <a:rPr lang="en-US" dirty="0"/>
              <a:t>Executive functions can be parsed into many sub-skills. </a:t>
            </a:r>
          </a:p>
          <a:p>
            <a:r>
              <a:rPr lang="en-US" dirty="0"/>
              <a:t>Response Inhibition: The ability to stop a response and think first. For example, filtering what is said before saying it. Considering how it will be taken up or constructed by another. </a:t>
            </a:r>
          </a:p>
          <a:p>
            <a:r>
              <a:rPr lang="en-US" dirty="0"/>
              <a:t>Many of these subskills have to do with focus and sustained attention: goal directed persistence, planning, prioritizing, time management, initiation. They help us get through the things we don’t necessarily want to do. We make the active choice to do it anyway.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4</a:t>
            </a:fld>
            <a:endParaRPr lang="en-US"/>
          </a:p>
        </p:txBody>
      </p:sp>
    </p:spTree>
    <p:extLst>
      <p:ext uri="{BB962C8B-B14F-4D97-AF65-F5344CB8AC3E}">
        <p14:creationId xmlns:p14="http://schemas.microsoft.com/office/powerpoint/2010/main" val="387818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a:t>
            </a:r>
          </a:p>
          <a:p>
            <a:pPr marL="171450" indent="-171450">
              <a:buFont typeface="Arial" panose="020B0604020202020204" pitchFamily="34" charset="0"/>
              <a:buChar char="•"/>
            </a:pPr>
            <a:r>
              <a:rPr lang="en-US" dirty="0"/>
              <a:t>Explain the connection between executive functions and the seven essential skills. The essential life skills are derived from executive functions and then categorized by similarity. For example, communication involves response inhibition, metacognition emotional control, as well as planning and organization. These seven skills are attention-regulation skills. </a:t>
            </a:r>
          </a:p>
          <a:p>
            <a:pPr marL="171450" indent="-171450">
              <a:buFont typeface="Arial" panose="020B0604020202020204" pitchFamily="34" charset="0"/>
              <a:buChar char="•"/>
            </a:pPr>
            <a:r>
              <a:rPr lang="en-US" dirty="0"/>
              <a:t>Galinsky’s seven essential life skills are based on 18 years of executive function research across disciplines (neuroscience, behavioral)</a:t>
            </a:r>
          </a:p>
          <a:p>
            <a:pPr marL="171450" indent="-171450">
              <a:buFont typeface="Arial" panose="020B0604020202020204" pitchFamily="34" charset="0"/>
              <a:buChar char="•"/>
            </a:pPr>
            <a:r>
              <a:rPr lang="en-US" dirty="0"/>
              <a:t>Each skill builds on the other. It is difficult to effectively communicate if one cannot focus or take another’s perspective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Focus and Inhibition: Helps children pay attention in a way that allows them to learn </a:t>
            </a:r>
          </a:p>
          <a:p>
            <a:pPr marL="171450" indent="-171450">
              <a:buFont typeface="Arial" panose="020B0604020202020204" pitchFamily="34" charset="0"/>
              <a:buChar char="•"/>
            </a:pPr>
            <a:r>
              <a:rPr lang="en-US" dirty="0"/>
              <a:t>Perspective Taking: The ability to consider others thoughts and feelings.</a:t>
            </a:r>
          </a:p>
          <a:p>
            <a:pPr marL="171450" indent="-171450">
              <a:buFont typeface="Arial" panose="020B0604020202020204" pitchFamily="34" charset="0"/>
              <a:buChar char="•"/>
            </a:pPr>
            <a:r>
              <a:rPr lang="en-US" dirty="0"/>
              <a:t>Communication: The ability to express one’s thoughts so they are understood by others. Communication involves using working memory because one has to hold onto what someone else said in order to respond. It also requires inhibitory control because one has to allow others to finish what they are saying before responding and also think about how the communication will be taken up by the receiver. </a:t>
            </a:r>
          </a:p>
          <a:p>
            <a:pPr marL="171450" indent="-171450">
              <a:buFont typeface="Arial" panose="020B0604020202020204" pitchFamily="34" charset="0"/>
              <a:buChar char="•"/>
            </a:pPr>
            <a:r>
              <a:rPr lang="en-US" dirty="0"/>
              <a:t>Making Connections: To find links between ideas and information. It involves creativity. The most creative individuals make the most unique connections. </a:t>
            </a:r>
          </a:p>
          <a:p>
            <a:pPr marL="171450" indent="-171450">
              <a:buFont typeface="Arial" panose="020B0604020202020204" pitchFamily="34" charset="0"/>
              <a:buChar char="•"/>
            </a:pPr>
            <a:r>
              <a:rPr lang="en-US" dirty="0"/>
              <a:t>Problem Solving and Critical Thinking: The ability to analyze information and determine whether it is valid and reasonable as well as develop solutions for problems. </a:t>
            </a:r>
          </a:p>
          <a:p>
            <a:pPr marL="171450" indent="-171450">
              <a:buFont typeface="Arial" panose="020B0604020202020204" pitchFamily="34" charset="0"/>
              <a:buChar char="•"/>
            </a:pPr>
            <a:r>
              <a:rPr lang="en-US" dirty="0"/>
              <a:t>Initiation: Deciding to do something difficult and stick with it.</a:t>
            </a:r>
          </a:p>
          <a:p>
            <a:pPr marL="171450" indent="-171450">
              <a:buFont typeface="Arial" panose="020B0604020202020204" pitchFamily="34" charset="0"/>
              <a:buChar char="•"/>
            </a:pPr>
            <a:r>
              <a:rPr lang="en-US" dirty="0"/>
              <a:t>Self-direction: A child’s ability to seek knowledge and skills on their own—to take control of their learning. </a:t>
            </a:r>
          </a:p>
        </p:txBody>
      </p:sp>
      <p:sp>
        <p:nvSpPr>
          <p:cNvPr id="4" name="Slide Number Placeholder 3"/>
          <p:cNvSpPr>
            <a:spLocks noGrp="1"/>
          </p:cNvSpPr>
          <p:nvPr>
            <p:ph type="sldNum" sz="quarter" idx="5"/>
          </p:nvPr>
        </p:nvSpPr>
        <p:spPr/>
        <p:txBody>
          <a:bodyPr/>
          <a:lstStyle/>
          <a:p>
            <a:fld id="{6CA6184C-6258-EF49-BEAE-9B82872EF5F0}" type="slidenum">
              <a:rPr lang="en-US" smtClean="0"/>
              <a:t>5</a:t>
            </a:fld>
            <a:endParaRPr lang="en-US"/>
          </a:p>
        </p:txBody>
      </p:sp>
    </p:spTree>
    <p:extLst>
      <p:ext uri="{BB962C8B-B14F-4D97-AF65-F5344CB8AC3E}">
        <p14:creationId xmlns:p14="http://schemas.microsoft.com/office/powerpoint/2010/main" val="12685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can learn these life skills at any age. </a:t>
            </a:r>
          </a:p>
          <a:p>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6</a:t>
            </a:fld>
            <a:endParaRPr lang="en-US"/>
          </a:p>
        </p:txBody>
      </p:sp>
    </p:spTree>
    <p:extLst>
      <p:ext uri="{BB962C8B-B14F-4D97-AF65-F5344CB8AC3E}">
        <p14:creationId xmlns:p14="http://schemas.microsoft.com/office/powerpoint/2010/main" val="2301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7</a:t>
            </a:fld>
            <a:endParaRPr lang="en-US"/>
          </a:p>
        </p:txBody>
      </p:sp>
    </p:spTree>
    <p:extLst>
      <p:ext uri="{BB962C8B-B14F-4D97-AF65-F5344CB8AC3E}">
        <p14:creationId xmlns:p14="http://schemas.microsoft.com/office/powerpoint/2010/main" val="286745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here we will move through each of the life skills and discuss what they are and how they can be promoted in a reading class. </a:t>
            </a:r>
          </a:p>
          <a:p>
            <a:pPr marL="171450" indent="-171450">
              <a:buFont typeface="Arial" panose="020B0604020202020204" pitchFamily="34" charset="0"/>
              <a:buChar char="•"/>
            </a:pPr>
            <a:r>
              <a:rPr lang="en-US" dirty="0"/>
              <a:t>Focus and self-control play an enormous role in a student’s ability to learn. If they aren’t focused, they can’t absorb the information. </a:t>
            </a:r>
          </a:p>
          <a:p>
            <a:pPr marL="171450" indent="-171450">
              <a:buFont typeface="Arial" panose="020B0604020202020204" pitchFamily="34" charset="0"/>
              <a:buChar char="•"/>
            </a:pPr>
            <a:r>
              <a:rPr lang="en-US" dirty="0"/>
              <a:t>(Melzer &amp; </a:t>
            </a:r>
            <a:r>
              <a:rPr lang="en-US" dirty="0" err="1"/>
              <a:t>Greschler</a:t>
            </a:r>
            <a:r>
              <a:rPr lang="en-US" dirty="0"/>
              <a:t>, 2018) Difficulty increases as students age because they have to use more EF to synthesize information they read from texts they are asked to read. They need skills learning to set goals and power through reading they don’t want to do. </a:t>
            </a:r>
          </a:p>
        </p:txBody>
      </p:sp>
      <p:sp>
        <p:nvSpPr>
          <p:cNvPr id="4" name="Slide Number Placeholder 3"/>
          <p:cNvSpPr>
            <a:spLocks noGrp="1"/>
          </p:cNvSpPr>
          <p:nvPr>
            <p:ph type="sldNum" sz="quarter" idx="5"/>
          </p:nvPr>
        </p:nvSpPr>
        <p:spPr/>
        <p:txBody>
          <a:bodyPr/>
          <a:lstStyle/>
          <a:p>
            <a:fld id="{6CA6184C-6258-EF49-BEAE-9B82872EF5F0}" type="slidenum">
              <a:rPr lang="en-US" smtClean="0"/>
              <a:t>8</a:t>
            </a:fld>
            <a:endParaRPr lang="en-US"/>
          </a:p>
        </p:txBody>
      </p:sp>
    </p:spTree>
    <p:extLst>
      <p:ext uri="{BB962C8B-B14F-4D97-AF65-F5344CB8AC3E}">
        <p14:creationId xmlns:p14="http://schemas.microsoft.com/office/powerpoint/2010/main" val="113354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=N2MbLStTY2g </a:t>
            </a:r>
          </a:p>
        </p:txBody>
      </p:sp>
      <p:sp>
        <p:nvSpPr>
          <p:cNvPr id="4" name="Slide Number Placeholder 3"/>
          <p:cNvSpPr>
            <a:spLocks noGrp="1"/>
          </p:cNvSpPr>
          <p:nvPr>
            <p:ph type="sldNum" sz="quarter" idx="5"/>
          </p:nvPr>
        </p:nvSpPr>
        <p:spPr/>
        <p:txBody>
          <a:bodyPr/>
          <a:lstStyle/>
          <a:p>
            <a:fld id="{6CA6184C-6258-EF49-BEAE-9B82872EF5F0}" type="slidenum">
              <a:rPr lang="en-US" smtClean="0"/>
              <a:t>10</a:t>
            </a:fld>
            <a:endParaRPr lang="en-US"/>
          </a:p>
        </p:txBody>
      </p:sp>
    </p:spTree>
    <p:extLst>
      <p:ext uri="{BB962C8B-B14F-4D97-AF65-F5344CB8AC3E}">
        <p14:creationId xmlns:p14="http://schemas.microsoft.com/office/powerpoint/2010/main" val="472311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A6184C-6258-EF49-BEAE-9B82872EF5F0}" type="slidenum">
              <a:rPr lang="en-US" smtClean="0"/>
              <a:t>11</a:t>
            </a:fld>
            <a:endParaRPr lang="en-US"/>
          </a:p>
        </p:txBody>
      </p:sp>
    </p:spTree>
    <p:extLst>
      <p:ext uri="{BB962C8B-B14F-4D97-AF65-F5344CB8AC3E}">
        <p14:creationId xmlns:p14="http://schemas.microsoft.com/office/powerpoint/2010/main" val="58620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A5440D9-7FFF-0A4F-97C0-A892C51B2498}" type="datetimeFigureOut">
              <a:rPr lang="en-US" smtClean="0"/>
              <a:t>12/8/21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D31BD28-1415-824B-8AC5-0421DC3BE657}"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003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440D9-7FFF-0A4F-97C0-A892C51B2498}" type="datetimeFigureOut">
              <a:rPr lang="en-US" smtClean="0"/>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326583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440D9-7FFF-0A4F-97C0-A892C51B2498}" type="datetimeFigureOut">
              <a:rPr lang="en-US" smtClean="0"/>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16778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440D9-7FFF-0A4F-97C0-A892C51B2498}" type="datetimeFigureOut">
              <a:rPr lang="en-US" smtClean="0"/>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140941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A5440D9-7FFF-0A4F-97C0-A892C51B2498}" type="datetimeFigureOut">
              <a:rPr lang="en-US" smtClean="0"/>
              <a:t>12/8/21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D31BD28-1415-824B-8AC5-0421DC3BE657}"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63033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5440D9-7FFF-0A4F-97C0-A892C51B2498}" type="datetimeFigureOut">
              <a:rPr lang="en-US" smtClean="0"/>
              <a:t>12/8/21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36280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5440D9-7FFF-0A4F-97C0-A892C51B2498}" type="datetimeFigureOut">
              <a:rPr lang="en-US" smtClean="0"/>
              <a:t>12/8/21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413912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5440D9-7FFF-0A4F-97C0-A892C51B2498}" type="datetimeFigureOut">
              <a:rPr lang="en-US" smtClean="0"/>
              <a:t>12/8/21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188873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440D9-7FFF-0A4F-97C0-A892C51B2498}" type="datetimeFigureOut">
              <a:rPr lang="en-US" smtClean="0"/>
              <a:t>12/8/21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1BD28-1415-824B-8AC5-0421DC3BE657}" type="slidenum">
              <a:rPr lang="en-US" smtClean="0"/>
              <a:t>‹#›</a:t>
            </a:fld>
            <a:endParaRPr lang="en-US"/>
          </a:p>
        </p:txBody>
      </p:sp>
    </p:spTree>
    <p:extLst>
      <p:ext uri="{BB962C8B-B14F-4D97-AF65-F5344CB8AC3E}">
        <p14:creationId xmlns:p14="http://schemas.microsoft.com/office/powerpoint/2010/main" val="321153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A5440D9-7FFF-0A4F-97C0-A892C51B2498}" type="datetimeFigureOut">
              <a:rPr lang="en-US" smtClean="0"/>
              <a:t>12/8/21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D31BD28-1415-824B-8AC5-0421DC3BE65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4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A5440D9-7FFF-0A4F-97C0-A892C51B2498}" type="datetimeFigureOut">
              <a:rPr lang="en-US" smtClean="0"/>
              <a:t>12/8/21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D31BD28-1415-824B-8AC5-0421DC3BE65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484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A5440D9-7FFF-0A4F-97C0-A892C51B2498}" type="datetimeFigureOut">
              <a:rPr lang="en-US" smtClean="0"/>
              <a:t>12/8/21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D31BD28-1415-824B-8AC5-0421DC3BE657}"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4000216"/>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ZQGuVKHtrxc?feature=oembed" TargetMode="Externa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slswauge@olemiss.edu" TargetMode="External"/><Relationship Id="rId7"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mailto:araines@olemiss.edu"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daamerica.org/info/the-reading-brain-executive-function-hard-at-work/" TargetMode="External"/><Relationship Id="rId7" Type="http://schemas.openxmlformats.org/officeDocument/2006/relationships/hyperlink" Target="https://www.readingrockets.org/article/executive-function-fact-sheet" TargetMode="External"/><Relationship Id="rId2" Type="http://schemas.openxmlformats.org/officeDocument/2006/relationships/hyperlink" Target="https://developingchild.harvard.edu/resources/what-is-executive-function-and-how-does-it-relate-to-child-development/" TargetMode="External"/><Relationship Id="rId1" Type="http://schemas.openxmlformats.org/officeDocument/2006/relationships/slideLayout" Target="../slideLayouts/slideLayout2.xml"/><Relationship Id="rId6" Type="http://schemas.openxmlformats.org/officeDocument/2006/relationships/hyperlink" Target="https://dyslexiaida.org/executive-function-strategies-the-building-blocks-for-reading-to-learn/" TargetMode="External"/><Relationship Id="rId5" Type="http://schemas.openxmlformats.org/officeDocument/2006/relationships/hyperlink" Target="https://www.understood.org/en/learning-attention-issues/child-learning-disabilities/executive-functioning-issues/5-ways-executive-functioning-issues-can-impact-reading" TargetMode="External"/><Relationship Id="rId4" Type="http://schemas.openxmlformats.org/officeDocument/2006/relationships/hyperlink" Target="https://www.understood.org/en/learning-attention-issues/child-learning-disabilities/executive-function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F34B-C640-BA40-BBBF-6BC51F3D69B6}"/>
              </a:ext>
            </a:extLst>
          </p:cNvPr>
          <p:cNvSpPr>
            <a:spLocks noGrp="1"/>
          </p:cNvSpPr>
          <p:nvPr>
            <p:ph type="ctrTitle"/>
          </p:nvPr>
        </p:nvSpPr>
        <p:spPr>
          <a:xfrm>
            <a:off x="1169069" y="2201778"/>
            <a:ext cx="9853862" cy="1359569"/>
          </a:xfrm>
        </p:spPr>
        <p:txBody>
          <a:bodyPr>
            <a:normAutofit/>
          </a:bodyPr>
          <a:lstStyle/>
          <a:p>
            <a:r>
              <a:rPr lang="en-US" sz="4400" dirty="0"/>
              <a:t>Ready Minds, Ready Readers: </a:t>
            </a:r>
            <a:br>
              <a:rPr lang="en-US" sz="4400" dirty="0"/>
            </a:br>
            <a:r>
              <a:rPr lang="en-US" sz="2000" dirty="0">
                <a:latin typeface="+mn-lt"/>
              </a:rPr>
              <a:t>Promoting Executive Functioning Skills in Young Children to Support Literacy Development</a:t>
            </a:r>
          </a:p>
        </p:txBody>
      </p:sp>
      <p:sp>
        <p:nvSpPr>
          <p:cNvPr id="3" name="Subtitle 2">
            <a:extLst>
              <a:ext uri="{FF2B5EF4-FFF2-40B4-BE49-F238E27FC236}">
                <a16:creationId xmlns:a16="http://schemas.microsoft.com/office/drawing/2014/main" id="{6AC88D74-90FD-F44E-8785-5D826C6F1EAB}"/>
              </a:ext>
            </a:extLst>
          </p:cNvPr>
          <p:cNvSpPr>
            <a:spLocks noGrp="1"/>
          </p:cNvSpPr>
          <p:nvPr>
            <p:ph type="subTitle" idx="1"/>
          </p:nvPr>
        </p:nvSpPr>
        <p:spPr>
          <a:xfrm>
            <a:off x="2520778" y="3658788"/>
            <a:ext cx="6767601" cy="1491916"/>
          </a:xfrm>
        </p:spPr>
        <p:txBody>
          <a:bodyPr>
            <a:normAutofit/>
          </a:bodyPr>
          <a:lstStyle/>
          <a:p>
            <a:endParaRPr lang="en-US" sz="1400" dirty="0"/>
          </a:p>
          <a:p>
            <a:r>
              <a:rPr lang="en-US" sz="1400" b="0" dirty="0"/>
              <a:t>Dr. Sarah L. </a:t>
            </a:r>
            <a:r>
              <a:rPr lang="en-US" sz="1400" b="0" dirty="0" err="1"/>
              <a:t>Swauger</a:t>
            </a:r>
            <a:r>
              <a:rPr lang="en-US" sz="1400" b="0" dirty="0"/>
              <a:t>, Program Director, Mississippi Early Education Family Partnership </a:t>
            </a:r>
          </a:p>
          <a:p>
            <a:r>
              <a:rPr lang="en-US" sz="1400" b="0" dirty="0"/>
              <a:t>and </a:t>
            </a:r>
          </a:p>
          <a:p>
            <a:r>
              <a:rPr lang="en-US" sz="1400" b="0" dirty="0"/>
              <a:t>Dr. Angela S. Rutherford, Director Center for Excellence in Literacy Instruction, Professor, The University of Mississippi</a:t>
            </a:r>
          </a:p>
        </p:txBody>
      </p:sp>
    </p:spTree>
    <p:extLst>
      <p:ext uri="{BB962C8B-B14F-4D97-AF65-F5344CB8AC3E}">
        <p14:creationId xmlns:p14="http://schemas.microsoft.com/office/powerpoint/2010/main" val="353120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A2D7-F052-A544-B9D6-B253DDF01123}"/>
              </a:ext>
            </a:extLst>
          </p:cNvPr>
          <p:cNvSpPr>
            <a:spLocks noGrp="1"/>
          </p:cNvSpPr>
          <p:nvPr>
            <p:ph type="title"/>
          </p:nvPr>
        </p:nvSpPr>
        <p:spPr/>
        <p:txBody>
          <a:bodyPr/>
          <a:lstStyle/>
          <a:p>
            <a:r>
              <a:rPr lang="en-US" dirty="0"/>
              <a:t>Skill 2: Perspective Taking</a:t>
            </a:r>
            <a:br>
              <a:rPr lang="en-US" dirty="0"/>
            </a:br>
            <a:endParaRPr lang="en-US" dirty="0"/>
          </a:p>
        </p:txBody>
      </p:sp>
      <p:sp>
        <p:nvSpPr>
          <p:cNvPr id="3" name="Content Placeholder 2">
            <a:extLst>
              <a:ext uri="{FF2B5EF4-FFF2-40B4-BE49-F238E27FC236}">
                <a16:creationId xmlns:a16="http://schemas.microsoft.com/office/drawing/2014/main" id="{F8726FFF-0EBF-594C-958E-F8AFE365548E}"/>
              </a:ext>
            </a:extLst>
          </p:cNvPr>
          <p:cNvSpPr>
            <a:spLocks noGrp="1"/>
          </p:cNvSpPr>
          <p:nvPr>
            <p:ph idx="1"/>
          </p:nvPr>
        </p:nvSpPr>
        <p:spPr>
          <a:xfrm>
            <a:off x="1295400" y="1542288"/>
            <a:ext cx="10165080" cy="1485900"/>
          </a:xfrm>
        </p:spPr>
        <p:txBody>
          <a:bodyPr/>
          <a:lstStyle/>
          <a:p>
            <a:r>
              <a:rPr lang="en-US" dirty="0"/>
              <a:t>Perspective taking is the ability to consider and react accordingly to what another person might be feeling or thinking (and sometimes to predict that behavior)</a:t>
            </a:r>
          </a:p>
          <a:p>
            <a:pPr lvl="1"/>
            <a:r>
              <a:rPr lang="en-US" dirty="0"/>
              <a:t>This can be especially difficult for very young children (it typically begins to develop around age 4) and reading is the perfect way to practice this important skill. </a:t>
            </a:r>
          </a:p>
        </p:txBody>
      </p:sp>
      <p:pic>
        <p:nvPicPr>
          <p:cNvPr id="5" name="Picture 4">
            <a:extLst>
              <a:ext uri="{FF2B5EF4-FFF2-40B4-BE49-F238E27FC236}">
                <a16:creationId xmlns:a16="http://schemas.microsoft.com/office/drawing/2014/main" id="{6C75D2AD-9352-9E40-BF24-CE1390563352}"/>
              </a:ext>
            </a:extLst>
          </p:cNvPr>
          <p:cNvPicPr>
            <a:picLocks noChangeAspect="1"/>
          </p:cNvPicPr>
          <p:nvPr/>
        </p:nvPicPr>
        <p:blipFill>
          <a:blip r:embed="rId4"/>
          <a:stretch>
            <a:fillRect/>
          </a:stretch>
        </p:blipFill>
        <p:spPr>
          <a:xfrm>
            <a:off x="1030285" y="3429000"/>
            <a:ext cx="2639506" cy="2401176"/>
          </a:xfrm>
          <a:prstGeom prst="rect">
            <a:avLst/>
          </a:prstGeom>
        </p:spPr>
      </p:pic>
      <p:sp>
        <p:nvSpPr>
          <p:cNvPr id="7" name="TextBox 6">
            <a:extLst>
              <a:ext uri="{FF2B5EF4-FFF2-40B4-BE49-F238E27FC236}">
                <a16:creationId xmlns:a16="http://schemas.microsoft.com/office/drawing/2014/main" id="{1EDEDBFD-E6CE-5F40-8BDB-026C9FD575CE}"/>
              </a:ext>
            </a:extLst>
          </p:cNvPr>
          <p:cNvSpPr txBox="1"/>
          <p:nvPr/>
        </p:nvSpPr>
        <p:spPr>
          <a:xfrm>
            <a:off x="8864987" y="3238159"/>
            <a:ext cx="3280511" cy="2862322"/>
          </a:xfrm>
          <a:prstGeom prst="rect">
            <a:avLst/>
          </a:prstGeom>
          <a:noFill/>
        </p:spPr>
        <p:txBody>
          <a:bodyPr wrap="square" rtlCol="0">
            <a:spAutoFit/>
          </a:bodyPr>
          <a:lstStyle/>
          <a:p>
            <a:r>
              <a:rPr lang="en-US" b="1" dirty="0"/>
              <a:t>PROMOTE IT: </a:t>
            </a:r>
          </a:p>
          <a:p>
            <a:r>
              <a:rPr lang="en-US" dirty="0"/>
              <a:t>(Reading AND Videos)</a:t>
            </a:r>
          </a:p>
          <a:p>
            <a:pPr marL="285750" indent="-285750">
              <a:buFont typeface="Arial" panose="020B0604020202020204" pitchFamily="34" charset="0"/>
              <a:buChar char="•"/>
            </a:pPr>
            <a:r>
              <a:rPr lang="en-US" dirty="0"/>
              <a:t>Ask children to explain what a character is feeling and why.</a:t>
            </a:r>
          </a:p>
          <a:p>
            <a:pPr marL="285750" indent="-285750">
              <a:buFont typeface="Arial" panose="020B0604020202020204" pitchFamily="34" charset="0"/>
              <a:buChar char="•"/>
            </a:pPr>
            <a:r>
              <a:rPr lang="en-US" dirty="0"/>
              <a:t>Ask them to predict how a character might react to an event. </a:t>
            </a:r>
          </a:p>
          <a:p>
            <a:r>
              <a:rPr lang="en-US" dirty="0"/>
              <a:t>(Theses are both skills connected to RL 3)</a:t>
            </a:r>
          </a:p>
        </p:txBody>
      </p:sp>
      <p:pic>
        <p:nvPicPr>
          <p:cNvPr id="6" name="Online Media 5" descr="A Joy Story: Joy and Heron">
            <a:hlinkClick r:id="" action="ppaction://media"/>
            <a:extLst>
              <a:ext uri="{FF2B5EF4-FFF2-40B4-BE49-F238E27FC236}">
                <a16:creationId xmlns:a16="http://schemas.microsoft.com/office/drawing/2014/main" id="{C174DCBE-7701-D34D-A01C-8AA30FC6D63C}"/>
              </a:ext>
            </a:extLst>
          </p:cNvPr>
          <p:cNvPicPr>
            <a:picLocks noRot="1" noChangeAspect="1"/>
          </p:cNvPicPr>
          <p:nvPr>
            <a:videoFile r:link="rId1"/>
          </p:nvPr>
        </p:nvPicPr>
        <p:blipFill>
          <a:blip r:embed="rId5"/>
          <a:stretch>
            <a:fillRect/>
          </a:stretch>
        </p:blipFill>
        <p:spPr>
          <a:xfrm>
            <a:off x="3903246" y="3293847"/>
            <a:ext cx="4728285" cy="2671481"/>
          </a:xfrm>
          <a:prstGeom prst="rect">
            <a:avLst/>
          </a:prstGeom>
        </p:spPr>
      </p:pic>
    </p:spTree>
    <p:extLst>
      <p:ext uri="{BB962C8B-B14F-4D97-AF65-F5344CB8AC3E}">
        <p14:creationId xmlns:p14="http://schemas.microsoft.com/office/powerpoint/2010/main" val="27124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F55F-798C-4C4C-B575-9B7F87EAB95F}"/>
              </a:ext>
            </a:extLst>
          </p:cNvPr>
          <p:cNvSpPr>
            <a:spLocks noGrp="1"/>
          </p:cNvSpPr>
          <p:nvPr>
            <p:ph type="title"/>
          </p:nvPr>
        </p:nvSpPr>
        <p:spPr/>
        <p:txBody>
          <a:bodyPr/>
          <a:lstStyle/>
          <a:p>
            <a:r>
              <a:rPr lang="en-US" dirty="0"/>
              <a:t>Skill 3: Communication</a:t>
            </a:r>
            <a:br>
              <a:rPr lang="en-US" dirty="0"/>
            </a:br>
            <a:endParaRPr lang="en-US" dirty="0"/>
          </a:p>
        </p:txBody>
      </p:sp>
      <p:sp>
        <p:nvSpPr>
          <p:cNvPr id="3" name="Content Placeholder 2">
            <a:extLst>
              <a:ext uri="{FF2B5EF4-FFF2-40B4-BE49-F238E27FC236}">
                <a16:creationId xmlns:a16="http://schemas.microsoft.com/office/drawing/2014/main" id="{4AAC7D29-5C7E-4641-8315-B9042C815024}"/>
              </a:ext>
            </a:extLst>
          </p:cNvPr>
          <p:cNvSpPr>
            <a:spLocks noGrp="1"/>
          </p:cNvSpPr>
          <p:nvPr>
            <p:ph idx="1"/>
          </p:nvPr>
        </p:nvSpPr>
        <p:spPr>
          <a:xfrm>
            <a:off x="1371600" y="1828799"/>
            <a:ext cx="5437414" cy="4604657"/>
          </a:xfrm>
        </p:spPr>
        <p:txBody>
          <a:bodyPr/>
          <a:lstStyle/>
          <a:p>
            <a:r>
              <a:rPr lang="en-US" dirty="0"/>
              <a:t>Communication is the ability to convey one’s thoughts and feelings and to consider how it will be understood by others. Children must be able to read the social cues of others and respond accordingly. </a:t>
            </a:r>
          </a:p>
          <a:p>
            <a:endParaRPr lang="en-US" dirty="0"/>
          </a:p>
          <a:p>
            <a:r>
              <a:rPr lang="en-US" b="1" dirty="0"/>
              <a:t>PROMOTE IT:  </a:t>
            </a:r>
          </a:p>
          <a:p>
            <a:pPr lvl="1"/>
            <a:r>
              <a:rPr lang="en-US" dirty="0"/>
              <a:t>Read books and pay attention to the facial expressions of characters.</a:t>
            </a:r>
          </a:p>
          <a:p>
            <a:pPr lvl="1"/>
            <a:r>
              <a:rPr lang="en-US" dirty="0"/>
              <a:t>Analyze the reactions of characters and evaluate how well they responded in their environment. </a:t>
            </a:r>
          </a:p>
          <a:p>
            <a:pPr marL="0" indent="0">
              <a:buNone/>
            </a:pPr>
            <a:endParaRPr lang="en-US" dirty="0"/>
          </a:p>
        </p:txBody>
      </p:sp>
      <p:pic>
        <p:nvPicPr>
          <p:cNvPr id="7" name="Picture 6">
            <a:extLst>
              <a:ext uri="{FF2B5EF4-FFF2-40B4-BE49-F238E27FC236}">
                <a16:creationId xmlns:a16="http://schemas.microsoft.com/office/drawing/2014/main" id="{664F4595-ADD8-5642-AB73-7A7BB48781F2}"/>
              </a:ext>
            </a:extLst>
          </p:cNvPr>
          <p:cNvPicPr>
            <a:picLocks noChangeAspect="1"/>
          </p:cNvPicPr>
          <p:nvPr/>
        </p:nvPicPr>
        <p:blipFill>
          <a:blip r:embed="rId3"/>
          <a:stretch>
            <a:fillRect/>
          </a:stretch>
        </p:blipFill>
        <p:spPr>
          <a:xfrm>
            <a:off x="7823806" y="971550"/>
            <a:ext cx="3640666" cy="4914899"/>
          </a:xfrm>
          <a:prstGeom prst="rect">
            <a:avLst/>
          </a:prstGeom>
        </p:spPr>
      </p:pic>
    </p:spTree>
    <p:extLst>
      <p:ext uri="{BB962C8B-B14F-4D97-AF65-F5344CB8AC3E}">
        <p14:creationId xmlns:p14="http://schemas.microsoft.com/office/powerpoint/2010/main" val="34685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69C26A-37B9-2342-B931-2F6F0D2DCB9B}"/>
              </a:ext>
            </a:extLst>
          </p:cNvPr>
          <p:cNvPicPr>
            <a:picLocks noGrp="1" noChangeAspect="1"/>
          </p:cNvPicPr>
          <p:nvPr>
            <p:ph idx="1"/>
          </p:nvPr>
        </p:nvPicPr>
        <p:blipFill>
          <a:blip r:embed="rId2"/>
          <a:stretch>
            <a:fillRect/>
          </a:stretch>
        </p:blipFill>
        <p:spPr>
          <a:xfrm>
            <a:off x="6896746" y="0"/>
            <a:ext cx="5295254" cy="6845087"/>
          </a:xfrm>
        </p:spPr>
      </p:pic>
      <p:sp>
        <p:nvSpPr>
          <p:cNvPr id="6" name="TextBox 5">
            <a:extLst>
              <a:ext uri="{FF2B5EF4-FFF2-40B4-BE49-F238E27FC236}">
                <a16:creationId xmlns:a16="http://schemas.microsoft.com/office/drawing/2014/main" id="{C618AD8D-E31A-DC4D-9B31-BAD60AF28748}"/>
              </a:ext>
            </a:extLst>
          </p:cNvPr>
          <p:cNvSpPr txBox="1"/>
          <p:nvPr/>
        </p:nvSpPr>
        <p:spPr>
          <a:xfrm>
            <a:off x="1069383" y="879529"/>
            <a:ext cx="554839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What does Danny’s facial expression say about how he feels?</a:t>
            </a:r>
          </a:p>
          <a:p>
            <a:pPr marL="285750" indent="-285750">
              <a:buFont typeface="Arial" panose="020B0604020202020204" pitchFamily="34" charset="0"/>
              <a:buChar char="•"/>
            </a:pPr>
            <a:r>
              <a:rPr lang="en-US" dirty="0"/>
              <a:t>How are the other children feeling? How do you know?</a:t>
            </a:r>
          </a:p>
          <a:p>
            <a:pPr marL="285750" indent="-285750">
              <a:buFont typeface="Arial" panose="020B0604020202020204" pitchFamily="34" charset="0"/>
              <a:buChar char="•"/>
            </a:pPr>
            <a:r>
              <a:rPr lang="en-US" dirty="0"/>
              <a:t>What do you think will happen if Danny keeps trying?</a:t>
            </a:r>
          </a:p>
          <a:p>
            <a:pPr marL="285750" indent="-285750">
              <a:buFont typeface="Arial" panose="020B0604020202020204" pitchFamily="34" charset="0"/>
              <a:buChar char="•"/>
            </a:pPr>
            <a:r>
              <a:rPr lang="en-US" dirty="0"/>
              <a:t>What might the other characters say?</a:t>
            </a:r>
          </a:p>
          <a:p>
            <a:pPr marL="285750" indent="-285750">
              <a:buFont typeface="Arial" panose="020B0604020202020204" pitchFamily="34" charset="0"/>
              <a:buChar char="•"/>
            </a:pPr>
            <a:r>
              <a:rPr lang="en-US" dirty="0"/>
              <a:t>What will happen if he gives up?</a:t>
            </a:r>
          </a:p>
          <a:p>
            <a:pPr marL="285750" indent="-285750">
              <a:buFont typeface="Arial" panose="020B0604020202020204" pitchFamily="34" charset="0"/>
              <a:buChar char="•"/>
            </a:pPr>
            <a:r>
              <a:rPr lang="en-US" dirty="0"/>
              <a:t>What will the other characters say?</a:t>
            </a:r>
          </a:p>
          <a:p>
            <a:pPr marL="285750" indent="-285750">
              <a:buFont typeface="Arial" panose="020B0604020202020204" pitchFamily="34" charset="0"/>
              <a:buChar char="•"/>
            </a:pPr>
            <a:r>
              <a:rPr lang="en-US" dirty="0"/>
              <a:t>How could Danny communicate his feelings right now in a way that will help him?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54534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72B8-4BE0-5746-85A0-E9EC4D1C41C4}"/>
              </a:ext>
            </a:extLst>
          </p:cNvPr>
          <p:cNvSpPr>
            <a:spLocks noGrp="1"/>
          </p:cNvSpPr>
          <p:nvPr>
            <p:ph type="title"/>
          </p:nvPr>
        </p:nvSpPr>
        <p:spPr>
          <a:xfrm>
            <a:off x="4763729" y="315247"/>
            <a:ext cx="9601200" cy="1485900"/>
          </a:xfrm>
        </p:spPr>
        <p:txBody>
          <a:bodyPr/>
          <a:lstStyle/>
          <a:p>
            <a:r>
              <a:rPr lang="en-US" dirty="0"/>
              <a:t>Skill 4: Making Connections</a:t>
            </a:r>
            <a:br>
              <a:rPr lang="en-US" dirty="0"/>
            </a:br>
            <a:endParaRPr lang="en-US" dirty="0"/>
          </a:p>
        </p:txBody>
      </p:sp>
      <p:sp>
        <p:nvSpPr>
          <p:cNvPr id="3" name="Content Placeholder 2">
            <a:extLst>
              <a:ext uri="{FF2B5EF4-FFF2-40B4-BE49-F238E27FC236}">
                <a16:creationId xmlns:a16="http://schemas.microsoft.com/office/drawing/2014/main" id="{5E21850D-4EF4-B849-A42E-E35A711C7029}"/>
              </a:ext>
            </a:extLst>
          </p:cNvPr>
          <p:cNvSpPr>
            <a:spLocks noGrp="1"/>
          </p:cNvSpPr>
          <p:nvPr>
            <p:ph idx="1"/>
          </p:nvPr>
        </p:nvSpPr>
        <p:spPr>
          <a:xfrm>
            <a:off x="4541201" y="1447603"/>
            <a:ext cx="6554502" cy="4304267"/>
          </a:xfrm>
        </p:spPr>
        <p:txBody>
          <a:bodyPr>
            <a:normAutofit fontScale="92500" lnSpcReduction="10000"/>
          </a:bodyPr>
          <a:lstStyle/>
          <a:p>
            <a:r>
              <a:rPr lang="en-US" dirty="0"/>
              <a:t>Those who are viewed as </a:t>
            </a:r>
            <a:r>
              <a:rPr lang="en-US" b="1" dirty="0"/>
              <a:t>creative</a:t>
            </a:r>
            <a:r>
              <a:rPr lang="en-US" dirty="0"/>
              <a:t> are able to make unconventional connections. Making connections is a life skill and it is also a reading strategy. Active readers constantly make connections with their own experiences or what they have read or learned about. It helps with comprehension because making text connections requires focus and thought.</a:t>
            </a:r>
          </a:p>
          <a:p>
            <a:r>
              <a:rPr lang="en-US" b="1" dirty="0"/>
              <a:t>PROMOTE IT:</a:t>
            </a:r>
          </a:p>
          <a:p>
            <a:pPr lvl="1"/>
            <a:r>
              <a:rPr lang="en-US" dirty="0"/>
              <a:t>Text-to-text</a:t>
            </a:r>
          </a:p>
          <a:p>
            <a:pPr lvl="1"/>
            <a:r>
              <a:rPr lang="en-US" dirty="0"/>
              <a:t>Text-to-self</a:t>
            </a:r>
          </a:p>
          <a:p>
            <a:pPr lvl="1"/>
            <a:r>
              <a:rPr lang="en-US" dirty="0"/>
              <a:t>Text-to-world</a:t>
            </a:r>
          </a:p>
          <a:p>
            <a:pPr marL="530352" lvl="1" indent="0">
              <a:buNone/>
            </a:pPr>
            <a:endParaRPr lang="en-US" dirty="0"/>
          </a:p>
          <a:p>
            <a:pPr lvl="1"/>
            <a:r>
              <a:rPr lang="en-US" dirty="0"/>
              <a:t>Deep not shallow </a:t>
            </a:r>
          </a:p>
          <a:p>
            <a:pPr marL="530352" lvl="1" indent="0">
              <a:buNone/>
            </a:pPr>
            <a:r>
              <a:rPr lang="en-US" dirty="0"/>
              <a:t>      connections</a:t>
            </a:r>
          </a:p>
        </p:txBody>
      </p:sp>
      <p:pic>
        <p:nvPicPr>
          <p:cNvPr id="5" name="Picture 4">
            <a:extLst>
              <a:ext uri="{FF2B5EF4-FFF2-40B4-BE49-F238E27FC236}">
                <a16:creationId xmlns:a16="http://schemas.microsoft.com/office/drawing/2014/main" id="{AC051CD5-96CE-4845-8619-422B9F116D05}"/>
              </a:ext>
            </a:extLst>
          </p:cNvPr>
          <p:cNvPicPr>
            <a:picLocks noChangeAspect="1"/>
          </p:cNvPicPr>
          <p:nvPr/>
        </p:nvPicPr>
        <p:blipFill>
          <a:blip r:embed="rId2"/>
          <a:stretch>
            <a:fillRect/>
          </a:stretch>
        </p:blipFill>
        <p:spPr>
          <a:xfrm>
            <a:off x="7539228" y="3429000"/>
            <a:ext cx="3790950" cy="2527300"/>
          </a:xfrm>
          <a:prstGeom prst="rect">
            <a:avLst/>
          </a:prstGeom>
        </p:spPr>
      </p:pic>
      <p:sp>
        <p:nvSpPr>
          <p:cNvPr id="6" name="TextBox 5">
            <a:extLst>
              <a:ext uri="{FF2B5EF4-FFF2-40B4-BE49-F238E27FC236}">
                <a16:creationId xmlns:a16="http://schemas.microsoft.com/office/drawing/2014/main" id="{26F266ED-94D1-1941-AED9-6B3755DFC4F0}"/>
              </a:ext>
            </a:extLst>
          </p:cNvPr>
          <p:cNvSpPr txBox="1"/>
          <p:nvPr/>
        </p:nvSpPr>
        <p:spPr>
          <a:xfrm>
            <a:off x="9055789" y="6064789"/>
            <a:ext cx="2276264" cy="276999"/>
          </a:xfrm>
          <a:prstGeom prst="rect">
            <a:avLst/>
          </a:prstGeom>
          <a:noFill/>
        </p:spPr>
        <p:txBody>
          <a:bodyPr wrap="none" rtlCol="0">
            <a:spAutoFit/>
          </a:bodyPr>
          <a:lstStyle/>
          <a:p>
            <a:r>
              <a:rPr lang="en-US" sz="1200" dirty="0"/>
              <a:t>Erik </a:t>
            </a:r>
            <a:r>
              <a:rPr lang="en-US" sz="1200" dirty="0" err="1"/>
              <a:t>Winkowsky</a:t>
            </a:r>
            <a:r>
              <a:rPr lang="en-US" sz="1200" dirty="0"/>
              <a:t>, New York Times</a:t>
            </a:r>
          </a:p>
        </p:txBody>
      </p:sp>
      <p:pic>
        <p:nvPicPr>
          <p:cNvPr id="8" name="Picture 7">
            <a:extLst>
              <a:ext uri="{FF2B5EF4-FFF2-40B4-BE49-F238E27FC236}">
                <a16:creationId xmlns:a16="http://schemas.microsoft.com/office/drawing/2014/main" id="{811C4746-9D3D-B541-97F7-6D5B21D3AA69}"/>
              </a:ext>
            </a:extLst>
          </p:cNvPr>
          <p:cNvPicPr>
            <a:picLocks noChangeAspect="1"/>
          </p:cNvPicPr>
          <p:nvPr/>
        </p:nvPicPr>
        <p:blipFill>
          <a:blip r:embed="rId3"/>
          <a:stretch>
            <a:fillRect/>
          </a:stretch>
        </p:blipFill>
        <p:spPr>
          <a:xfrm>
            <a:off x="653349" y="0"/>
            <a:ext cx="3764949" cy="6858000"/>
          </a:xfrm>
          <a:prstGeom prst="rect">
            <a:avLst/>
          </a:prstGeom>
        </p:spPr>
      </p:pic>
    </p:spTree>
    <p:extLst>
      <p:ext uri="{BB962C8B-B14F-4D97-AF65-F5344CB8AC3E}">
        <p14:creationId xmlns:p14="http://schemas.microsoft.com/office/powerpoint/2010/main" val="2168058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4599-DC84-B547-BDC3-1BEC27A4AE60}"/>
              </a:ext>
            </a:extLst>
          </p:cNvPr>
          <p:cNvSpPr>
            <a:spLocks noGrp="1"/>
          </p:cNvSpPr>
          <p:nvPr>
            <p:ph type="title"/>
          </p:nvPr>
        </p:nvSpPr>
        <p:spPr>
          <a:xfrm>
            <a:off x="707922" y="494072"/>
            <a:ext cx="6445046" cy="1142999"/>
          </a:xfrm>
        </p:spPr>
        <p:txBody>
          <a:bodyPr/>
          <a:lstStyle/>
          <a:p>
            <a:r>
              <a:rPr lang="en-US" dirty="0"/>
              <a:t>Making Deep Connections</a:t>
            </a:r>
          </a:p>
        </p:txBody>
      </p:sp>
      <p:pic>
        <p:nvPicPr>
          <p:cNvPr id="5" name="Content Placeholder 4">
            <a:extLst>
              <a:ext uri="{FF2B5EF4-FFF2-40B4-BE49-F238E27FC236}">
                <a16:creationId xmlns:a16="http://schemas.microsoft.com/office/drawing/2014/main" id="{B6F0627D-1671-C742-944A-9A6314DDAF33}"/>
              </a:ext>
            </a:extLst>
          </p:cNvPr>
          <p:cNvPicPr>
            <a:picLocks noGrp="1" noChangeAspect="1"/>
          </p:cNvPicPr>
          <p:nvPr>
            <p:ph idx="1"/>
          </p:nvPr>
        </p:nvPicPr>
        <p:blipFill>
          <a:blip r:embed="rId2"/>
          <a:stretch>
            <a:fillRect/>
          </a:stretch>
        </p:blipFill>
        <p:spPr>
          <a:xfrm>
            <a:off x="7049729" y="0"/>
            <a:ext cx="5142271" cy="6885661"/>
          </a:xfrm>
        </p:spPr>
      </p:pic>
      <p:sp>
        <p:nvSpPr>
          <p:cNvPr id="6" name="TextBox 5">
            <a:extLst>
              <a:ext uri="{FF2B5EF4-FFF2-40B4-BE49-F238E27FC236}">
                <a16:creationId xmlns:a16="http://schemas.microsoft.com/office/drawing/2014/main" id="{3D81E93D-4BA0-4340-9B31-07D565478918}"/>
              </a:ext>
            </a:extLst>
          </p:cNvPr>
          <p:cNvSpPr txBox="1"/>
          <p:nvPr/>
        </p:nvSpPr>
        <p:spPr>
          <a:xfrm>
            <a:off x="1120876" y="1669478"/>
            <a:ext cx="4975123" cy="2246769"/>
          </a:xfrm>
          <a:prstGeom prst="rect">
            <a:avLst/>
          </a:prstGeom>
          <a:noFill/>
        </p:spPr>
        <p:txBody>
          <a:bodyPr wrap="square" rtlCol="0">
            <a:spAutoFit/>
          </a:bodyPr>
          <a:lstStyle/>
          <a:p>
            <a:r>
              <a:rPr lang="en-US" sz="2000" dirty="0"/>
              <a:t>Encourage all children to explain their connection and refer to specific portions of the text (verbally or written). They should give specific and detailed accounts of the connection they are making to their experience or something they have heard or read about. </a:t>
            </a:r>
          </a:p>
        </p:txBody>
      </p:sp>
    </p:spTree>
    <p:extLst>
      <p:ext uri="{BB962C8B-B14F-4D97-AF65-F5344CB8AC3E}">
        <p14:creationId xmlns:p14="http://schemas.microsoft.com/office/powerpoint/2010/main" val="345444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EEE1-305F-4F40-8C3E-96D0FCBD9011}"/>
              </a:ext>
            </a:extLst>
          </p:cNvPr>
          <p:cNvSpPr>
            <a:spLocks noGrp="1"/>
          </p:cNvSpPr>
          <p:nvPr>
            <p:ph type="title"/>
          </p:nvPr>
        </p:nvSpPr>
        <p:spPr>
          <a:xfrm>
            <a:off x="1371600" y="685800"/>
            <a:ext cx="9601200" cy="983928"/>
          </a:xfrm>
        </p:spPr>
        <p:txBody>
          <a:bodyPr>
            <a:normAutofit fontScale="90000"/>
          </a:bodyPr>
          <a:lstStyle/>
          <a:p>
            <a:r>
              <a:rPr lang="en-US" dirty="0"/>
              <a:t>Skill 5: Problem Solving/Critical Thinking</a:t>
            </a:r>
            <a:br>
              <a:rPr lang="en-US" dirty="0"/>
            </a:br>
            <a:br>
              <a:rPr lang="en-US" dirty="0"/>
            </a:br>
            <a:endParaRPr lang="en-US" dirty="0"/>
          </a:p>
        </p:txBody>
      </p:sp>
      <p:sp>
        <p:nvSpPr>
          <p:cNvPr id="3" name="Content Placeholder 2">
            <a:extLst>
              <a:ext uri="{FF2B5EF4-FFF2-40B4-BE49-F238E27FC236}">
                <a16:creationId xmlns:a16="http://schemas.microsoft.com/office/drawing/2014/main" id="{ED358B83-E602-F74B-8883-5A759F674837}"/>
              </a:ext>
            </a:extLst>
          </p:cNvPr>
          <p:cNvSpPr>
            <a:spLocks noGrp="1"/>
          </p:cNvSpPr>
          <p:nvPr>
            <p:ph idx="1"/>
          </p:nvPr>
        </p:nvSpPr>
        <p:spPr>
          <a:xfrm>
            <a:off x="1191986" y="1669728"/>
            <a:ext cx="5287419" cy="1003944"/>
          </a:xfrm>
        </p:spPr>
        <p:txBody>
          <a:bodyPr/>
          <a:lstStyle/>
          <a:p>
            <a:r>
              <a:rPr lang="en-US" dirty="0"/>
              <a:t>Critical thinking is the ability to analyze, interpret, infer, explain, and problem solve.</a:t>
            </a:r>
          </a:p>
        </p:txBody>
      </p:sp>
      <p:pic>
        <p:nvPicPr>
          <p:cNvPr id="5" name="Picture 4">
            <a:extLst>
              <a:ext uri="{FF2B5EF4-FFF2-40B4-BE49-F238E27FC236}">
                <a16:creationId xmlns:a16="http://schemas.microsoft.com/office/drawing/2014/main" id="{9B2CFDB9-A864-FC4B-90EF-E44FE03D49E7}"/>
              </a:ext>
            </a:extLst>
          </p:cNvPr>
          <p:cNvPicPr>
            <a:picLocks noChangeAspect="1"/>
          </p:cNvPicPr>
          <p:nvPr/>
        </p:nvPicPr>
        <p:blipFill>
          <a:blip r:embed="rId3"/>
          <a:stretch>
            <a:fillRect/>
          </a:stretch>
        </p:blipFill>
        <p:spPr>
          <a:xfrm>
            <a:off x="1090385" y="2904271"/>
            <a:ext cx="5490619" cy="3493406"/>
          </a:xfrm>
          <a:prstGeom prst="rect">
            <a:avLst/>
          </a:prstGeom>
        </p:spPr>
      </p:pic>
      <p:sp>
        <p:nvSpPr>
          <p:cNvPr id="6" name="TextBox 5">
            <a:extLst>
              <a:ext uri="{FF2B5EF4-FFF2-40B4-BE49-F238E27FC236}">
                <a16:creationId xmlns:a16="http://schemas.microsoft.com/office/drawing/2014/main" id="{D614572B-5821-2946-B0FA-3A040BA96799}"/>
              </a:ext>
            </a:extLst>
          </p:cNvPr>
          <p:cNvSpPr txBox="1"/>
          <p:nvPr/>
        </p:nvSpPr>
        <p:spPr>
          <a:xfrm>
            <a:off x="7122301" y="1669728"/>
            <a:ext cx="4784272" cy="5355312"/>
          </a:xfrm>
          <a:prstGeom prst="rect">
            <a:avLst/>
          </a:prstGeom>
          <a:noFill/>
        </p:spPr>
        <p:txBody>
          <a:bodyPr wrap="square" rtlCol="0">
            <a:spAutoFit/>
          </a:bodyPr>
          <a:lstStyle/>
          <a:p>
            <a:pPr marL="285750" indent="-285750">
              <a:buFont typeface="Wingdings" pitchFamily="2" charset="2"/>
              <a:buChar char="§"/>
            </a:pPr>
            <a:r>
              <a:rPr lang="en-US" b="1" dirty="0"/>
              <a:t>PROMOTE IT: </a:t>
            </a:r>
            <a:r>
              <a:rPr lang="en-US" dirty="0"/>
              <a:t>Critical thinking and reading comprehension go hand in hand. </a:t>
            </a:r>
          </a:p>
          <a:p>
            <a:pPr marL="742950" lvl="1" indent="-285750">
              <a:buFont typeface="Wingdings" pitchFamily="2" charset="2"/>
              <a:buChar char="§"/>
            </a:pPr>
            <a:r>
              <a:rPr lang="en-US" b="1" dirty="0"/>
              <a:t>Predictions</a:t>
            </a:r>
            <a:r>
              <a:rPr lang="en-US" dirty="0"/>
              <a:t>- children predict many ways a story might end based on choices the characters might make (this requires mental flexibility and creativity).</a:t>
            </a:r>
          </a:p>
          <a:p>
            <a:pPr marL="742950" lvl="1" indent="-285750">
              <a:buFont typeface="Wingdings" pitchFamily="2" charset="2"/>
              <a:buChar char="§"/>
            </a:pPr>
            <a:r>
              <a:rPr lang="en-US" b="1" dirty="0"/>
              <a:t>Believe it?- </a:t>
            </a:r>
            <a:r>
              <a:rPr lang="en-US" dirty="0"/>
              <a:t>When reading non-fiction, take time to ask children if they believe what they are reading and why. Why should or shouldn’t they believe the author?</a:t>
            </a:r>
          </a:p>
          <a:p>
            <a:pPr marL="742950" lvl="1" indent="-285750">
              <a:buFont typeface="Wingdings" pitchFamily="2" charset="2"/>
              <a:buChar char="§"/>
            </a:pPr>
            <a:r>
              <a:rPr lang="en-US" b="1" dirty="0"/>
              <a:t>What to do? </a:t>
            </a:r>
            <a:r>
              <a:rPr lang="en-US" dirty="0"/>
              <a:t>Solve the problems of characters by determining what they should do next.</a:t>
            </a:r>
          </a:p>
          <a:p>
            <a:pPr lvl="1"/>
            <a:endParaRPr lang="en-US" dirty="0"/>
          </a:p>
          <a:p>
            <a:pPr lvl="1"/>
            <a:br>
              <a:rPr lang="en-US" dirty="0"/>
            </a:br>
            <a:br>
              <a:rPr lang="en-US" b="1" dirty="0"/>
            </a:br>
            <a:endParaRPr lang="en-US" b="1" dirty="0"/>
          </a:p>
          <a:p>
            <a:pPr marL="742950" lvl="1" indent="-285750">
              <a:buFont typeface="Wingdings" pitchFamily="2" charset="2"/>
              <a:buChar char="§"/>
            </a:pPr>
            <a:endParaRPr lang="en-US" b="1" dirty="0"/>
          </a:p>
        </p:txBody>
      </p:sp>
    </p:spTree>
    <p:extLst>
      <p:ext uri="{BB962C8B-B14F-4D97-AF65-F5344CB8AC3E}">
        <p14:creationId xmlns:p14="http://schemas.microsoft.com/office/powerpoint/2010/main" val="21008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AAE5-8A73-4743-8321-53392EACD65D}"/>
              </a:ext>
            </a:extLst>
          </p:cNvPr>
          <p:cNvSpPr>
            <a:spLocks noGrp="1"/>
          </p:cNvSpPr>
          <p:nvPr>
            <p:ph type="title"/>
          </p:nvPr>
        </p:nvSpPr>
        <p:spPr>
          <a:xfrm>
            <a:off x="1371600" y="685800"/>
            <a:ext cx="5632505" cy="1485900"/>
          </a:xfrm>
        </p:spPr>
        <p:txBody>
          <a:bodyPr>
            <a:normAutofit fontScale="90000"/>
          </a:bodyPr>
          <a:lstStyle/>
          <a:p>
            <a:r>
              <a:rPr lang="en-US" dirty="0"/>
              <a:t>Skill 6: Initiation/Taking on Challenges</a:t>
            </a:r>
            <a:br>
              <a:rPr lang="en-US" dirty="0"/>
            </a:br>
            <a:endParaRPr lang="en-US" dirty="0"/>
          </a:p>
        </p:txBody>
      </p:sp>
      <p:sp>
        <p:nvSpPr>
          <p:cNvPr id="3" name="Content Placeholder 2">
            <a:extLst>
              <a:ext uri="{FF2B5EF4-FFF2-40B4-BE49-F238E27FC236}">
                <a16:creationId xmlns:a16="http://schemas.microsoft.com/office/drawing/2014/main" id="{795AD3BC-7563-4945-BC3C-C74B0409D90D}"/>
              </a:ext>
            </a:extLst>
          </p:cNvPr>
          <p:cNvSpPr>
            <a:spLocks noGrp="1"/>
          </p:cNvSpPr>
          <p:nvPr>
            <p:ph idx="1"/>
          </p:nvPr>
        </p:nvSpPr>
        <p:spPr>
          <a:xfrm>
            <a:off x="1371600" y="1983922"/>
            <a:ext cx="4724400" cy="4392384"/>
          </a:xfrm>
        </p:spPr>
        <p:txBody>
          <a:bodyPr>
            <a:normAutofit lnSpcReduction="10000"/>
          </a:bodyPr>
          <a:lstStyle/>
          <a:p>
            <a:r>
              <a:rPr lang="en-US" dirty="0"/>
              <a:t>Initiation is the ability to begin and stick with a difficult task rather than shying away. </a:t>
            </a:r>
          </a:p>
          <a:p>
            <a:r>
              <a:rPr lang="en-US" b="1" dirty="0"/>
              <a:t>PROMOTE IT: </a:t>
            </a:r>
          </a:p>
          <a:p>
            <a:pPr lvl="1"/>
            <a:r>
              <a:rPr lang="en-US" dirty="0"/>
              <a:t>Read books like the “What Should Danny Do series” that involve opportunities to take on challenges and discuss the benefits of sticking with something that was difficult.</a:t>
            </a:r>
          </a:p>
          <a:p>
            <a:pPr lvl="1"/>
            <a:r>
              <a:rPr lang="en-US" dirty="0"/>
              <a:t>Read non-fiction about real people who faced challenges that children can connect to. Discuss and write about how they overcame those challenges. </a:t>
            </a:r>
          </a:p>
        </p:txBody>
      </p:sp>
      <p:pic>
        <p:nvPicPr>
          <p:cNvPr id="4" name="Picture 3">
            <a:extLst>
              <a:ext uri="{FF2B5EF4-FFF2-40B4-BE49-F238E27FC236}">
                <a16:creationId xmlns:a16="http://schemas.microsoft.com/office/drawing/2014/main" id="{28FCCDF5-EDEA-644A-A542-3F394815D0B8}"/>
              </a:ext>
            </a:extLst>
          </p:cNvPr>
          <p:cNvPicPr>
            <a:picLocks noChangeAspect="1"/>
          </p:cNvPicPr>
          <p:nvPr/>
        </p:nvPicPr>
        <p:blipFill>
          <a:blip r:embed="rId3"/>
          <a:stretch>
            <a:fillRect/>
          </a:stretch>
        </p:blipFill>
        <p:spPr>
          <a:xfrm>
            <a:off x="6604042" y="685800"/>
            <a:ext cx="5408017" cy="5502728"/>
          </a:xfrm>
          <a:prstGeom prst="rect">
            <a:avLst/>
          </a:prstGeom>
        </p:spPr>
      </p:pic>
    </p:spTree>
    <p:extLst>
      <p:ext uri="{BB962C8B-B14F-4D97-AF65-F5344CB8AC3E}">
        <p14:creationId xmlns:p14="http://schemas.microsoft.com/office/powerpoint/2010/main" val="35395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49F7-1921-BF4B-A49C-3FB0AF428DD6}"/>
              </a:ext>
            </a:extLst>
          </p:cNvPr>
          <p:cNvSpPr>
            <a:spLocks noGrp="1"/>
          </p:cNvSpPr>
          <p:nvPr>
            <p:ph type="title"/>
          </p:nvPr>
        </p:nvSpPr>
        <p:spPr>
          <a:xfrm>
            <a:off x="1042262" y="449936"/>
            <a:ext cx="9601200" cy="1485900"/>
          </a:xfrm>
        </p:spPr>
        <p:txBody>
          <a:bodyPr/>
          <a:lstStyle/>
          <a:p>
            <a:r>
              <a:rPr lang="en-US" dirty="0"/>
              <a:t>Skill 7: Self-direction </a:t>
            </a:r>
            <a:br>
              <a:rPr lang="en-US" dirty="0"/>
            </a:br>
            <a:endParaRPr lang="en-US" dirty="0"/>
          </a:p>
        </p:txBody>
      </p:sp>
      <p:sp>
        <p:nvSpPr>
          <p:cNvPr id="3" name="Content Placeholder 2">
            <a:extLst>
              <a:ext uri="{FF2B5EF4-FFF2-40B4-BE49-F238E27FC236}">
                <a16:creationId xmlns:a16="http://schemas.microsoft.com/office/drawing/2014/main" id="{FBB88C6B-E939-A349-9EE1-39BBE44D1365}"/>
              </a:ext>
            </a:extLst>
          </p:cNvPr>
          <p:cNvSpPr>
            <a:spLocks noGrp="1"/>
          </p:cNvSpPr>
          <p:nvPr>
            <p:ph idx="1"/>
          </p:nvPr>
        </p:nvSpPr>
        <p:spPr>
          <a:xfrm>
            <a:off x="6243234" y="1343913"/>
            <a:ext cx="5948766" cy="3817024"/>
          </a:xfrm>
        </p:spPr>
        <p:txBody>
          <a:bodyPr>
            <a:normAutofit/>
          </a:bodyPr>
          <a:lstStyle/>
          <a:p>
            <a:r>
              <a:rPr lang="en-US" dirty="0"/>
              <a:t>Self-direction involves setting goals for oneself and making plans to meet those goals. </a:t>
            </a:r>
          </a:p>
          <a:p>
            <a:r>
              <a:rPr lang="en-US" b="1" dirty="0"/>
              <a:t>PROMOTE IT:</a:t>
            </a:r>
          </a:p>
          <a:p>
            <a:pPr lvl="1"/>
            <a:r>
              <a:rPr lang="en-US" dirty="0"/>
              <a:t>Book choice and projects</a:t>
            </a:r>
          </a:p>
          <a:p>
            <a:pPr lvl="1"/>
            <a:r>
              <a:rPr lang="en-US" dirty="0"/>
              <a:t>Students schedule goals and due dates</a:t>
            </a:r>
          </a:p>
          <a:p>
            <a:pPr lvl="1"/>
            <a:r>
              <a:rPr lang="en-US" dirty="0"/>
              <a:t>Literature Circles (Daniels, 2002)</a:t>
            </a:r>
          </a:p>
          <a:p>
            <a:pPr lvl="1"/>
            <a:r>
              <a:rPr lang="en-US" dirty="0"/>
              <a:t>Multi-genre research project (Putz, 2017)</a:t>
            </a:r>
          </a:p>
          <a:p>
            <a:pPr lvl="1"/>
            <a:r>
              <a:rPr lang="en-US" dirty="0"/>
              <a:t>Free choice centers</a:t>
            </a:r>
          </a:p>
          <a:p>
            <a:pPr marL="530352" lvl="1" indent="0">
              <a:buNone/>
            </a:pPr>
            <a:endParaRPr lang="en-US" dirty="0"/>
          </a:p>
          <a:p>
            <a:pPr lvl="1"/>
            <a:endParaRPr lang="en-US" dirty="0"/>
          </a:p>
        </p:txBody>
      </p:sp>
      <p:pic>
        <p:nvPicPr>
          <p:cNvPr id="7" name="Picture 6">
            <a:extLst>
              <a:ext uri="{FF2B5EF4-FFF2-40B4-BE49-F238E27FC236}">
                <a16:creationId xmlns:a16="http://schemas.microsoft.com/office/drawing/2014/main" id="{D94ECB8D-AA3E-4A4D-B71D-23CFE3D7A64D}"/>
              </a:ext>
            </a:extLst>
          </p:cNvPr>
          <p:cNvPicPr>
            <a:picLocks noChangeAspect="1"/>
          </p:cNvPicPr>
          <p:nvPr/>
        </p:nvPicPr>
        <p:blipFill>
          <a:blip r:embed="rId2"/>
          <a:stretch>
            <a:fillRect/>
          </a:stretch>
        </p:blipFill>
        <p:spPr>
          <a:xfrm>
            <a:off x="1042262" y="1192886"/>
            <a:ext cx="4777352" cy="4981263"/>
          </a:xfrm>
          <a:prstGeom prst="rect">
            <a:avLst/>
          </a:prstGeom>
        </p:spPr>
      </p:pic>
    </p:spTree>
    <p:extLst>
      <p:ext uri="{BB962C8B-B14F-4D97-AF65-F5344CB8AC3E}">
        <p14:creationId xmlns:p14="http://schemas.microsoft.com/office/powerpoint/2010/main" val="33535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4963-DB25-F44E-B98B-80EB73A3C0E1}"/>
              </a:ext>
            </a:extLst>
          </p:cNvPr>
          <p:cNvSpPr>
            <a:spLocks noGrp="1"/>
          </p:cNvSpPr>
          <p:nvPr>
            <p:ph type="title"/>
          </p:nvPr>
        </p:nvSpPr>
        <p:spPr/>
        <p:txBody>
          <a:bodyPr/>
          <a:lstStyle/>
          <a:p>
            <a:r>
              <a:rPr lang="en-US" dirty="0"/>
              <a:t>It’s easy to incorporate life skills into everyday reading instruction</a:t>
            </a:r>
          </a:p>
        </p:txBody>
      </p:sp>
      <p:sp>
        <p:nvSpPr>
          <p:cNvPr id="3" name="Content Placeholder 2">
            <a:extLst>
              <a:ext uri="{FF2B5EF4-FFF2-40B4-BE49-F238E27FC236}">
                <a16:creationId xmlns:a16="http://schemas.microsoft.com/office/drawing/2014/main" id="{EACD9BDF-39BF-2D49-8F05-BF79F65F875C}"/>
              </a:ext>
            </a:extLst>
          </p:cNvPr>
          <p:cNvSpPr>
            <a:spLocks noGrp="1"/>
          </p:cNvSpPr>
          <p:nvPr>
            <p:ph idx="1"/>
          </p:nvPr>
        </p:nvSpPr>
        <p:spPr/>
        <p:txBody>
          <a:bodyPr>
            <a:normAutofit/>
          </a:bodyPr>
          <a:lstStyle/>
          <a:p>
            <a:pPr marL="0" indent="0" algn="ctr">
              <a:buNone/>
            </a:pPr>
            <a:r>
              <a:rPr lang="en-US" dirty="0"/>
              <a:t>What are you already doing?</a:t>
            </a:r>
          </a:p>
          <a:p>
            <a:endParaRPr lang="en-US" dirty="0"/>
          </a:p>
        </p:txBody>
      </p:sp>
      <p:pic>
        <p:nvPicPr>
          <p:cNvPr id="5" name="Picture 4">
            <a:extLst>
              <a:ext uri="{FF2B5EF4-FFF2-40B4-BE49-F238E27FC236}">
                <a16:creationId xmlns:a16="http://schemas.microsoft.com/office/drawing/2014/main" id="{E6AA0176-188F-E643-96A6-A6D1DD22EACA}"/>
              </a:ext>
            </a:extLst>
          </p:cNvPr>
          <p:cNvPicPr>
            <a:picLocks noChangeAspect="1"/>
          </p:cNvPicPr>
          <p:nvPr/>
        </p:nvPicPr>
        <p:blipFill>
          <a:blip r:embed="rId2"/>
          <a:stretch>
            <a:fillRect/>
          </a:stretch>
        </p:blipFill>
        <p:spPr>
          <a:xfrm>
            <a:off x="3144367" y="3172597"/>
            <a:ext cx="6055666" cy="3152003"/>
          </a:xfrm>
          <a:prstGeom prst="rect">
            <a:avLst/>
          </a:prstGeom>
        </p:spPr>
      </p:pic>
    </p:spTree>
    <p:extLst>
      <p:ext uri="{BB962C8B-B14F-4D97-AF65-F5344CB8AC3E}">
        <p14:creationId xmlns:p14="http://schemas.microsoft.com/office/powerpoint/2010/main" val="84006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0DEA-9EE3-0340-A1F4-6D1411A6FC89}"/>
              </a:ext>
            </a:extLst>
          </p:cNvPr>
          <p:cNvSpPr>
            <a:spLocks noGrp="1"/>
          </p:cNvSpPr>
          <p:nvPr>
            <p:ph type="title"/>
          </p:nvPr>
        </p:nvSpPr>
        <p:spPr/>
        <p:txBody>
          <a:bodyPr/>
          <a:lstStyle/>
          <a:p>
            <a:pPr algn="ctr"/>
            <a:r>
              <a:rPr lang="en-US" dirty="0"/>
              <a:t>Questions?</a:t>
            </a:r>
          </a:p>
        </p:txBody>
      </p:sp>
      <p:pic>
        <p:nvPicPr>
          <p:cNvPr id="5" name="Content Placeholder 4">
            <a:extLst>
              <a:ext uri="{FF2B5EF4-FFF2-40B4-BE49-F238E27FC236}">
                <a16:creationId xmlns:a16="http://schemas.microsoft.com/office/drawing/2014/main" id="{61729B3C-BCCD-E142-8AF3-19A53DDBFBBC}"/>
              </a:ext>
            </a:extLst>
          </p:cNvPr>
          <p:cNvPicPr>
            <a:picLocks noGrp="1" noChangeAspect="1"/>
          </p:cNvPicPr>
          <p:nvPr>
            <p:ph idx="1"/>
          </p:nvPr>
        </p:nvPicPr>
        <p:blipFill>
          <a:blip r:embed="rId2"/>
          <a:stretch>
            <a:fillRect/>
          </a:stretch>
        </p:blipFill>
        <p:spPr>
          <a:xfrm>
            <a:off x="4472188" y="1728988"/>
            <a:ext cx="3400023" cy="3400023"/>
          </a:xfrm>
        </p:spPr>
      </p:pic>
      <p:sp>
        <p:nvSpPr>
          <p:cNvPr id="3" name="TextBox 2">
            <a:extLst>
              <a:ext uri="{FF2B5EF4-FFF2-40B4-BE49-F238E27FC236}">
                <a16:creationId xmlns:a16="http://schemas.microsoft.com/office/drawing/2014/main" id="{8146FC7C-74FC-C34C-A6B5-34C2FC9434A7}"/>
              </a:ext>
            </a:extLst>
          </p:cNvPr>
          <p:cNvSpPr txBox="1"/>
          <p:nvPr/>
        </p:nvSpPr>
        <p:spPr>
          <a:xfrm>
            <a:off x="8900376" y="4971871"/>
            <a:ext cx="3052293" cy="1477328"/>
          </a:xfrm>
          <a:prstGeom prst="rect">
            <a:avLst/>
          </a:prstGeom>
          <a:noFill/>
        </p:spPr>
        <p:txBody>
          <a:bodyPr wrap="square" rtlCol="0">
            <a:spAutoFit/>
          </a:bodyPr>
          <a:lstStyle/>
          <a:p>
            <a:r>
              <a:rPr lang="en-US" dirty="0"/>
              <a:t>Sarah L. </a:t>
            </a:r>
            <a:r>
              <a:rPr lang="en-US" dirty="0" err="1"/>
              <a:t>Swauger</a:t>
            </a:r>
            <a:r>
              <a:rPr lang="en-US" dirty="0"/>
              <a:t>, Ph.D.</a:t>
            </a:r>
          </a:p>
          <a:p>
            <a:r>
              <a:rPr lang="en-US" dirty="0"/>
              <a:t>Director, Mississippi Early Education Family Partnership</a:t>
            </a:r>
          </a:p>
          <a:p>
            <a:r>
              <a:rPr lang="en-US" dirty="0">
                <a:hlinkClick r:id="rId3"/>
              </a:rPr>
              <a:t>slswauge@olemiss.edu</a:t>
            </a:r>
            <a:endParaRPr lang="en-US" dirty="0"/>
          </a:p>
          <a:p>
            <a:endParaRPr lang="en-US" dirty="0"/>
          </a:p>
        </p:txBody>
      </p:sp>
      <p:pic>
        <p:nvPicPr>
          <p:cNvPr id="6" name="Picture 5">
            <a:extLst>
              <a:ext uri="{FF2B5EF4-FFF2-40B4-BE49-F238E27FC236}">
                <a16:creationId xmlns:a16="http://schemas.microsoft.com/office/drawing/2014/main" id="{2C163C61-A45F-6146-A9E0-E54D87061734}"/>
              </a:ext>
            </a:extLst>
          </p:cNvPr>
          <p:cNvPicPr>
            <a:picLocks noChangeAspect="1"/>
          </p:cNvPicPr>
          <p:nvPr/>
        </p:nvPicPr>
        <p:blipFill>
          <a:blip r:embed="rId4"/>
          <a:stretch>
            <a:fillRect/>
          </a:stretch>
        </p:blipFill>
        <p:spPr>
          <a:xfrm>
            <a:off x="1371599" y="1728988"/>
            <a:ext cx="1996224" cy="2995592"/>
          </a:xfrm>
          <a:prstGeom prst="rect">
            <a:avLst/>
          </a:prstGeom>
        </p:spPr>
      </p:pic>
      <p:sp>
        <p:nvSpPr>
          <p:cNvPr id="7" name="TextBox 6">
            <a:extLst>
              <a:ext uri="{FF2B5EF4-FFF2-40B4-BE49-F238E27FC236}">
                <a16:creationId xmlns:a16="http://schemas.microsoft.com/office/drawing/2014/main" id="{F28C7902-A58B-5342-99BE-5813DE2018D8}"/>
              </a:ext>
            </a:extLst>
          </p:cNvPr>
          <p:cNvSpPr txBox="1"/>
          <p:nvPr/>
        </p:nvSpPr>
        <p:spPr>
          <a:xfrm>
            <a:off x="1326526" y="4971871"/>
            <a:ext cx="3069462" cy="1200329"/>
          </a:xfrm>
          <a:prstGeom prst="rect">
            <a:avLst/>
          </a:prstGeom>
          <a:noFill/>
        </p:spPr>
        <p:txBody>
          <a:bodyPr wrap="square" rtlCol="0">
            <a:spAutoFit/>
          </a:bodyPr>
          <a:lstStyle/>
          <a:p>
            <a:r>
              <a:rPr lang="en-US" dirty="0"/>
              <a:t>Angela S. Rutherford, Ph.D.</a:t>
            </a:r>
          </a:p>
          <a:p>
            <a:r>
              <a:rPr lang="en-US" dirty="0"/>
              <a:t>Professor, The University of Mississippi </a:t>
            </a:r>
          </a:p>
          <a:p>
            <a:r>
              <a:rPr lang="en-US" dirty="0">
                <a:hlinkClick r:id="rId5"/>
              </a:rPr>
              <a:t>araines@olemiss.edu</a:t>
            </a:r>
            <a:r>
              <a:rPr lang="en-US" dirty="0"/>
              <a:t> </a:t>
            </a:r>
          </a:p>
        </p:txBody>
      </p:sp>
      <p:pic>
        <p:nvPicPr>
          <p:cNvPr id="9" name="Picture 8">
            <a:extLst>
              <a:ext uri="{FF2B5EF4-FFF2-40B4-BE49-F238E27FC236}">
                <a16:creationId xmlns:a16="http://schemas.microsoft.com/office/drawing/2014/main" id="{BAFBA3CE-7255-A249-B51F-E553482EAED9}"/>
              </a:ext>
            </a:extLst>
          </p:cNvPr>
          <p:cNvPicPr>
            <a:picLocks noChangeAspect="1"/>
          </p:cNvPicPr>
          <p:nvPr/>
        </p:nvPicPr>
        <p:blipFill>
          <a:blip r:embed="rId6"/>
          <a:stretch>
            <a:fillRect/>
          </a:stretch>
        </p:blipFill>
        <p:spPr>
          <a:xfrm>
            <a:off x="4472188" y="5310037"/>
            <a:ext cx="3400023" cy="1341379"/>
          </a:xfrm>
          <a:prstGeom prst="rect">
            <a:avLst/>
          </a:prstGeom>
        </p:spPr>
      </p:pic>
      <p:pic>
        <p:nvPicPr>
          <p:cNvPr id="11" name="Picture 10">
            <a:extLst>
              <a:ext uri="{FF2B5EF4-FFF2-40B4-BE49-F238E27FC236}">
                <a16:creationId xmlns:a16="http://schemas.microsoft.com/office/drawing/2014/main" id="{DAD45DF3-A96E-2C4F-8EC4-AD8EF0525A6C}"/>
              </a:ext>
            </a:extLst>
          </p:cNvPr>
          <p:cNvPicPr>
            <a:picLocks noChangeAspect="1"/>
          </p:cNvPicPr>
          <p:nvPr/>
        </p:nvPicPr>
        <p:blipFill>
          <a:blip r:embed="rId7"/>
          <a:stretch>
            <a:fillRect/>
          </a:stretch>
        </p:blipFill>
        <p:spPr>
          <a:xfrm>
            <a:off x="8974432" y="1728988"/>
            <a:ext cx="1998368" cy="2999023"/>
          </a:xfrm>
          <a:prstGeom prst="rect">
            <a:avLst/>
          </a:prstGeom>
        </p:spPr>
      </p:pic>
    </p:spTree>
    <p:extLst>
      <p:ext uri="{BB962C8B-B14F-4D97-AF65-F5344CB8AC3E}">
        <p14:creationId xmlns:p14="http://schemas.microsoft.com/office/powerpoint/2010/main" val="232699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7AEB-CA29-764A-92B6-4E94B86837AC}"/>
              </a:ext>
            </a:extLst>
          </p:cNvPr>
          <p:cNvSpPr>
            <a:spLocks noGrp="1"/>
          </p:cNvSpPr>
          <p:nvPr>
            <p:ph type="title"/>
          </p:nvPr>
        </p:nvSpPr>
        <p:spPr>
          <a:xfrm>
            <a:off x="1295400" y="572029"/>
            <a:ext cx="9601200" cy="1485900"/>
          </a:xfrm>
        </p:spPr>
        <p:txBody>
          <a:bodyPr/>
          <a:lstStyle/>
          <a:p>
            <a:r>
              <a:rPr lang="en-US" dirty="0"/>
              <a:t>Agenda</a:t>
            </a:r>
          </a:p>
        </p:txBody>
      </p:sp>
      <p:graphicFrame>
        <p:nvGraphicFramePr>
          <p:cNvPr id="4" name="Diagram 3">
            <a:extLst>
              <a:ext uri="{FF2B5EF4-FFF2-40B4-BE49-F238E27FC236}">
                <a16:creationId xmlns:a16="http://schemas.microsoft.com/office/drawing/2014/main" id="{67215DD3-9164-E747-9BF8-F24B6185EBF3}"/>
              </a:ext>
            </a:extLst>
          </p:cNvPr>
          <p:cNvGraphicFramePr/>
          <p:nvPr>
            <p:extLst>
              <p:ext uri="{D42A27DB-BD31-4B8C-83A1-F6EECF244321}">
                <p14:modId xmlns:p14="http://schemas.microsoft.com/office/powerpoint/2010/main" val="1643153563"/>
              </p:ext>
            </p:extLst>
          </p:nvPr>
        </p:nvGraphicFramePr>
        <p:xfrm>
          <a:off x="2773680" y="274320"/>
          <a:ext cx="8721725"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064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5634-CA63-9049-AB0D-C71CC2BD41F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9579DC8-82DE-EC44-A5CD-944A144C71D1}"/>
              </a:ext>
            </a:extLst>
          </p:cNvPr>
          <p:cNvSpPr>
            <a:spLocks noGrp="1"/>
          </p:cNvSpPr>
          <p:nvPr>
            <p:ph idx="1"/>
          </p:nvPr>
        </p:nvSpPr>
        <p:spPr>
          <a:xfrm>
            <a:off x="1371599" y="1638300"/>
            <a:ext cx="10206507" cy="3581400"/>
          </a:xfrm>
        </p:spPr>
        <p:txBody>
          <a:bodyPr>
            <a:normAutofit fontScale="47500" lnSpcReduction="20000"/>
          </a:bodyPr>
          <a:lstStyle/>
          <a:p>
            <a:pPr marL="0" indent="0">
              <a:lnSpc>
                <a:spcPct val="120000"/>
              </a:lnSpc>
              <a:buNone/>
            </a:pPr>
            <a:r>
              <a:rPr lang="en-US" dirty="0"/>
              <a:t>Daniels, H. (2002). </a:t>
            </a:r>
            <a:r>
              <a:rPr lang="en-US" i="1" dirty="0"/>
              <a:t>Literature circles: voice and choice in book clubs and reading groups</a:t>
            </a:r>
            <a:r>
              <a:rPr lang="en-US" dirty="0"/>
              <a:t>. Portland, ME: Stenhouse Publishers.</a:t>
            </a:r>
          </a:p>
          <a:p>
            <a:pPr marL="0" indent="0">
              <a:lnSpc>
                <a:spcPct val="120000"/>
              </a:lnSpc>
              <a:buNone/>
            </a:pPr>
            <a:r>
              <a:rPr lang="en-US" dirty="0"/>
              <a:t>Dawson, P., &amp; </a:t>
            </a:r>
            <a:r>
              <a:rPr lang="en-US" dirty="0" err="1"/>
              <a:t>Guare</a:t>
            </a:r>
            <a:r>
              <a:rPr lang="en-US" dirty="0"/>
              <a:t>, R. (2009). </a:t>
            </a:r>
            <a:r>
              <a:rPr lang="en-US" i="1" dirty="0"/>
              <a:t>Smart but scattered: The revolutionary “executive skills” approach to helping kids reach their potential</a:t>
            </a:r>
            <a:r>
              <a:rPr lang="en-US" dirty="0"/>
              <a:t>. New York: Guilford Press.</a:t>
            </a:r>
          </a:p>
          <a:p>
            <a:pPr marL="0" indent="0">
              <a:lnSpc>
                <a:spcPct val="120000"/>
              </a:lnSpc>
              <a:buNone/>
            </a:pPr>
            <a:r>
              <a:rPr lang="en-US" dirty="0" err="1"/>
              <a:t>Galinksy</a:t>
            </a:r>
            <a:r>
              <a:rPr lang="en-US" dirty="0"/>
              <a:t>, E. (2010). </a:t>
            </a:r>
            <a:r>
              <a:rPr lang="en-US" i="1" dirty="0"/>
              <a:t>Mind in the making: The seven essential life skills every child needs. </a:t>
            </a:r>
            <a:r>
              <a:rPr lang="en-US" dirty="0"/>
              <a:t>New York, NY: Harper Collins. </a:t>
            </a:r>
          </a:p>
          <a:p>
            <a:pPr marL="0" indent="0">
              <a:lnSpc>
                <a:spcPct val="120000"/>
              </a:lnSpc>
              <a:spcBef>
                <a:spcPts val="600"/>
              </a:spcBef>
              <a:buNone/>
            </a:pPr>
            <a:r>
              <a:rPr lang="en-US" dirty="0"/>
              <a:t>Harvard University Center on the Developing Child. (</a:t>
            </a:r>
            <a:r>
              <a:rPr lang="en-US" dirty="0" err="1"/>
              <a:t>n.d</a:t>
            </a:r>
            <a:r>
              <a:rPr lang="en-US" dirty="0"/>
              <a:t>). Retrieved from </a:t>
            </a:r>
          </a:p>
          <a:p>
            <a:pPr marL="0" indent="0">
              <a:lnSpc>
                <a:spcPct val="120000"/>
              </a:lnSpc>
              <a:spcBef>
                <a:spcPts val="600"/>
              </a:spcBef>
              <a:buNone/>
            </a:pPr>
            <a:r>
              <a:rPr lang="en-US" dirty="0"/>
              <a:t>	</a:t>
            </a:r>
            <a:r>
              <a:rPr lang="en-US" dirty="0">
                <a:hlinkClick r:id="rId2"/>
              </a:rPr>
              <a:t>https://developingchild.harvard.edu/resources/what-is-executive-function-and-how-does-it-relate-to-child-development/</a:t>
            </a:r>
            <a:r>
              <a:rPr lang="en-US" dirty="0"/>
              <a:t> </a:t>
            </a:r>
          </a:p>
          <a:p>
            <a:pPr marL="0" indent="0">
              <a:lnSpc>
                <a:spcPct val="120000"/>
              </a:lnSpc>
              <a:buNone/>
            </a:pPr>
            <a:r>
              <a:rPr lang="en-US" dirty="0"/>
              <a:t>Hecker, L. (</a:t>
            </a:r>
            <a:r>
              <a:rPr lang="en-US" dirty="0" err="1"/>
              <a:t>n.d</a:t>
            </a:r>
            <a:r>
              <a:rPr lang="en-US" dirty="0"/>
              <a:t>). The reading brain: Executive function hard at work. Retrieved from </a:t>
            </a:r>
            <a:r>
              <a:rPr lang="en-US" dirty="0">
                <a:hlinkClick r:id="rId3"/>
              </a:rPr>
              <a:t>https://ldaamerica.org/info/the-reading-brain-executive-function-hard-at-work/</a:t>
            </a:r>
            <a:endParaRPr lang="en-US" dirty="0"/>
          </a:p>
          <a:p>
            <a:pPr marL="0" indent="0">
              <a:lnSpc>
                <a:spcPct val="120000"/>
              </a:lnSpc>
              <a:buNone/>
            </a:pPr>
            <a:r>
              <a:rPr lang="en-US" dirty="0"/>
              <a:t>Kelly, K. (</a:t>
            </a:r>
            <a:r>
              <a:rPr lang="en-US" dirty="0" err="1"/>
              <a:t>n.d</a:t>
            </a:r>
            <a:r>
              <a:rPr lang="en-US" dirty="0"/>
              <a:t>). Five Ways Executive Functioning Issues can Impact Reading. Retrieved from </a:t>
            </a:r>
          </a:p>
          <a:p>
            <a:pPr marL="0" indent="0">
              <a:lnSpc>
                <a:spcPct val="120000"/>
              </a:lnSpc>
              <a:buNone/>
            </a:pPr>
            <a:r>
              <a:rPr lang="en-US" dirty="0">
                <a:hlinkClick r:id="rId4"/>
              </a:rPr>
              <a:t>	https://www.understood.org/en/learning-attention-issues/child-learning-disabilities/executive-functioning</a:t>
            </a:r>
            <a:r>
              <a:rPr lang="en-US" dirty="0">
                <a:hlinkClick r:id="rId5"/>
              </a:rPr>
              <a:t>-issues/5-ways-executive-functioning-issues-can-impact-reading</a:t>
            </a:r>
            <a:endParaRPr lang="en-US" dirty="0"/>
          </a:p>
          <a:p>
            <a:pPr marL="0" indent="0">
              <a:lnSpc>
                <a:spcPct val="120000"/>
              </a:lnSpc>
              <a:buNone/>
            </a:pPr>
            <a:r>
              <a:rPr lang="en-US" dirty="0"/>
              <a:t>Meltzer, L., &amp; </a:t>
            </a:r>
            <a:r>
              <a:rPr lang="en-US" dirty="0" err="1"/>
              <a:t>Greschler</a:t>
            </a:r>
            <a:r>
              <a:rPr lang="en-US" dirty="0"/>
              <a:t>, M. (2018). Executive Function Strategies: The Building Blocks for Reading to Learn. </a:t>
            </a:r>
            <a:r>
              <a:rPr lang="en-US" i="1" dirty="0"/>
              <a:t>International Dyslexia Association</a:t>
            </a:r>
            <a:r>
              <a:rPr lang="en-US" dirty="0"/>
              <a:t>, </a:t>
            </a:r>
            <a:r>
              <a:rPr lang="en-US" i="1" dirty="0"/>
              <a:t>7,(</a:t>
            </a:r>
            <a:r>
              <a:rPr lang="en-US" dirty="0"/>
              <a:t>4). Retrieved from 	</a:t>
            </a:r>
            <a:r>
              <a:rPr lang="en-US" dirty="0">
                <a:hlinkClick r:id="rId6"/>
              </a:rPr>
              <a:t>https://dyslexiaida.org/executive-function-strategies-the-building-blocks-for-reading-to-learn/</a:t>
            </a:r>
            <a:r>
              <a:rPr lang="en-US" dirty="0"/>
              <a:t> </a:t>
            </a:r>
          </a:p>
          <a:p>
            <a:pPr marL="0" indent="0">
              <a:lnSpc>
                <a:spcPct val="120000"/>
              </a:lnSpc>
              <a:buNone/>
            </a:pPr>
            <a:r>
              <a:rPr lang="en-US" dirty="0"/>
              <a:t>National Center for Learning Disabilities. (2008). </a:t>
            </a:r>
            <a:r>
              <a:rPr lang="en-US" i="1" dirty="0"/>
              <a:t>Executive function fact sheet</a:t>
            </a:r>
            <a:r>
              <a:rPr lang="en-US" dirty="0"/>
              <a:t>. Retrieved from </a:t>
            </a:r>
            <a:r>
              <a:rPr lang="en-US" dirty="0">
                <a:hlinkClick r:id="rId7"/>
              </a:rPr>
              <a:t>https://www.readingrockets.org/article/executive-function-fact-sheet</a:t>
            </a:r>
            <a:endParaRPr lang="en-US" dirty="0"/>
          </a:p>
          <a:p>
            <a:pPr marL="0" indent="0">
              <a:lnSpc>
                <a:spcPct val="120000"/>
              </a:lnSpc>
              <a:buNone/>
            </a:pPr>
            <a:r>
              <a:rPr lang="en-US" dirty="0"/>
              <a:t>Putz, M, (2017).  </a:t>
            </a:r>
            <a:r>
              <a:rPr lang="en-US" i="1" dirty="0"/>
              <a:t>A teacher’s guide to the multi-genre research project</a:t>
            </a:r>
            <a:r>
              <a:rPr lang="en-US" dirty="0"/>
              <a:t>. Portsmouth, NH: Heinemann.</a:t>
            </a:r>
            <a:endParaRPr lang="en-US" i="1"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5760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A971-A3B3-4D4A-857E-7E4247AB3057}"/>
              </a:ext>
            </a:extLst>
          </p:cNvPr>
          <p:cNvSpPr>
            <a:spLocks noGrp="1"/>
          </p:cNvSpPr>
          <p:nvPr>
            <p:ph type="title"/>
          </p:nvPr>
        </p:nvSpPr>
        <p:spPr/>
        <p:txBody>
          <a:bodyPr/>
          <a:lstStyle/>
          <a:p>
            <a:r>
              <a:rPr lang="en-US" dirty="0"/>
              <a:t>Executive Functions</a:t>
            </a:r>
          </a:p>
        </p:txBody>
      </p:sp>
      <p:sp>
        <p:nvSpPr>
          <p:cNvPr id="3" name="Content Placeholder 2">
            <a:extLst>
              <a:ext uri="{FF2B5EF4-FFF2-40B4-BE49-F238E27FC236}">
                <a16:creationId xmlns:a16="http://schemas.microsoft.com/office/drawing/2014/main" id="{25B04653-AF8B-CF44-924E-55F1BF00EC7A}"/>
              </a:ext>
            </a:extLst>
          </p:cNvPr>
          <p:cNvSpPr>
            <a:spLocks noGrp="1"/>
          </p:cNvSpPr>
          <p:nvPr>
            <p:ph idx="1"/>
          </p:nvPr>
        </p:nvSpPr>
        <p:spPr>
          <a:xfrm>
            <a:off x="1371600" y="1752600"/>
            <a:ext cx="9601200" cy="3581400"/>
          </a:xfrm>
        </p:spPr>
        <p:txBody>
          <a:bodyPr>
            <a:normAutofit/>
          </a:bodyPr>
          <a:lstStyle/>
          <a:p>
            <a:endParaRPr lang="en-US" sz="2800" dirty="0"/>
          </a:p>
          <a:p>
            <a:r>
              <a:rPr lang="en-US" sz="2800" dirty="0"/>
              <a:t>Working Memory</a:t>
            </a:r>
          </a:p>
          <a:p>
            <a:r>
              <a:rPr lang="en-US" sz="2800" dirty="0"/>
              <a:t>Cognitive Flexibility (flexible thinking)</a:t>
            </a:r>
          </a:p>
          <a:p>
            <a:r>
              <a:rPr lang="en-US" sz="2800" dirty="0"/>
              <a:t>Inhibitory Control</a:t>
            </a:r>
          </a:p>
        </p:txBody>
      </p:sp>
      <p:pic>
        <p:nvPicPr>
          <p:cNvPr id="5" name="Picture 4">
            <a:extLst>
              <a:ext uri="{FF2B5EF4-FFF2-40B4-BE49-F238E27FC236}">
                <a16:creationId xmlns:a16="http://schemas.microsoft.com/office/drawing/2014/main" id="{134CE838-50BF-C043-AF85-4C6A404DAC90}"/>
              </a:ext>
            </a:extLst>
          </p:cNvPr>
          <p:cNvPicPr>
            <a:picLocks noChangeAspect="1"/>
          </p:cNvPicPr>
          <p:nvPr/>
        </p:nvPicPr>
        <p:blipFill>
          <a:blip r:embed="rId3"/>
          <a:stretch>
            <a:fillRect/>
          </a:stretch>
        </p:blipFill>
        <p:spPr>
          <a:xfrm>
            <a:off x="7778579" y="1428750"/>
            <a:ext cx="3808880" cy="3833140"/>
          </a:xfrm>
          <a:prstGeom prst="rect">
            <a:avLst/>
          </a:prstGeom>
        </p:spPr>
      </p:pic>
    </p:spTree>
    <p:extLst>
      <p:ext uri="{BB962C8B-B14F-4D97-AF65-F5344CB8AC3E}">
        <p14:creationId xmlns:p14="http://schemas.microsoft.com/office/powerpoint/2010/main" val="33156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54C1A-04C4-854A-8C02-44E3E2FC8060}"/>
              </a:ext>
            </a:extLst>
          </p:cNvPr>
          <p:cNvSpPr>
            <a:spLocks noGrp="1"/>
          </p:cNvSpPr>
          <p:nvPr>
            <p:ph type="title"/>
          </p:nvPr>
        </p:nvSpPr>
        <p:spPr>
          <a:xfrm>
            <a:off x="1371600" y="685800"/>
            <a:ext cx="9601200" cy="1014211"/>
          </a:xfrm>
        </p:spPr>
        <p:txBody>
          <a:bodyPr/>
          <a:lstStyle/>
          <a:p>
            <a:r>
              <a:rPr lang="en-US" dirty="0"/>
              <a:t>Executive Function Sub-Skills</a:t>
            </a:r>
          </a:p>
        </p:txBody>
      </p:sp>
      <p:pic>
        <p:nvPicPr>
          <p:cNvPr id="5" name="Picture 4">
            <a:extLst>
              <a:ext uri="{FF2B5EF4-FFF2-40B4-BE49-F238E27FC236}">
                <a16:creationId xmlns:a16="http://schemas.microsoft.com/office/drawing/2014/main" id="{47B85FAE-F222-0E48-A7A7-6123371AFEF3}"/>
              </a:ext>
            </a:extLst>
          </p:cNvPr>
          <p:cNvPicPr>
            <a:picLocks noChangeAspect="1"/>
          </p:cNvPicPr>
          <p:nvPr/>
        </p:nvPicPr>
        <p:blipFill>
          <a:blip r:embed="rId3"/>
          <a:stretch>
            <a:fillRect/>
          </a:stretch>
        </p:blipFill>
        <p:spPr>
          <a:xfrm>
            <a:off x="2816301" y="1700011"/>
            <a:ext cx="6791338" cy="4737372"/>
          </a:xfrm>
          <a:prstGeom prst="rect">
            <a:avLst/>
          </a:prstGeom>
        </p:spPr>
      </p:pic>
      <p:sp>
        <p:nvSpPr>
          <p:cNvPr id="6" name="TextBox 5">
            <a:extLst>
              <a:ext uri="{FF2B5EF4-FFF2-40B4-BE49-F238E27FC236}">
                <a16:creationId xmlns:a16="http://schemas.microsoft.com/office/drawing/2014/main" id="{4BE781C8-21A3-A745-BCDC-DB086987D627}"/>
              </a:ext>
            </a:extLst>
          </p:cNvPr>
          <p:cNvSpPr txBox="1"/>
          <p:nvPr/>
        </p:nvSpPr>
        <p:spPr>
          <a:xfrm>
            <a:off x="7000643" y="6068051"/>
            <a:ext cx="2606996" cy="369332"/>
          </a:xfrm>
          <a:prstGeom prst="rect">
            <a:avLst/>
          </a:prstGeom>
          <a:noFill/>
        </p:spPr>
        <p:txBody>
          <a:bodyPr wrap="none" rtlCol="0">
            <a:spAutoFit/>
          </a:bodyPr>
          <a:lstStyle/>
          <a:p>
            <a:r>
              <a:rPr lang="en-US" dirty="0"/>
              <a:t>(Dawson &amp; </a:t>
            </a:r>
            <a:r>
              <a:rPr lang="en-US" dirty="0" err="1"/>
              <a:t>Guare</a:t>
            </a:r>
            <a:r>
              <a:rPr lang="en-US" dirty="0"/>
              <a:t>, 2009)</a:t>
            </a:r>
          </a:p>
        </p:txBody>
      </p:sp>
    </p:spTree>
    <p:extLst>
      <p:ext uri="{BB962C8B-B14F-4D97-AF65-F5344CB8AC3E}">
        <p14:creationId xmlns:p14="http://schemas.microsoft.com/office/powerpoint/2010/main" val="22209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4E87-9AD2-CD48-99F8-020B9F2D938D}"/>
              </a:ext>
            </a:extLst>
          </p:cNvPr>
          <p:cNvSpPr>
            <a:spLocks noGrp="1"/>
          </p:cNvSpPr>
          <p:nvPr>
            <p:ph type="title"/>
          </p:nvPr>
        </p:nvSpPr>
        <p:spPr/>
        <p:txBody>
          <a:bodyPr/>
          <a:lstStyle/>
          <a:p>
            <a:r>
              <a:rPr lang="en-US" dirty="0"/>
              <a:t>Galinsky’s Seven Essential Life Skills</a:t>
            </a:r>
          </a:p>
        </p:txBody>
      </p:sp>
      <p:sp>
        <p:nvSpPr>
          <p:cNvPr id="3" name="Content Placeholder 2">
            <a:extLst>
              <a:ext uri="{FF2B5EF4-FFF2-40B4-BE49-F238E27FC236}">
                <a16:creationId xmlns:a16="http://schemas.microsoft.com/office/drawing/2014/main" id="{BEC229F2-532B-5B4B-BFF3-765B123B14BF}"/>
              </a:ext>
            </a:extLst>
          </p:cNvPr>
          <p:cNvSpPr>
            <a:spLocks noGrp="1"/>
          </p:cNvSpPr>
          <p:nvPr>
            <p:ph idx="1"/>
          </p:nvPr>
        </p:nvSpPr>
        <p:spPr/>
        <p:txBody>
          <a:bodyPr>
            <a:normAutofit lnSpcReduction="10000"/>
          </a:bodyPr>
          <a:lstStyle/>
          <a:p>
            <a:pPr marL="514350" indent="-514350">
              <a:buFont typeface="+mj-lt"/>
              <a:buAutoNum type="arabicPeriod"/>
            </a:pPr>
            <a:r>
              <a:rPr lang="en-US" dirty="0"/>
              <a:t>Focus and Inhibition (self-control)</a:t>
            </a:r>
          </a:p>
          <a:p>
            <a:pPr marL="514350" indent="-514350">
              <a:buFont typeface="+mj-lt"/>
              <a:buAutoNum type="arabicPeriod"/>
            </a:pPr>
            <a:r>
              <a:rPr lang="en-US" dirty="0"/>
              <a:t>Perspective Taking</a:t>
            </a:r>
          </a:p>
          <a:p>
            <a:pPr marL="514350" indent="-514350">
              <a:buFont typeface="+mj-lt"/>
              <a:buAutoNum type="arabicPeriod"/>
            </a:pPr>
            <a:r>
              <a:rPr lang="en-US" dirty="0"/>
              <a:t>Communication</a:t>
            </a:r>
          </a:p>
          <a:p>
            <a:pPr marL="514350" indent="-514350">
              <a:buFont typeface="+mj-lt"/>
              <a:buAutoNum type="arabicPeriod"/>
            </a:pPr>
            <a:r>
              <a:rPr lang="en-US" dirty="0"/>
              <a:t>Making Connections</a:t>
            </a:r>
          </a:p>
          <a:p>
            <a:pPr marL="514350" indent="-514350">
              <a:buFont typeface="+mj-lt"/>
              <a:buAutoNum type="arabicPeriod"/>
            </a:pPr>
            <a:r>
              <a:rPr lang="en-US" dirty="0"/>
              <a:t>Problem Solving/Critical Thinking</a:t>
            </a:r>
          </a:p>
          <a:p>
            <a:pPr marL="514350" indent="-514350">
              <a:buFont typeface="+mj-lt"/>
              <a:buAutoNum type="arabicPeriod"/>
            </a:pPr>
            <a:r>
              <a:rPr lang="en-US" dirty="0"/>
              <a:t>Taking on Challenges</a:t>
            </a:r>
          </a:p>
          <a:p>
            <a:pPr marL="514350" indent="-514350">
              <a:buFont typeface="+mj-lt"/>
              <a:buAutoNum type="arabicPeriod"/>
            </a:pPr>
            <a:r>
              <a:rPr lang="en-US" dirty="0"/>
              <a:t>Self-direction </a:t>
            </a:r>
          </a:p>
          <a:p>
            <a:pPr marL="0" indent="0">
              <a:buNone/>
            </a:pPr>
            <a:endParaRPr lang="en-US" sz="1700" dirty="0"/>
          </a:p>
          <a:p>
            <a:pPr marL="0" indent="0">
              <a:buNone/>
            </a:pPr>
            <a:r>
              <a:rPr lang="en-US" sz="1700" dirty="0"/>
              <a:t> (Galinsky, 2010)</a:t>
            </a:r>
          </a:p>
        </p:txBody>
      </p:sp>
      <p:pic>
        <p:nvPicPr>
          <p:cNvPr id="5" name="Picture 4">
            <a:extLst>
              <a:ext uri="{FF2B5EF4-FFF2-40B4-BE49-F238E27FC236}">
                <a16:creationId xmlns:a16="http://schemas.microsoft.com/office/drawing/2014/main" id="{4F3B126E-4D1B-0147-99FF-FCD56AA6C9E0}"/>
              </a:ext>
            </a:extLst>
          </p:cNvPr>
          <p:cNvPicPr>
            <a:picLocks noChangeAspect="1"/>
          </p:cNvPicPr>
          <p:nvPr/>
        </p:nvPicPr>
        <p:blipFill>
          <a:blip r:embed="rId3"/>
          <a:stretch>
            <a:fillRect/>
          </a:stretch>
        </p:blipFill>
        <p:spPr>
          <a:xfrm>
            <a:off x="5900739" y="2171700"/>
            <a:ext cx="5740400" cy="3228975"/>
          </a:xfrm>
          <a:prstGeom prst="rect">
            <a:avLst/>
          </a:prstGeom>
        </p:spPr>
      </p:pic>
    </p:spTree>
    <p:extLst>
      <p:ext uri="{BB962C8B-B14F-4D97-AF65-F5344CB8AC3E}">
        <p14:creationId xmlns:p14="http://schemas.microsoft.com/office/powerpoint/2010/main" val="18573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8D55-C848-8B4D-BE29-AF35A187CBA2}"/>
              </a:ext>
            </a:extLst>
          </p:cNvPr>
          <p:cNvSpPr>
            <a:spLocks noGrp="1"/>
          </p:cNvSpPr>
          <p:nvPr>
            <p:ph type="title"/>
          </p:nvPr>
        </p:nvSpPr>
        <p:spPr>
          <a:xfrm>
            <a:off x="1127760" y="585788"/>
            <a:ext cx="9601200" cy="1485900"/>
          </a:xfrm>
        </p:spPr>
        <p:txBody>
          <a:bodyPr/>
          <a:lstStyle/>
          <a:p>
            <a:r>
              <a:rPr lang="en-US" dirty="0"/>
              <a:t>Fluidity of Life Skills</a:t>
            </a:r>
          </a:p>
        </p:txBody>
      </p:sp>
      <p:sp>
        <p:nvSpPr>
          <p:cNvPr id="3" name="Content Placeholder 2">
            <a:extLst>
              <a:ext uri="{FF2B5EF4-FFF2-40B4-BE49-F238E27FC236}">
                <a16:creationId xmlns:a16="http://schemas.microsoft.com/office/drawing/2014/main" id="{4A864314-2E25-D842-B692-F52981F16D80}"/>
              </a:ext>
            </a:extLst>
          </p:cNvPr>
          <p:cNvSpPr>
            <a:spLocks noGrp="1"/>
          </p:cNvSpPr>
          <p:nvPr>
            <p:ph idx="1"/>
          </p:nvPr>
        </p:nvSpPr>
        <p:spPr>
          <a:xfrm>
            <a:off x="1127760" y="1954392"/>
            <a:ext cx="8143875" cy="3986213"/>
          </a:xfrm>
        </p:spPr>
        <p:txBody>
          <a:bodyPr/>
          <a:lstStyle/>
          <a:p>
            <a:r>
              <a:rPr lang="en-US" dirty="0"/>
              <a:t>Life skills are not something we master; they require practice and intentionality for children as well as adults. It’s like exercise. We can build the muscles and endurance, but if we stop using them, they begin to disappear (Galinsky, 2010).</a:t>
            </a:r>
          </a:p>
          <a:p>
            <a:pPr marL="0" indent="0">
              <a:buNone/>
            </a:pPr>
            <a:endParaRPr lang="en-US" dirty="0"/>
          </a:p>
        </p:txBody>
      </p:sp>
      <p:pic>
        <p:nvPicPr>
          <p:cNvPr id="5" name="Picture 4">
            <a:extLst>
              <a:ext uri="{FF2B5EF4-FFF2-40B4-BE49-F238E27FC236}">
                <a16:creationId xmlns:a16="http://schemas.microsoft.com/office/drawing/2014/main" id="{7B695986-65FC-3D4A-B9CF-E5978BAFFD21}"/>
              </a:ext>
            </a:extLst>
          </p:cNvPr>
          <p:cNvPicPr>
            <a:picLocks noChangeAspect="1"/>
          </p:cNvPicPr>
          <p:nvPr/>
        </p:nvPicPr>
        <p:blipFill>
          <a:blip r:embed="rId3"/>
          <a:stretch>
            <a:fillRect/>
          </a:stretch>
        </p:blipFill>
        <p:spPr>
          <a:xfrm>
            <a:off x="9655969" y="296037"/>
            <a:ext cx="2328862" cy="1907577"/>
          </a:xfrm>
          <a:prstGeom prst="rect">
            <a:avLst/>
          </a:prstGeom>
        </p:spPr>
      </p:pic>
      <p:pic>
        <p:nvPicPr>
          <p:cNvPr id="9" name="Picture 8">
            <a:extLst>
              <a:ext uri="{FF2B5EF4-FFF2-40B4-BE49-F238E27FC236}">
                <a16:creationId xmlns:a16="http://schemas.microsoft.com/office/drawing/2014/main" id="{895EA1D2-B5C0-B141-A3D2-C846E75AC1DD}"/>
              </a:ext>
            </a:extLst>
          </p:cNvPr>
          <p:cNvPicPr>
            <a:picLocks noChangeAspect="1"/>
          </p:cNvPicPr>
          <p:nvPr/>
        </p:nvPicPr>
        <p:blipFill>
          <a:blip r:embed="rId4"/>
          <a:stretch>
            <a:fillRect/>
          </a:stretch>
        </p:blipFill>
        <p:spPr>
          <a:xfrm>
            <a:off x="764658" y="3947499"/>
            <a:ext cx="11427342" cy="2910501"/>
          </a:xfrm>
          <a:prstGeom prst="rect">
            <a:avLst/>
          </a:prstGeom>
        </p:spPr>
      </p:pic>
    </p:spTree>
    <p:extLst>
      <p:ext uri="{BB962C8B-B14F-4D97-AF65-F5344CB8AC3E}">
        <p14:creationId xmlns:p14="http://schemas.microsoft.com/office/powerpoint/2010/main" val="62801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0635-3538-0446-9A82-D7A33F8A0010}"/>
              </a:ext>
            </a:extLst>
          </p:cNvPr>
          <p:cNvSpPr>
            <a:spLocks noGrp="1"/>
          </p:cNvSpPr>
          <p:nvPr>
            <p:ph type="title"/>
          </p:nvPr>
        </p:nvSpPr>
        <p:spPr/>
        <p:txBody>
          <a:bodyPr/>
          <a:lstStyle/>
          <a:p>
            <a:r>
              <a:rPr lang="en-US" dirty="0"/>
              <a:t>What it takes</a:t>
            </a:r>
          </a:p>
        </p:txBody>
      </p:sp>
      <p:graphicFrame>
        <p:nvGraphicFramePr>
          <p:cNvPr id="4" name="Table 4">
            <a:extLst>
              <a:ext uri="{FF2B5EF4-FFF2-40B4-BE49-F238E27FC236}">
                <a16:creationId xmlns:a16="http://schemas.microsoft.com/office/drawing/2014/main" id="{41F8667D-C300-F444-AE92-EB212C3E8BEA}"/>
              </a:ext>
            </a:extLst>
          </p:cNvPr>
          <p:cNvGraphicFramePr>
            <a:graphicFrameLocks noGrp="1"/>
          </p:cNvGraphicFramePr>
          <p:nvPr>
            <p:ph idx="1"/>
            <p:extLst>
              <p:ext uri="{D42A27DB-BD31-4B8C-83A1-F6EECF244321}">
                <p14:modId xmlns:p14="http://schemas.microsoft.com/office/powerpoint/2010/main" val="4256516459"/>
              </p:ext>
            </p:extLst>
          </p:nvPr>
        </p:nvGraphicFramePr>
        <p:xfrm>
          <a:off x="1371600" y="1712889"/>
          <a:ext cx="9691352" cy="4595397"/>
        </p:xfrm>
        <a:graphic>
          <a:graphicData uri="http://schemas.openxmlformats.org/drawingml/2006/table">
            <a:tbl>
              <a:tblPr firstRow="1" bandRow="1">
                <a:tableStyleId>{5C22544A-7EE6-4342-B048-85BDC9FD1C3A}</a:tableStyleId>
              </a:tblPr>
              <a:tblGrid>
                <a:gridCol w="3035454">
                  <a:extLst>
                    <a:ext uri="{9D8B030D-6E8A-4147-A177-3AD203B41FA5}">
                      <a16:colId xmlns:a16="http://schemas.microsoft.com/office/drawing/2014/main" val="3728560531"/>
                    </a:ext>
                  </a:extLst>
                </a:gridCol>
                <a:gridCol w="6655898">
                  <a:extLst>
                    <a:ext uri="{9D8B030D-6E8A-4147-A177-3AD203B41FA5}">
                      <a16:colId xmlns:a16="http://schemas.microsoft.com/office/drawing/2014/main" val="920881801"/>
                    </a:ext>
                  </a:extLst>
                </a:gridCol>
              </a:tblGrid>
              <a:tr h="572037">
                <a:tc>
                  <a:txBody>
                    <a:bodyPr/>
                    <a:lstStyle/>
                    <a:p>
                      <a:r>
                        <a:rPr lang="en-US" dirty="0"/>
                        <a:t>Reading Skill</a:t>
                      </a:r>
                    </a:p>
                  </a:txBody>
                  <a:tcPr/>
                </a:tc>
                <a:tc>
                  <a:txBody>
                    <a:bodyPr/>
                    <a:lstStyle/>
                    <a:p>
                      <a:r>
                        <a:rPr lang="en-US" dirty="0"/>
                        <a:t>EF Requirements</a:t>
                      </a:r>
                    </a:p>
                  </a:txBody>
                  <a:tcPr/>
                </a:tc>
                <a:extLst>
                  <a:ext uri="{0D108BD9-81ED-4DB2-BD59-A6C34878D82A}">
                    <a16:rowId xmlns:a16="http://schemas.microsoft.com/office/drawing/2014/main" val="715288476"/>
                  </a:ext>
                </a:extLst>
              </a:tr>
              <a:tr h="572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sng" kern="1200" dirty="0">
                          <a:solidFill>
                            <a:schemeClr val="dk1"/>
                          </a:solidFill>
                          <a:effectLst/>
                          <a:latin typeface="+mn-lt"/>
                          <a:ea typeface="+mn-ea"/>
                          <a:cs typeface="+mn-cs"/>
                        </a:rPr>
                        <a:t>Letter Recognition</a:t>
                      </a:r>
                      <a:r>
                        <a:rPr lang="en-US" sz="1800" b="0" i="0" kern="1200" dirty="0">
                          <a:solidFill>
                            <a:schemeClr val="dk1"/>
                          </a:solidFill>
                          <a:effectLst/>
                          <a:latin typeface="+mn-lt"/>
                          <a:ea typeface="+mn-ea"/>
                          <a:cs typeface="+mn-cs"/>
                        </a:rPr>
                        <a:t> </a:t>
                      </a:r>
                    </a:p>
                    <a:p>
                      <a:endParaRPr lang="en-US" dirty="0"/>
                    </a:p>
                  </a:txBody>
                  <a:tcPr/>
                </a:tc>
                <a:tc>
                  <a:txBody>
                    <a:bodyPr/>
                    <a:lstStyle/>
                    <a:p>
                      <a:r>
                        <a:rPr lang="en-US" sz="1800" b="0" i="1" kern="1200" dirty="0">
                          <a:solidFill>
                            <a:schemeClr val="dk1"/>
                          </a:solidFill>
                          <a:effectLst/>
                          <a:latin typeface="+mn-lt"/>
                          <a:ea typeface="+mn-ea"/>
                          <a:cs typeface="+mn-cs"/>
                        </a:rPr>
                        <a:t>Attention, Persistence, Metacognition, </a:t>
                      </a:r>
                      <a:r>
                        <a:rPr lang="en-US" sz="1800" b="1" i="1" kern="1200" dirty="0">
                          <a:solidFill>
                            <a:schemeClr val="dk1"/>
                          </a:solidFill>
                          <a:effectLst/>
                          <a:latin typeface="+mn-lt"/>
                          <a:ea typeface="+mn-ea"/>
                          <a:cs typeface="+mn-cs"/>
                        </a:rPr>
                        <a:t>Working Memory</a:t>
                      </a:r>
                      <a:r>
                        <a:rPr lang="en-US" sz="1800" b="0" i="1" kern="1200" dirty="0">
                          <a:solidFill>
                            <a:schemeClr val="dk1"/>
                          </a:solidFill>
                          <a:effectLst/>
                          <a:latin typeface="+mn-lt"/>
                          <a:ea typeface="+mn-ea"/>
                          <a:cs typeface="+mn-cs"/>
                        </a:rPr>
                        <a:t>)</a:t>
                      </a:r>
                      <a:endParaRPr lang="en-US" dirty="0"/>
                    </a:p>
                  </a:txBody>
                  <a:tcPr/>
                </a:tc>
                <a:extLst>
                  <a:ext uri="{0D108BD9-81ED-4DB2-BD59-A6C34878D82A}">
                    <a16:rowId xmlns:a16="http://schemas.microsoft.com/office/drawing/2014/main" val="2388556950"/>
                  </a:ext>
                </a:extLst>
              </a:tr>
              <a:tr h="572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sng" kern="1200" dirty="0">
                          <a:solidFill>
                            <a:schemeClr val="dk1"/>
                          </a:solidFill>
                          <a:effectLst/>
                          <a:latin typeface="+mn-lt"/>
                          <a:ea typeface="+mn-ea"/>
                          <a:cs typeface="+mn-cs"/>
                        </a:rPr>
                        <a:t>Decoding/Comprehension</a:t>
                      </a:r>
                      <a:endParaRPr lang="en-US" sz="1800" b="0" i="0" kern="1200" dirty="0">
                        <a:solidFill>
                          <a:schemeClr val="dk1"/>
                        </a:solidFill>
                        <a:effectLst/>
                        <a:latin typeface="+mn-lt"/>
                        <a:ea typeface="+mn-ea"/>
                        <a:cs typeface="+mn-cs"/>
                      </a:endParaRPr>
                    </a:p>
                    <a:p>
                      <a:endParaRPr lang="en-US" dirty="0"/>
                    </a:p>
                  </a:txBody>
                  <a:tcPr/>
                </a:tc>
                <a:tc>
                  <a:txBody>
                    <a:bodyPr/>
                    <a:lstStyle/>
                    <a:p>
                      <a:r>
                        <a:rPr lang="en-US" sz="1800" b="0" i="1" kern="1200" dirty="0">
                          <a:solidFill>
                            <a:schemeClr val="dk1"/>
                          </a:solidFill>
                          <a:effectLst/>
                          <a:latin typeface="+mn-lt"/>
                          <a:ea typeface="+mn-ea"/>
                          <a:cs typeface="+mn-cs"/>
                        </a:rPr>
                        <a:t>Working Memory, Goal Directed Persistence,</a:t>
                      </a:r>
                      <a:endParaRPr lang="en-US" sz="1800" b="0" i="0" kern="1200" dirty="0">
                        <a:solidFill>
                          <a:schemeClr val="dk1"/>
                        </a:solidFill>
                        <a:effectLst/>
                        <a:latin typeface="+mn-lt"/>
                        <a:ea typeface="+mn-ea"/>
                        <a:cs typeface="+mn-cs"/>
                      </a:endParaRPr>
                    </a:p>
                    <a:p>
                      <a:r>
                        <a:rPr lang="en-US" sz="1800" b="0" i="1" kern="1200" dirty="0">
                          <a:solidFill>
                            <a:schemeClr val="dk1"/>
                          </a:solidFill>
                          <a:effectLst/>
                          <a:latin typeface="+mn-lt"/>
                          <a:ea typeface="+mn-ea"/>
                          <a:cs typeface="+mn-cs"/>
                        </a:rPr>
                        <a:t>Metacognition</a:t>
                      </a:r>
                      <a:r>
                        <a:rPr lang="en-US" sz="1800" b="1" i="1" kern="1200" dirty="0">
                          <a:solidFill>
                            <a:schemeClr val="dk1"/>
                          </a:solidFill>
                          <a:effectLst/>
                          <a:latin typeface="+mn-lt"/>
                          <a:ea typeface="+mn-ea"/>
                          <a:cs typeface="+mn-cs"/>
                        </a:rPr>
                        <a:t>, Attention, Planning and Prioritization</a:t>
                      </a:r>
                      <a:endParaRPr lang="en-US" sz="1800" b="0" i="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1901527196"/>
                  </a:ext>
                </a:extLst>
              </a:tr>
              <a:tr h="572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sng" kern="1200" dirty="0">
                          <a:solidFill>
                            <a:schemeClr val="dk1"/>
                          </a:solidFill>
                          <a:effectLst/>
                          <a:latin typeface="+mn-lt"/>
                          <a:ea typeface="+mn-ea"/>
                          <a:cs typeface="+mn-cs"/>
                        </a:rPr>
                        <a:t>Words with Multiple Meanings</a:t>
                      </a:r>
                      <a:endParaRPr lang="en-US" sz="1800" b="0" i="0" kern="1200" dirty="0">
                        <a:solidFill>
                          <a:schemeClr val="dk1"/>
                        </a:solidFill>
                        <a:effectLst/>
                        <a:latin typeface="+mn-lt"/>
                        <a:ea typeface="+mn-ea"/>
                        <a:cs typeface="+mn-cs"/>
                      </a:endParaRPr>
                    </a:p>
                    <a:p>
                      <a:endParaRPr lang="en-US" dirty="0"/>
                    </a:p>
                  </a:txBody>
                  <a:tcPr/>
                </a:tc>
                <a:tc>
                  <a:txBody>
                    <a:bodyPr/>
                    <a:lstStyle/>
                    <a:p>
                      <a:r>
                        <a:rPr lang="en-US" sz="1800" b="0" i="1" kern="1200" dirty="0">
                          <a:solidFill>
                            <a:schemeClr val="dk1"/>
                          </a:solidFill>
                          <a:effectLst/>
                          <a:latin typeface="+mn-lt"/>
                          <a:ea typeface="+mn-ea"/>
                          <a:cs typeface="+mn-cs"/>
                        </a:rPr>
                        <a:t>Flexible Thinking, Metacognition</a:t>
                      </a:r>
                      <a:endParaRPr lang="en-US" sz="1800" b="0" i="0" kern="1200" dirty="0">
                        <a:solidFill>
                          <a:schemeClr val="dk1"/>
                        </a:solidFill>
                        <a:effectLst/>
                        <a:latin typeface="+mn-lt"/>
                        <a:ea typeface="+mn-ea"/>
                        <a:cs typeface="+mn-cs"/>
                      </a:endParaRPr>
                    </a:p>
                    <a:p>
                      <a:br>
                        <a:rPr lang="en-US" dirty="0"/>
                      </a:br>
                      <a:endParaRPr lang="en-US" dirty="0"/>
                    </a:p>
                  </a:txBody>
                  <a:tcPr/>
                </a:tc>
                <a:extLst>
                  <a:ext uri="{0D108BD9-81ED-4DB2-BD59-A6C34878D82A}">
                    <a16:rowId xmlns:a16="http://schemas.microsoft.com/office/drawing/2014/main" val="670671430"/>
                  </a:ext>
                </a:extLst>
              </a:tr>
              <a:tr h="572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sng" kern="1200" dirty="0">
                          <a:solidFill>
                            <a:schemeClr val="dk1"/>
                          </a:solidFill>
                          <a:effectLst/>
                          <a:latin typeface="+mn-lt"/>
                          <a:ea typeface="+mn-ea"/>
                          <a:cs typeface="+mn-cs"/>
                        </a:rPr>
                        <a:t>Passive Voice</a:t>
                      </a:r>
                      <a:endParaRPr lang="en-US" sz="1800" b="0" i="0" kern="1200" dirty="0">
                        <a:solidFill>
                          <a:schemeClr val="dk1"/>
                        </a:solidFill>
                        <a:effectLst/>
                        <a:latin typeface="+mn-lt"/>
                        <a:ea typeface="+mn-ea"/>
                        <a:cs typeface="+mn-cs"/>
                      </a:endParaRPr>
                    </a:p>
                    <a:p>
                      <a:endParaRPr lang="en-US" dirty="0"/>
                    </a:p>
                  </a:txBody>
                  <a:tcPr/>
                </a:tc>
                <a:tc>
                  <a:txBody>
                    <a:bodyPr/>
                    <a:lstStyle/>
                    <a:p>
                      <a:r>
                        <a:rPr lang="en-US" sz="1800" b="0" i="1" kern="1200" dirty="0">
                          <a:solidFill>
                            <a:schemeClr val="dk1"/>
                          </a:solidFill>
                          <a:effectLst/>
                          <a:latin typeface="+mn-lt"/>
                          <a:ea typeface="+mn-ea"/>
                          <a:cs typeface="+mn-cs"/>
                        </a:rPr>
                        <a:t>Metacognition, Working Memory</a:t>
                      </a:r>
                      <a:endParaRPr lang="en-US" dirty="0"/>
                    </a:p>
                  </a:txBody>
                  <a:tcPr/>
                </a:tc>
                <a:extLst>
                  <a:ext uri="{0D108BD9-81ED-4DB2-BD59-A6C34878D82A}">
                    <a16:rowId xmlns:a16="http://schemas.microsoft.com/office/drawing/2014/main" val="3782378007"/>
                  </a:ext>
                </a:extLst>
              </a:tr>
              <a:tr h="572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sng" kern="1200" dirty="0">
                          <a:solidFill>
                            <a:schemeClr val="dk1"/>
                          </a:solidFill>
                          <a:effectLst/>
                          <a:latin typeface="+mn-lt"/>
                          <a:ea typeface="+mn-ea"/>
                          <a:cs typeface="+mn-cs"/>
                        </a:rPr>
                        <a:t>Focus</a:t>
                      </a:r>
                      <a:endParaRPr lang="en-US" sz="1800" b="0" i="0" kern="1200" dirty="0">
                        <a:solidFill>
                          <a:schemeClr val="dk1"/>
                        </a:solidFill>
                        <a:effectLst/>
                        <a:latin typeface="+mn-lt"/>
                        <a:ea typeface="+mn-ea"/>
                        <a:cs typeface="+mn-cs"/>
                      </a:endParaRPr>
                    </a:p>
                    <a:p>
                      <a:endParaRPr lang="en-US" dirty="0"/>
                    </a:p>
                  </a:txBody>
                  <a:tcPr/>
                </a:tc>
                <a:tc>
                  <a:txBody>
                    <a:bodyPr/>
                    <a:lstStyle/>
                    <a:p>
                      <a:r>
                        <a:rPr lang="en-US" sz="1800" b="0" i="1" kern="1200" dirty="0">
                          <a:solidFill>
                            <a:schemeClr val="dk1"/>
                          </a:solidFill>
                          <a:effectLst/>
                          <a:latin typeface="+mn-lt"/>
                          <a:ea typeface="+mn-ea"/>
                          <a:cs typeface="+mn-cs"/>
                        </a:rPr>
                        <a:t>Metacognition, Attention, </a:t>
                      </a:r>
                      <a:r>
                        <a:rPr lang="en-US" sz="1800" b="1" i="1" kern="1200" dirty="0">
                          <a:solidFill>
                            <a:schemeClr val="dk1"/>
                          </a:solidFill>
                          <a:effectLst/>
                          <a:latin typeface="+mn-lt"/>
                          <a:ea typeface="+mn-ea"/>
                          <a:cs typeface="+mn-cs"/>
                        </a:rPr>
                        <a:t>Goal Directed Persistence</a:t>
                      </a:r>
                      <a:r>
                        <a:rPr lang="en-US" sz="1800" b="0" i="1" kern="1200" dirty="0">
                          <a:solidFill>
                            <a:schemeClr val="dk1"/>
                          </a:solidFill>
                          <a:effectLst/>
                          <a:latin typeface="+mn-lt"/>
                          <a:ea typeface="+mn-ea"/>
                          <a:cs typeface="+mn-cs"/>
                        </a:rPr>
                        <a:t>,     </a:t>
                      </a:r>
                      <a:endParaRPr lang="en-US" sz="1800" b="0" i="0" kern="1200" dirty="0">
                        <a:solidFill>
                          <a:schemeClr val="dk1"/>
                        </a:solidFill>
                        <a:effectLst/>
                        <a:latin typeface="+mn-lt"/>
                        <a:ea typeface="+mn-ea"/>
                        <a:cs typeface="+mn-cs"/>
                      </a:endParaRPr>
                    </a:p>
                    <a:p>
                      <a:r>
                        <a:rPr lang="en-US" sz="1800" b="1" i="1" kern="1200" dirty="0">
                          <a:solidFill>
                            <a:schemeClr val="dk1"/>
                          </a:solidFill>
                          <a:effectLst/>
                          <a:latin typeface="+mn-lt"/>
                          <a:ea typeface="+mn-ea"/>
                          <a:cs typeface="+mn-cs"/>
                        </a:rPr>
                        <a:t>Emotional Control</a:t>
                      </a:r>
                      <a:endParaRPr lang="en-US" sz="1800" b="0" i="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2308147735"/>
                  </a:ext>
                </a:extLst>
              </a:tr>
            </a:tbl>
          </a:graphicData>
        </a:graphic>
      </p:graphicFrame>
      <p:sp>
        <p:nvSpPr>
          <p:cNvPr id="5" name="TextBox 4">
            <a:extLst>
              <a:ext uri="{FF2B5EF4-FFF2-40B4-BE49-F238E27FC236}">
                <a16:creationId xmlns:a16="http://schemas.microsoft.com/office/drawing/2014/main" id="{E2D4DEF3-4EB0-6443-98B5-8AD17AE53762}"/>
              </a:ext>
            </a:extLst>
          </p:cNvPr>
          <p:cNvSpPr txBox="1"/>
          <p:nvPr/>
        </p:nvSpPr>
        <p:spPr>
          <a:xfrm>
            <a:off x="9869868" y="6308286"/>
            <a:ext cx="1193084" cy="369332"/>
          </a:xfrm>
          <a:prstGeom prst="rect">
            <a:avLst/>
          </a:prstGeom>
          <a:noFill/>
        </p:spPr>
        <p:txBody>
          <a:bodyPr wrap="none" rtlCol="0">
            <a:spAutoFit/>
          </a:bodyPr>
          <a:lstStyle/>
          <a:p>
            <a:r>
              <a:rPr lang="en-US" dirty="0"/>
              <a:t>(Kelly, </a:t>
            </a:r>
            <a:r>
              <a:rPr lang="en-US" dirty="0" err="1"/>
              <a:t>n.d</a:t>
            </a:r>
            <a:r>
              <a:rPr lang="en-US" dirty="0"/>
              <a:t>)</a:t>
            </a:r>
          </a:p>
        </p:txBody>
      </p:sp>
    </p:spTree>
    <p:extLst>
      <p:ext uri="{BB962C8B-B14F-4D97-AF65-F5344CB8AC3E}">
        <p14:creationId xmlns:p14="http://schemas.microsoft.com/office/powerpoint/2010/main" val="272402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162C-7A9C-0E49-B56F-93313380E970}"/>
              </a:ext>
            </a:extLst>
          </p:cNvPr>
          <p:cNvSpPr>
            <a:spLocks noGrp="1"/>
          </p:cNvSpPr>
          <p:nvPr>
            <p:ph type="title"/>
          </p:nvPr>
        </p:nvSpPr>
        <p:spPr/>
        <p:txBody>
          <a:bodyPr>
            <a:normAutofit fontScale="90000"/>
          </a:bodyPr>
          <a:lstStyle/>
          <a:p>
            <a:r>
              <a:rPr lang="en-US" b="1" dirty="0"/>
              <a:t>Skill 1: Focus and Inhibition (Self-control)</a:t>
            </a:r>
            <a:br>
              <a:rPr lang="en-US" dirty="0"/>
            </a:br>
            <a:endParaRPr lang="en-US" dirty="0"/>
          </a:p>
        </p:txBody>
      </p:sp>
      <p:sp>
        <p:nvSpPr>
          <p:cNvPr id="3" name="Content Placeholder 2">
            <a:extLst>
              <a:ext uri="{FF2B5EF4-FFF2-40B4-BE49-F238E27FC236}">
                <a16:creationId xmlns:a16="http://schemas.microsoft.com/office/drawing/2014/main" id="{AAF0E8EC-971F-D447-9EEA-93C33C74BBF8}"/>
              </a:ext>
            </a:extLst>
          </p:cNvPr>
          <p:cNvSpPr>
            <a:spLocks noGrp="1"/>
          </p:cNvSpPr>
          <p:nvPr>
            <p:ph idx="1"/>
          </p:nvPr>
        </p:nvSpPr>
        <p:spPr>
          <a:xfrm>
            <a:off x="1371600" y="1525367"/>
            <a:ext cx="9601200" cy="2400301"/>
          </a:xfrm>
        </p:spPr>
        <p:txBody>
          <a:bodyPr>
            <a:normAutofit fontScale="92500" lnSpcReduction="10000"/>
          </a:bodyPr>
          <a:lstStyle/>
          <a:p>
            <a:pPr marL="0" indent="0">
              <a:buNone/>
            </a:pPr>
            <a:r>
              <a:rPr lang="en-US" sz="2800" dirty="0"/>
              <a:t>This skill requires the ability to tune out distractions, maintain attention, and be flexible. If it is not practiced early, it can become more difficult as children age (Meltzer &amp; </a:t>
            </a:r>
            <a:r>
              <a:rPr lang="en-US" sz="2800" dirty="0" err="1"/>
              <a:t>Greschler</a:t>
            </a:r>
            <a:r>
              <a:rPr lang="en-US" sz="2800" dirty="0"/>
              <a:t>, 2018).</a:t>
            </a:r>
            <a:endParaRPr lang="en-US" dirty="0">
              <a:solidFill>
                <a:schemeClr val="accent1"/>
              </a:solidFill>
            </a:endParaRPr>
          </a:p>
          <a:p>
            <a:r>
              <a:rPr lang="en-US" dirty="0">
                <a:solidFill>
                  <a:schemeClr val="accent1"/>
                </a:solidFill>
              </a:rPr>
              <a:t>Think about a time in your life when you exhibited a great deal of focus and self-control. What kept you strong?</a:t>
            </a:r>
          </a:p>
          <a:p>
            <a:r>
              <a:rPr lang="en-US" dirty="0">
                <a:solidFill>
                  <a:schemeClr val="accent1"/>
                </a:solidFill>
              </a:rPr>
              <a:t>Think about times in your life when you have struggled to maintain focus and self-control. What distracted you? </a:t>
            </a:r>
          </a:p>
          <a:p>
            <a:pPr marL="0" indent="0">
              <a:buNone/>
            </a:pPr>
            <a:endParaRPr lang="en-US" dirty="0">
              <a:solidFill>
                <a:schemeClr val="accent1"/>
              </a:solidFill>
            </a:endParaRPr>
          </a:p>
        </p:txBody>
      </p:sp>
      <p:sp>
        <p:nvSpPr>
          <p:cNvPr id="4" name="TextBox 3">
            <a:extLst>
              <a:ext uri="{FF2B5EF4-FFF2-40B4-BE49-F238E27FC236}">
                <a16:creationId xmlns:a16="http://schemas.microsoft.com/office/drawing/2014/main" id="{51194DFF-7720-5141-A2B2-58ABEAC8A21F}"/>
              </a:ext>
            </a:extLst>
          </p:cNvPr>
          <p:cNvSpPr txBox="1"/>
          <p:nvPr/>
        </p:nvSpPr>
        <p:spPr>
          <a:xfrm>
            <a:off x="1371600" y="4013673"/>
            <a:ext cx="9614299" cy="677108"/>
          </a:xfrm>
          <a:prstGeom prst="rect">
            <a:avLst/>
          </a:prstGeom>
          <a:noFill/>
        </p:spPr>
        <p:txBody>
          <a:bodyPr wrap="none" rtlCol="0">
            <a:spAutoFit/>
          </a:bodyPr>
          <a:lstStyle/>
          <a:p>
            <a:r>
              <a:rPr lang="en-US" sz="2000" b="1" dirty="0">
                <a:solidFill>
                  <a:srgbClr val="C00000"/>
                </a:solidFill>
              </a:rPr>
              <a:t>Children need to be taught strategies for inhibition. They need opportunities to practice.</a:t>
            </a:r>
          </a:p>
          <a:p>
            <a:endParaRPr lang="en-US" dirty="0"/>
          </a:p>
        </p:txBody>
      </p:sp>
      <p:sp>
        <p:nvSpPr>
          <p:cNvPr id="5" name="TextBox 4">
            <a:extLst>
              <a:ext uri="{FF2B5EF4-FFF2-40B4-BE49-F238E27FC236}">
                <a16:creationId xmlns:a16="http://schemas.microsoft.com/office/drawing/2014/main" id="{4971165D-3C71-644C-8FDB-A834544EAD4C}"/>
              </a:ext>
            </a:extLst>
          </p:cNvPr>
          <p:cNvSpPr txBox="1"/>
          <p:nvPr/>
        </p:nvSpPr>
        <p:spPr>
          <a:xfrm>
            <a:off x="1371601" y="4567491"/>
            <a:ext cx="4829174" cy="1754326"/>
          </a:xfrm>
          <a:prstGeom prst="rect">
            <a:avLst/>
          </a:prstGeom>
          <a:noFill/>
        </p:spPr>
        <p:txBody>
          <a:bodyPr wrap="square" rtlCol="0">
            <a:spAutoFit/>
          </a:bodyPr>
          <a:lstStyle/>
          <a:p>
            <a:r>
              <a:rPr lang="en-US" b="1" dirty="0"/>
              <a:t>PROMOTE IT:</a:t>
            </a:r>
          </a:p>
          <a:p>
            <a:pPr marL="285750" indent="-285750">
              <a:buFont typeface="Arial" panose="020B0604020202020204" pitchFamily="34" charset="0"/>
              <a:buChar char="•"/>
            </a:pPr>
            <a:r>
              <a:rPr lang="en-US" dirty="0"/>
              <a:t>Simon Says</a:t>
            </a:r>
          </a:p>
          <a:p>
            <a:pPr marL="285750" indent="-285750">
              <a:buFont typeface="Arial" panose="020B0604020202020204" pitchFamily="34" charset="0"/>
              <a:buChar char="•"/>
            </a:pPr>
            <a:r>
              <a:rPr lang="en-US" dirty="0"/>
              <a:t>Stop and think time/songs</a:t>
            </a:r>
          </a:p>
          <a:p>
            <a:pPr marL="285750" indent="-285750">
              <a:buFont typeface="Arial" panose="020B0604020202020204" pitchFamily="34" charset="0"/>
              <a:buChar char="•"/>
            </a:pPr>
            <a:r>
              <a:rPr lang="en-US" dirty="0"/>
              <a:t>Red light/green light</a:t>
            </a:r>
          </a:p>
          <a:p>
            <a:pPr marL="285750" indent="-285750">
              <a:buFont typeface="Arial" panose="020B0604020202020204" pitchFamily="34" charset="0"/>
              <a:buChar char="•"/>
            </a:pPr>
            <a:r>
              <a:rPr lang="en-US" dirty="0"/>
              <a:t>Musical chairs</a:t>
            </a:r>
          </a:p>
          <a:p>
            <a:pPr marL="285750" indent="-285750">
              <a:buFont typeface="Arial" panose="020B0604020202020204" pitchFamily="34" charset="0"/>
              <a:buChar char="•"/>
            </a:pPr>
            <a:r>
              <a:rPr lang="en-US" dirty="0"/>
              <a:t>Say the opposite games</a:t>
            </a:r>
          </a:p>
        </p:txBody>
      </p:sp>
      <p:pic>
        <p:nvPicPr>
          <p:cNvPr id="9" name="Picture 8">
            <a:extLst>
              <a:ext uri="{FF2B5EF4-FFF2-40B4-BE49-F238E27FC236}">
                <a16:creationId xmlns:a16="http://schemas.microsoft.com/office/drawing/2014/main" id="{3A128CE4-C38B-2C47-9CFF-D3AC6DC1165E}"/>
              </a:ext>
            </a:extLst>
          </p:cNvPr>
          <p:cNvPicPr>
            <a:picLocks noChangeAspect="1"/>
          </p:cNvPicPr>
          <p:nvPr/>
        </p:nvPicPr>
        <p:blipFill>
          <a:blip r:embed="rId3"/>
          <a:stretch>
            <a:fillRect/>
          </a:stretch>
        </p:blipFill>
        <p:spPr>
          <a:xfrm>
            <a:off x="6400801" y="4412168"/>
            <a:ext cx="4183998" cy="2245589"/>
          </a:xfrm>
          <a:prstGeom prst="rect">
            <a:avLst/>
          </a:prstGeom>
        </p:spPr>
      </p:pic>
    </p:spTree>
    <p:extLst>
      <p:ext uri="{BB962C8B-B14F-4D97-AF65-F5344CB8AC3E}">
        <p14:creationId xmlns:p14="http://schemas.microsoft.com/office/powerpoint/2010/main" val="3965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anim calcmode="lin" valueType="num">
                                      <p:cBhvr>
                                        <p:cTn id="14" dur="400" fill="hold"/>
                                        <p:tgtEl>
                                          <p:spTgt spid="5"/>
                                        </p:tgtEl>
                                        <p:attrNameLst>
                                          <p:attrName>ppt_x</p:attrName>
                                        </p:attrNameLst>
                                      </p:cBhvr>
                                      <p:tavLst>
                                        <p:tav tm="0">
                                          <p:val>
                                            <p:strVal val="#ppt_x"/>
                                          </p:val>
                                        </p:tav>
                                        <p:tav tm="100000">
                                          <p:val>
                                            <p:strVal val="#ppt_x"/>
                                          </p:val>
                                        </p:tav>
                                      </p:tavLst>
                                    </p:anim>
                                    <p:anim calcmode="lin" valueType="num">
                                      <p:cBhvr>
                                        <p:cTn id="15" dur="400" fill="hold"/>
                                        <p:tgtEl>
                                          <p:spTgt spid="5"/>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E27D-09B5-3741-BD96-31B1048F5DF9}"/>
              </a:ext>
            </a:extLst>
          </p:cNvPr>
          <p:cNvSpPr>
            <a:spLocks noGrp="1"/>
          </p:cNvSpPr>
          <p:nvPr>
            <p:ph type="title"/>
          </p:nvPr>
        </p:nvSpPr>
        <p:spPr>
          <a:xfrm>
            <a:off x="1238518" y="437823"/>
            <a:ext cx="9601200" cy="1485900"/>
          </a:xfrm>
        </p:spPr>
        <p:txBody>
          <a:bodyPr/>
          <a:lstStyle/>
          <a:p>
            <a:r>
              <a:rPr lang="en-US" dirty="0"/>
              <a:t>Focus/Self-Control and Reading</a:t>
            </a:r>
          </a:p>
        </p:txBody>
      </p:sp>
      <p:sp>
        <p:nvSpPr>
          <p:cNvPr id="3" name="Content Placeholder 2">
            <a:extLst>
              <a:ext uri="{FF2B5EF4-FFF2-40B4-BE49-F238E27FC236}">
                <a16:creationId xmlns:a16="http://schemas.microsoft.com/office/drawing/2014/main" id="{BCC8DA98-CC95-2A4B-90C8-26CCD44E2D48}"/>
              </a:ext>
            </a:extLst>
          </p:cNvPr>
          <p:cNvSpPr>
            <a:spLocks noGrp="1"/>
          </p:cNvSpPr>
          <p:nvPr>
            <p:ph idx="1"/>
          </p:nvPr>
        </p:nvSpPr>
        <p:spPr>
          <a:xfrm>
            <a:off x="1219200" y="1284063"/>
            <a:ext cx="9753600" cy="2144937"/>
          </a:xfrm>
        </p:spPr>
        <p:txBody>
          <a:bodyPr>
            <a:normAutofit/>
          </a:bodyPr>
          <a:lstStyle/>
          <a:p>
            <a:r>
              <a:rPr lang="en-US" dirty="0"/>
              <a:t>Decoding text requires a significant amount of cognitive capacity when first learning to read. </a:t>
            </a:r>
          </a:p>
          <a:p>
            <a:r>
              <a:rPr lang="en-US" dirty="0"/>
              <a:t>“If we think about what students face when they tackle a textbook, we can see EF at work, from planning where and when to read to extracting meaning in a way that supports understanding, retaining and applying information. In short, reading equals hard mental work” (Hecker, 2021).</a:t>
            </a:r>
          </a:p>
        </p:txBody>
      </p:sp>
      <p:sp>
        <p:nvSpPr>
          <p:cNvPr id="4" name="TextBox 3">
            <a:extLst>
              <a:ext uri="{FF2B5EF4-FFF2-40B4-BE49-F238E27FC236}">
                <a16:creationId xmlns:a16="http://schemas.microsoft.com/office/drawing/2014/main" id="{2D742D3E-0520-5144-87EE-A9022076933E}"/>
              </a:ext>
            </a:extLst>
          </p:cNvPr>
          <p:cNvSpPr txBox="1"/>
          <p:nvPr/>
        </p:nvSpPr>
        <p:spPr>
          <a:xfrm>
            <a:off x="9040968" y="3528643"/>
            <a:ext cx="2410637" cy="2862322"/>
          </a:xfrm>
          <a:prstGeom prst="rect">
            <a:avLst/>
          </a:prstGeom>
          <a:noFill/>
        </p:spPr>
        <p:txBody>
          <a:bodyPr wrap="square" rtlCol="0">
            <a:spAutoFit/>
          </a:bodyPr>
          <a:lstStyle/>
          <a:p>
            <a:r>
              <a:rPr lang="en-US" sz="2000" dirty="0"/>
              <a:t>Meta-cognitive check-in practices:</a:t>
            </a:r>
          </a:p>
          <a:p>
            <a:pPr marL="285750" indent="-285750">
              <a:buFont typeface="Arial" panose="020B0604020202020204" pitchFamily="34" charset="0"/>
              <a:buChar char="•"/>
            </a:pPr>
            <a:r>
              <a:rPr lang="en-US" sz="2000" dirty="0"/>
              <a:t>Do I hear my reader voice?</a:t>
            </a:r>
          </a:p>
          <a:p>
            <a:pPr marL="285750" indent="-285750">
              <a:buFont typeface="Arial" panose="020B0604020202020204" pitchFamily="34" charset="0"/>
              <a:buChar char="•"/>
            </a:pPr>
            <a:r>
              <a:rPr lang="en-US" sz="2000" dirty="0"/>
              <a:t>What was this paragraph about?</a:t>
            </a:r>
          </a:p>
          <a:p>
            <a:pPr marL="285750" indent="-285750">
              <a:buFont typeface="Arial" panose="020B0604020202020204" pitchFamily="34" charset="0"/>
              <a:buChar char="•"/>
            </a:pPr>
            <a:r>
              <a:rPr lang="en-US" sz="2000" dirty="0"/>
              <a:t>What was the author trying to tell me? </a:t>
            </a:r>
          </a:p>
        </p:txBody>
      </p:sp>
      <p:cxnSp>
        <p:nvCxnSpPr>
          <p:cNvPr id="6" name="Straight Connector 5">
            <a:extLst>
              <a:ext uri="{FF2B5EF4-FFF2-40B4-BE49-F238E27FC236}">
                <a16:creationId xmlns:a16="http://schemas.microsoft.com/office/drawing/2014/main" id="{D44A96E9-51B5-0644-AF82-C9874D79F092}"/>
              </a:ext>
            </a:extLst>
          </p:cNvPr>
          <p:cNvCxnSpPr/>
          <p:nvPr/>
        </p:nvCxnSpPr>
        <p:spPr>
          <a:xfrm>
            <a:off x="1488718" y="3298002"/>
            <a:ext cx="9586913"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CAD2FECB-5C8C-8F4B-91B4-D43A3F026B85}"/>
              </a:ext>
            </a:extLst>
          </p:cNvPr>
          <p:cNvPicPr>
            <a:picLocks noChangeAspect="1"/>
          </p:cNvPicPr>
          <p:nvPr/>
        </p:nvPicPr>
        <p:blipFill>
          <a:blip r:embed="rId2"/>
          <a:stretch>
            <a:fillRect/>
          </a:stretch>
        </p:blipFill>
        <p:spPr>
          <a:xfrm>
            <a:off x="7292805" y="3808083"/>
            <a:ext cx="1748163" cy="2144937"/>
          </a:xfrm>
          <a:prstGeom prst="rect">
            <a:avLst/>
          </a:prstGeom>
        </p:spPr>
      </p:pic>
      <p:sp>
        <p:nvSpPr>
          <p:cNvPr id="9" name="TextBox 8">
            <a:extLst>
              <a:ext uri="{FF2B5EF4-FFF2-40B4-BE49-F238E27FC236}">
                <a16:creationId xmlns:a16="http://schemas.microsoft.com/office/drawing/2014/main" id="{74748F03-68AA-784F-B4DA-03B128849526}"/>
              </a:ext>
            </a:extLst>
          </p:cNvPr>
          <p:cNvSpPr txBox="1"/>
          <p:nvPr/>
        </p:nvSpPr>
        <p:spPr>
          <a:xfrm>
            <a:off x="850006" y="3399623"/>
            <a:ext cx="6442799" cy="3693319"/>
          </a:xfrm>
          <a:prstGeom prst="rect">
            <a:avLst/>
          </a:prstGeom>
          <a:noFill/>
        </p:spPr>
        <p:txBody>
          <a:bodyPr wrap="square" rtlCol="0">
            <a:spAutoFit/>
          </a:bodyPr>
          <a:lstStyle/>
          <a:p>
            <a:r>
              <a:rPr lang="en-US" b="1" dirty="0"/>
              <a:t>PROMOTE IT: Explain that it is normal for their brains to become tired when they are building it, but there are ways they can work at making it stronger:</a:t>
            </a:r>
          </a:p>
          <a:p>
            <a:pPr marL="285750" indent="-285750">
              <a:buFont typeface="Arial" panose="020B0604020202020204" pitchFamily="34" charset="0"/>
              <a:buChar char="•"/>
            </a:pPr>
            <a:r>
              <a:rPr lang="en-US" dirty="0"/>
              <a:t>I will read for 5 more minutes and then take a break</a:t>
            </a:r>
          </a:p>
          <a:p>
            <a:pPr marL="285750" indent="-285750">
              <a:buFont typeface="Arial" panose="020B0604020202020204" pitchFamily="34" charset="0"/>
              <a:buChar char="•"/>
            </a:pPr>
            <a:r>
              <a:rPr lang="en-US" dirty="0"/>
              <a:t>I can play with my pop-it while I read</a:t>
            </a:r>
          </a:p>
          <a:p>
            <a:r>
              <a:rPr lang="en-US" b="1" dirty="0"/>
              <a:t>Incorporate quick phonemic awareness and phonics games that provide opportunities to practice self-control:</a:t>
            </a:r>
          </a:p>
          <a:p>
            <a:pPr marL="285750" indent="-285750">
              <a:buFont typeface="Arial" panose="020B0604020202020204" pitchFamily="34" charset="0"/>
              <a:buChar char="•"/>
            </a:pPr>
            <a:r>
              <a:rPr lang="en-US" dirty="0"/>
              <a:t>Simon says say the sound that K makes</a:t>
            </a:r>
          </a:p>
          <a:p>
            <a:pPr marL="285750" indent="-285750">
              <a:buFont typeface="Arial" panose="020B0604020202020204" pitchFamily="34" charset="0"/>
              <a:buChar char="•"/>
            </a:pPr>
            <a:r>
              <a:rPr lang="en-US" dirty="0"/>
              <a:t>Phonics paddle game: Hold the paddle with the letter, and students can only say the sound when you lift the paddle upwards. This gives them wait and think time before calling out a sound.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502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{DEAEE46C-EB13-A54F-981F-A5418BFEC31C}tf10001072</Template>
  <TotalTime>13056</TotalTime>
  <Words>2274</Words>
  <Application>Microsoft Macintosh PowerPoint</Application>
  <PresentationFormat>Widescreen</PresentationFormat>
  <Paragraphs>187</Paragraphs>
  <Slides>20</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Franklin Gothic Book</vt:lpstr>
      <vt:lpstr>Wingdings</vt:lpstr>
      <vt:lpstr>Crop</vt:lpstr>
      <vt:lpstr>Ready Minds, Ready Readers:  Promoting Executive Functioning Skills in Young Children to Support Literacy Development</vt:lpstr>
      <vt:lpstr>Agenda</vt:lpstr>
      <vt:lpstr>Executive Functions</vt:lpstr>
      <vt:lpstr>Executive Function Sub-Skills</vt:lpstr>
      <vt:lpstr>Galinsky’s Seven Essential Life Skills</vt:lpstr>
      <vt:lpstr>Fluidity of Life Skills</vt:lpstr>
      <vt:lpstr>What it takes</vt:lpstr>
      <vt:lpstr>Skill 1: Focus and Inhibition (Self-control) </vt:lpstr>
      <vt:lpstr>Focus/Self-Control and Reading</vt:lpstr>
      <vt:lpstr>Skill 2: Perspective Taking </vt:lpstr>
      <vt:lpstr>Skill 3: Communication </vt:lpstr>
      <vt:lpstr>PowerPoint Presentation</vt:lpstr>
      <vt:lpstr>Skill 4: Making Connections </vt:lpstr>
      <vt:lpstr>Making Deep Connections</vt:lpstr>
      <vt:lpstr>Skill 5: Problem Solving/Critical Thinking  </vt:lpstr>
      <vt:lpstr>Skill 6: Initiation/Taking on Challenges </vt:lpstr>
      <vt:lpstr>Skill 7: Self-direction  </vt:lpstr>
      <vt:lpstr>It’s easy to incorporate life skills into everyday reading instruction</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Minds, Ready Readers:  Promoting Executive Functioning Skills in Young Children to Support Literacy Development</dc:title>
  <dc:creator>Sarah Swauger</dc:creator>
  <cp:lastModifiedBy>Anna Gillentine Gillentine</cp:lastModifiedBy>
  <cp:revision>86</cp:revision>
  <dcterms:created xsi:type="dcterms:W3CDTF">2021-11-17T14:43:12Z</dcterms:created>
  <dcterms:modified xsi:type="dcterms:W3CDTF">2021-12-08T15:45:05Z</dcterms:modified>
</cp:coreProperties>
</file>